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70" r:id="rId2"/>
    <p:sldId id="256" r:id="rId3"/>
    <p:sldId id="271" r:id="rId4"/>
    <p:sldId id="282" r:id="rId5"/>
    <p:sldId id="272" r:id="rId6"/>
    <p:sldId id="273" r:id="rId7"/>
    <p:sldId id="274" r:id="rId8"/>
    <p:sldId id="285" r:id="rId9"/>
    <p:sldId id="276" r:id="rId10"/>
    <p:sldId id="277" r:id="rId11"/>
    <p:sldId id="284" r:id="rId12"/>
    <p:sldId id="283" r:id="rId13"/>
    <p:sldId id="262"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7663"/>
    <a:srgbClr val="BC9E8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20EF0-F60D-2582-3546-948514EC54F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8DBA95D-2A04-CCAA-3D69-A808B55FD8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592B61C-074A-2CE2-3D0F-8211575C6F7B}"/>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5" name="Segnaposto piè di pagina 4">
            <a:extLst>
              <a:ext uri="{FF2B5EF4-FFF2-40B4-BE49-F238E27FC236}">
                <a16:creationId xmlns:a16="http://schemas.microsoft.com/office/drawing/2014/main" id="{0ED949A8-F3C4-D498-DDB0-C0478687BD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660319-FD69-631F-C1BC-71527362EF7E}"/>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236291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56C52E-8D0C-46DE-36A2-552EE19014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018A6F6-6453-2590-2600-50CD0C5B4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BFFD47-11A5-8187-9D1B-772C13FCCB79}"/>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5" name="Segnaposto piè di pagina 4">
            <a:extLst>
              <a:ext uri="{FF2B5EF4-FFF2-40B4-BE49-F238E27FC236}">
                <a16:creationId xmlns:a16="http://schemas.microsoft.com/office/drawing/2014/main" id="{DC2100C7-F1ED-01DB-339B-9B58F26FD8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863C741-F9CB-1AC0-8B67-F8D5ECBC4D86}"/>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302877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1BA2CA4-F28D-DA86-8F4F-71577599F58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42A85AA-2871-4B23-A482-6869C9B0D54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63DAAB-742F-637A-343A-A47150913922}"/>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5" name="Segnaposto piè di pagina 4">
            <a:extLst>
              <a:ext uri="{FF2B5EF4-FFF2-40B4-BE49-F238E27FC236}">
                <a16:creationId xmlns:a16="http://schemas.microsoft.com/office/drawing/2014/main" id="{7334754A-20BF-8AD4-328C-53BA4A3FBA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1573F3E-0130-CB7B-138E-BF0ADEB437FF}"/>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28569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46CDFD-C1DD-275E-843E-348218224D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CD46DD-3E6B-B4B6-ED64-34AF88DE126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CE180CA-368D-F762-0C22-3A7299F7ED81}"/>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5" name="Segnaposto piè di pagina 4">
            <a:extLst>
              <a:ext uri="{FF2B5EF4-FFF2-40B4-BE49-F238E27FC236}">
                <a16:creationId xmlns:a16="http://schemas.microsoft.com/office/drawing/2014/main" id="{5FE8A52D-A52E-CE4D-9BCF-1A06F62B3B3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292B28-8A91-48B0-18A7-D33D35AA1FB0}"/>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298139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AA1AAF-223B-0FBA-A83E-DD8297CB5E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36445C2-5E57-750B-17F7-0A1DD4BBE7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3EB7BCD-C7BA-B0BA-768C-CC20E70543CF}"/>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5" name="Segnaposto piè di pagina 4">
            <a:extLst>
              <a:ext uri="{FF2B5EF4-FFF2-40B4-BE49-F238E27FC236}">
                <a16:creationId xmlns:a16="http://schemas.microsoft.com/office/drawing/2014/main" id="{AFD3ABFB-E37B-BB65-A861-0C5FA455BF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E369B6-2D81-932E-F84B-8D9D8A51918C}"/>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146199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181084-E5CC-9ED0-26C4-CCAB2FB2F7C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831B4E3-8C8F-D8FE-ED76-934BEB4ECD7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A34545D-0DB8-B264-C0D6-6794A525D0B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8D103F8-4020-C2C6-6DE7-43527C123018}"/>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6" name="Segnaposto piè di pagina 5">
            <a:extLst>
              <a:ext uri="{FF2B5EF4-FFF2-40B4-BE49-F238E27FC236}">
                <a16:creationId xmlns:a16="http://schemas.microsoft.com/office/drawing/2014/main" id="{0F016660-C0C8-E0D2-BBB9-9A681B35F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8AC732F-FFEC-90B9-414C-A2CBEF9ADC12}"/>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347872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57BF3-6837-DA75-72E5-624EE1B0499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A52C1B-1B57-E076-3898-2812D5471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5E3FF19-AAAE-6F01-9AF7-788CED46B70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99D9C18-415C-49DE-5429-FF690F59F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AF7EF38-7009-E806-7F5A-EBD365F338F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1EA5516-8D48-CC96-58D4-DED0A9F9DA44}"/>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8" name="Segnaposto piè di pagina 7">
            <a:extLst>
              <a:ext uri="{FF2B5EF4-FFF2-40B4-BE49-F238E27FC236}">
                <a16:creationId xmlns:a16="http://schemas.microsoft.com/office/drawing/2014/main" id="{B03396C1-10A8-78BC-EB4F-7E689200037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5BAA36C-CF6B-0B04-3DC4-656AFFB18D9A}"/>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53368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DD5FE2-7968-A1F5-1F6E-351F0187DB4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562E4EF-6F07-967A-957D-20BF2483E85F}"/>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4" name="Segnaposto piè di pagina 3">
            <a:extLst>
              <a:ext uri="{FF2B5EF4-FFF2-40B4-BE49-F238E27FC236}">
                <a16:creationId xmlns:a16="http://schemas.microsoft.com/office/drawing/2014/main" id="{4110DA76-507B-BA03-1022-4D57057525A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231270F-BCF4-346B-574A-D0C9DC106068}"/>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418697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5F59342-EF7C-FF75-CB7D-49A7C28C7EAD}"/>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3" name="Segnaposto piè di pagina 2">
            <a:extLst>
              <a:ext uri="{FF2B5EF4-FFF2-40B4-BE49-F238E27FC236}">
                <a16:creationId xmlns:a16="http://schemas.microsoft.com/office/drawing/2014/main" id="{6231223D-922B-B74B-C533-87FCFABCB39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CC67CD2-5E88-4487-834E-65BE99017030}"/>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158942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F0C07B-A649-18E2-58A1-CC77F466F37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736EDE7-0590-B2DD-A01E-3EE45ABB1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F73F884-168C-F6E8-B23A-4D89585A2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CD11FC-C533-B93F-F67C-FF1BA0AC616F}"/>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6" name="Segnaposto piè di pagina 5">
            <a:extLst>
              <a:ext uri="{FF2B5EF4-FFF2-40B4-BE49-F238E27FC236}">
                <a16:creationId xmlns:a16="http://schemas.microsoft.com/office/drawing/2014/main" id="{345A1784-91EC-979B-EBAF-911725BAB8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B8CC46-E69A-A08D-79CF-3701E4251A99}"/>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354131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E96498-2C26-453C-1ED5-50042D57274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E1CF410-C8F0-196C-E3C3-842A1747C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45141CD-7998-6E99-C86D-6CCE51A4F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B66647-CEE3-4B80-E300-533953C44546}"/>
              </a:ext>
            </a:extLst>
          </p:cNvPr>
          <p:cNvSpPr>
            <a:spLocks noGrp="1"/>
          </p:cNvSpPr>
          <p:nvPr>
            <p:ph type="dt" sz="half" idx="10"/>
          </p:nvPr>
        </p:nvSpPr>
        <p:spPr/>
        <p:txBody>
          <a:bodyPr/>
          <a:lstStyle/>
          <a:p>
            <a:fld id="{501B59BA-0996-44E9-9FE0-9C6A839CABE7}" type="datetimeFigureOut">
              <a:rPr lang="it-IT" smtClean="0"/>
              <a:t>16/11/2024</a:t>
            </a:fld>
            <a:endParaRPr lang="it-IT"/>
          </a:p>
        </p:txBody>
      </p:sp>
      <p:sp>
        <p:nvSpPr>
          <p:cNvPr id="6" name="Segnaposto piè di pagina 5">
            <a:extLst>
              <a:ext uri="{FF2B5EF4-FFF2-40B4-BE49-F238E27FC236}">
                <a16:creationId xmlns:a16="http://schemas.microsoft.com/office/drawing/2014/main" id="{5F16B63B-0D00-0AC1-A99D-30B6E0D7731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4448A4-AEA9-EE72-AD0C-E8B3741A98DF}"/>
              </a:ext>
            </a:extLst>
          </p:cNvPr>
          <p:cNvSpPr>
            <a:spLocks noGrp="1"/>
          </p:cNvSpPr>
          <p:nvPr>
            <p:ph type="sldNum" sz="quarter" idx="12"/>
          </p:nvPr>
        </p:nvSpPr>
        <p:spPr/>
        <p:txBody>
          <a:bodyPr/>
          <a:lstStyle/>
          <a:p>
            <a:fld id="{47C63E4E-506A-478A-8930-A956E3C59505}" type="slidenum">
              <a:rPr lang="it-IT" smtClean="0"/>
              <a:t>‹N›</a:t>
            </a:fld>
            <a:endParaRPr lang="it-IT"/>
          </a:p>
        </p:txBody>
      </p:sp>
    </p:spTree>
    <p:extLst>
      <p:ext uri="{BB962C8B-B14F-4D97-AF65-F5344CB8AC3E}">
        <p14:creationId xmlns:p14="http://schemas.microsoft.com/office/powerpoint/2010/main" val="340453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CDBFF44-CA21-6F04-C3A5-59B1D959A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EEDF627-51DE-92E2-5274-0F41A30D7E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A3D4D8C-CE9E-82D2-6B07-51BCB6820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1B59BA-0996-44E9-9FE0-9C6A839CABE7}" type="datetimeFigureOut">
              <a:rPr lang="it-IT" smtClean="0"/>
              <a:t>16/11/2024</a:t>
            </a:fld>
            <a:endParaRPr lang="it-IT"/>
          </a:p>
        </p:txBody>
      </p:sp>
      <p:sp>
        <p:nvSpPr>
          <p:cNvPr id="5" name="Segnaposto piè di pagina 4">
            <a:extLst>
              <a:ext uri="{FF2B5EF4-FFF2-40B4-BE49-F238E27FC236}">
                <a16:creationId xmlns:a16="http://schemas.microsoft.com/office/drawing/2014/main" id="{41C4C5A0-6ADE-FF38-B3A7-018A0E612B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41457B31-D64A-2297-3C9C-847A0CE5C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C63E4E-506A-478A-8930-A956E3C59505}" type="slidenum">
              <a:rPr lang="it-IT" smtClean="0"/>
              <a:t>‹N›</a:t>
            </a:fld>
            <a:endParaRPr lang="it-IT"/>
          </a:p>
        </p:txBody>
      </p:sp>
    </p:spTree>
    <p:extLst>
      <p:ext uri="{BB962C8B-B14F-4D97-AF65-F5344CB8AC3E}">
        <p14:creationId xmlns:p14="http://schemas.microsoft.com/office/powerpoint/2010/main" val="153351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21.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7.jp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2.jp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7.jp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18.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9.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20.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6000">
              <a:schemeClr val="bg1">
                <a:lumMod val="50000"/>
              </a:schemeClr>
            </a:gs>
            <a:gs pos="20000">
              <a:schemeClr val="tx1">
                <a:lumMod val="50000"/>
                <a:lumOff val="50000"/>
              </a:schemeClr>
            </a:gs>
            <a:gs pos="55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ECAD51-F1CA-FE8B-2FB5-4EF43EE0888C}"/>
              </a:ext>
            </a:extLst>
          </p:cNvPr>
          <p:cNvSpPr>
            <a:spLocks noGrp="1"/>
          </p:cNvSpPr>
          <p:nvPr>
            <p:ph type="title"/>
          </p:nvPr>
        </p:nvSpPr>
        <p:spPr>
          <a:xfrm>
            <a:off x="4082144" y="0"/>
            <a:ext cx="8109856" cy="1325563"/>
          </a:xfrm>
        </p:spPr>
        <p:txBody>
          <a:bodyPr>
            <a:noAutofit/>
          </a:bodyPr>
          <a:lstStyle/>
          <a:p>
            <a:pPr algn="r"/>
            <a:r>
              <a:rPr lang="en-GB" sz="2000" i="1" dirty="0">
                <a:solidFill>
                  <a:schemeClr val="bg1"/>
                </a:solidFill>
                <a:effectLst/>
                <a:latin typeface="Cambria" panose="02040503050406030204" pitchFamily="18" charset="0"/>
                <a:ea typeface="Cambria" panose="02040503050406030204" pitchFamily="18" charset="0"/>
                <a:cs typeface="Arial" panose="020B0604020202020204" pitchFamily="34" charset="0"/>
              </a:rPr>
              <a:t>International Conference Parma 2024  </a:t>
            </a:r>
            <a:br>
              <a:rPr lang="en-GB" sz="2000" i="1" dirty="0">
                <a:solidFill>
                  <a:schemeClr val="bg1"/>
                </a:solidFill>
                <a:effectLst/>
                <a:latin typeface="Cambria" panose="02040503050406030204" pitchFamily="18" charset="0"/>
                <a:ea typeface="Cambria" panose="02040503050406030204" pitchFamily="18" charset="0"/>
                <a:cs typeface="Arial" panose="020B0604020202020204" pitchFamily="34" charset="0"/>
              </a:rPr>
            </a:br>
            <a:r>
              <a:rPr lang="en-GB" sz="2000" i="1" dirty="0">
                <a:solidFill>
                  <a:schemeClr val="bg1"/>
                </a:solidFill>
                <a:effectLst/>
                <a:latin typeface="Cambria" panose="02040503050406030204" pitchFamily="18" charset="0"/>
                <a:ea typeface="Cambria" panose="02040503050406030204" pitchFamily="18" charset="0"/>
                <a:cs typeface="Arial" panose="020B0604020202020204" pitchFamily="34" charset="0"/>
              </a:rPr>
              <a:t>“The Role of Origin in the Sustainability of localised Food Systems”</a:t>
            </a:r>
            <a:br>
              <a:rPr lang="en-GB" sz="2000" i="1" dirty="0">
                <a:solidFill>
                  <a:schemeClr val="bg1"/>
                </a:solidFill>
                <a:effectLst/>
                <a:latin typeface="Cambria" panose="02040503050406030204" pitchFamily="18" charset="0"/>
                <a:ea typeface="Cambria" panose="02040503050406030204" pitchFamily="18" charset="0"/>
                <a:cs typeface="Arial" panose="020B0604020202020204" pitchFamily="34" charset="0"/>
              </a:rPr>
            </a:br>
            <a:r>
              <a:rPr lang="en-GB" sz="2000" i="1" dirty="0">
                <a:solidFill>
                  <a:schemeClr val="bg1"/>
                </a:solidFill>
                <a:effectLst/>
                <a:latin typeface="Cambria" panose="02040503050406030204" pitchFamily="18" charset="0"/>
                <a:ea typeface="Cambria" panose="02040503050406030204" pitchFamily="18" charset="0"/>
                <a:cs typeface="Arial" panose="020B0604020202020204" pitchFamily="34" charset="0"/>
              </a:rPr>
              <a:t>20-22 November 2024 </a:t>
            </a:r>
            <a:endParaRPr lang="it-IT" sz="2000" dirty="0">
              <a:solidFill>
                <a:schemeClr val="bg1"/>
              </a:solidFill>
              <a:latin typeface="Cambria" panose="02040503050406030204" pitchFamily="18" charset="0"/>
              <a:ea typeface="Cambria" panose="02040503050406030204" pitchFamily="18" charset="0"/>
            </a:endParaRPr>
          </a:p>
        </p:txBody>
      </p:sp>
      <p:sp>
        <p:nvSpPr>
          <p:cNvPr id="3" name="Segnaposto contenuto 2">
            <a:extLst>
              <a:ext uri="{FF2B5EF4-FFF2-40B4-BE49-F238E27FC236}">
                <a16:creationId xmlns:a16="http://schemas.microsoft.com/office/drawing/2014/main" id="{4FF5EE10-C113-8E58-B521-7AA3063E5ECD}"/>
              </a:ext>
            </a:extLst>
          </p:cNvPr>
          <p:cNvSpPr>
            <a:spLocks noGrp="1"/>
          </p:cNvSpPr>
          <p:nvPr>
            <p:ph idx="1"/>
          </p:nvPr>
        </p:nvSpPr>
        <p:spPr>
          <a:xfrm>
            <a:off x="4782605" y="1796279"/>
            <a:ext cx="7249886" cy="1997011"/>
          </a:xfrm>
        </p:spPr>
        <p:txBody>
          <a:bodyPr>
            <a:normAutofit/>
          </a:bodyPr>
          <a:lstStyle/>
          <a:p>
            <a:pPr marL="0" indent="0" algn="ctr">
              <a:buNone/>
            </a:pPr>
            <a:r>
              <a:rPr lang="en-GB" sz="4200" b="1"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A Hedonic Price Analysis of </a:t>
            </a:r>
          </a:p>
          <a:p>
            <a:pPr marL="0" indent="0" algn="ctr">
              <a:buNone/>
            </a:pPr>
            <a:r>
              <a:rPr lang="en-GB" sz="4200" b="1"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PDO Caciocavallo Cheese and Competitors </a:t>
            </a:r>
          </a:p>
          <a:p>
            <a:pPr marL="0" indent="0" algn="ctr">
              <a:buNone/>
            </a:pPr>
            <a:endParaRPr lang="it-IT" sz="2400" dirty="0">
              <a:solidFill>
                <a:schemeClr val="bg1"/>
              </a:solidFill>
              <a:effectLst/>
              <a:latin typeface="Times New Roman" panose="02020603050405020304" pitchFamily="18" charset="0"/>
              <a:ea typeface="Times New Roman" panose="02020603050405020304" pitchFamily="18" charset="0"/>
            </a:endParaRPr>
          </a:p>
          <a:p>
            <a:pPr marL="0" indent="0" algn="ctr">
              <a:buNone/>
            </a:pPr>
            <a:endParaRPr lang="it-IT" dirty="0">
              <a:solidFill>
                <a:schemeClr val="bg1"/>
              </a:solidFill>
            </a:endParaRPr>
          </a:p>
        </p:txBody>
      </p:sp>
      <p:pic>
        <p:nvPicPr>
          <p:cNvPr id="7" name="Picture 6" descr="A wooden table with a blurry background of flowers&#10;&#10;Description automatically generated">
            <a:extLst>
              <a:ext uri="{FF2B5EF4-FFF2-40B4-BE49-F238E27FC236}">
                <a16:creationId xmlns:a16="http://schemas.microsoft.com/office/drawing/2014/main" id="{18BA4561-91E5-2F94-BB75-580D180275C5}"/>
              </a:ext>
            </a:extLst>
          </p:cNvPr>
          <p:cNvPicPr>
            <a:picLocks noChangeAspect="1"/>
          </p:cNvPicPr>
          <p:nvPr/>
        </p:nvPicPr>
        <p:blipFill>
          <a:blip r:embed="rId2">
            <a:alphaModFix amt="80000"/>
            <a:extLst>
              <a:ext uri="{BEBA8EAE-BF5A-486C-A8C5-ECC9F3942E4B}">
                <a14:imgProps xmlns:a14="http://schemas.microsoft.com/office/drawing/2010/main">
                  <a14:imgLayer r:embed="rId3">
                    <a14:imgEffect>
                      <a14:saturation sat="85000"/>
                    </a14:imgEffect>
                  </a14:imgLayer>
                </a14:imgProps>
              </a:ext>
              <a:ext uri="{28A0092B-C50C-407E-A947-70E740481C1C}">
                <a14:useLocalDpi xmlns:a14="http://schemas.microsoft.com/office/drawing/2010/main" val="0"/>
              </a:ext>
            </a:extLst>
          </a:blip>
          <a:srcRect t="64940" b="3937"/>
          <a:stretch/>
        </p:blipFill>
        <p:spPr>
          <a:xfrm>
            <a:off x="0" y="4974304"/>
            <a:ext cx="12192000" cy="1883696"/>
          </a:xfrm>
          <a:prstGeom prst="rect">
            <a:avLst/>
          </a:prstGeom>
        </p:spPr>
      </p:pic>
      <p:pic>
        <p:nvPicPr>
          <p:cNvPr id="4" name="Immagine 3">
            <a:extLst>
              <a:ext uri="{FF2B5EF4-FFF2-40B4-BE49-F238E27FC236}">
                <a16:creationId xmlns:a16="http://schemas.microsoft.com/office/drawing/2014/main" id="{CB85C508-854A-CB6E-553B-ED307EB65728}"/>
              </a:ext>
            </a:extLst>
          </p:cNvPr>
          <p:cNvPicPr>
            <a:picLocks noChangeAspect="1"/>
          </p:cNvPicPr>
          <p:nvPr/>
        </p:nvPicPr>
        <p:blipFill>
          <a:blip r:embed="rId4">
            <a:duotone>
              <a:schemeClr val="bg2">
                <a:shade val="45000"/>
                <a:satMod val="135000"/>
              </a:schemeClr>
              <a:prstClr val="white"/>
            </a:duotone>
            <a:alphaModFix amt="40000"/>
          </a:blip>
          <a:srcRect l="24754" t="22284" r="4400" b="5707"/>
          <a:stretch/>
        </p:blipFill>
        <p:spPr>
          <a:xfrm>
            <a:off x="-3671" y="0"/>
            <a:ext cx="3492300" cy="3549639"/>
          </a:xfrm>
          <a:prstGeom prst="rect">
            <a:avLst/>
          </a:prstGeom>
          <a:scene3d>
            <a:camera prst="orthographicFront"/>
            <a:lightRig rig="threePt" dir="t"/>
          </a:scene3d>
          <a:sp3d>
            <a:bevelT/>
          </a:sp3d>
        </p:spPr>
      </p:pic>
      <p:pic>
        <p:nvPicPr>
          <p:cNvPr id="11" name="Picture 10" descr="A round object with a string&#10;&#10;Description automatically generated">
            <a:extLst>
              <a:ext uri="{FF2B5EF4-FFF2-40B4-BE49-F238E27FC236}">
                <a16:creationId xmlns:a16="http://schemas.microsoft.com/office/drawing/2014/main" id="{D5C4CF76-F08D-BF4E-C99F-74FC0D0D162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3777" b="13650"/>
          <a:stretch/>
        </p:blipFill>
        <p:spPr>
          <a:xfrm>
            <a:off x="493577" y="0"/>
            <a:ext cx="3290877" cy="4180114"/>
          </a:xfrm>
          <a:prstGeom prst="rect">
            <a:avLst/>
          </a:prstGeom>
          <a:effectLst>
            <a:outerShdw blurRad="50800" dist="38100" dir="2700000" algn="tl" rotWithShape="0">
              <a:prstClr val="black">
                <a:alpha val="40000"/>
              </a:prstClr>
            </a:outerShdw>
          </a:effectLst>
        </p:spPr>
      </p:pic>
      <p:pic>
        <p:nvPicPr>
          <p:cNvPr id="19" name="Picture 18" descr="A white round object on a black background&#10;&#10;Description automatically generated">
            <a:extLst>
              <a:ext uri="{FF2B5EF4-FFF2-40B4-BE49-F238E27FC236}">
                <a16:creationId xmlns:a16="http://schemas.microsoft.com/office/drawing/2014/main" id="{1DEA0ABB-F230-B975-B7E5-6148E23A4EEF}"/>
              </a:ext>
            </a:extLst>
          </p:cNvPr>
          <p:cNvPicPr>
            <a:picLocks noChangeAspect="1"/>
          </p:cNvPicPr>
          <p:nvPr/>
        </p:nvPicPr>
        <p:blipFill>
          <a:blip r:embed="rId6">
            <a:clrChange>
              <a:clrFrom>
                <a:srgbClr val="000000"/>
              </a:clrFrom>
              <a:clrTo>
                <a:srgbClr val="000000">
                  <a:alpha val="0"/>
                </a:srgbClr>
              </a:clrTo>
            </a:clrChange>
            <a:extLst>
              <a:ext uri="{BEBA8EAE-BF5A-486C-A8C5-ECC9F3942E4B}">
                <a14:imgProps xmlns:a14="http://schemas.microsoft.com/office/drawing/2010/main">
                  <a14:imgLayer r:embed="rId7">
                    <a14:imgEffect>
                      <a14:backgroundRemoval t="25000" b="67875" l="21875" r="73125">
                        <a14:foregroundMark x1="21875" y1="46875" x2="21875" y2="46875"/>
                        <a14:foregroundMark x1="41250" y1="25125" x2="41250" y2="25125"/>
                        <a14:foregroundMark x1="60625" y1="65125" x2="60625" y2="65125"/>
                        <a14:foregroundMark x1="60375" y1="67750" x2="60375" y2="67750"/>
                        <a14:foregroundMark x1="70125" y1="61625" x2="70125" y2="61625"/>
                        <a14:foregroundMark x1="72250" y1="55500" x2="72250" y2="55500"/>
                        <a14:foregroundMark x1="73125" y1="63750" x2="73125" y2="63750"/>
                        <a14:foregroundMark x1="71000" y1="67875" x2="71000" y2="67875"/>
                        <a14:foregroundMark x1="70625" y1="67875" x2="70625" y2="67875"/>
                      </a14:backgroundRemoval>
                    </a14:imgEffect>
                    <a14:imgEffect>
                      <a14:sharpenSoften amount="50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l="20317" t="23174" r="26031" b="31588"/>
          <a:stretch/>
        </p:blipFill>
        <p:spPr>
          <a:xfrm>
            <a:off x="2003805" y="4020197"/>
            <a:ext cx="1929494" cy="162693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21" name="Picture 20" descr="A yellow object from a string&#10;&#10;Description automatically generated">
            <a:extLst>
              <a:ext uri="{FF2B5EF4-FFF2-40B4-BE49-F238E27FC236}">
                <a16:creationId xmlns:a16="http://schemas.microsoft.com/office/drawing/2014/main" id="{B928CB25-2370-9C15-B594-1B2304DF00D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1788" t="8760" r="30262" b="23610"/>
          <a:stretch/>
        </p:blipFill>
        <p:spPr>
          <a:xfrm>
            <a:off x="2369951" y="17863"/>
            <a:ext cx="2578629" cy="3636924"/>
          </a:xfrm>
          <a:prstGeom prst="rect">
            <a:avLst/>
          </a:prstGeom>
        </p:spPr>
      </p:pic>
      <p:sp>
        <p:nvSpPr>
          <p:cNvPr id="23" name="TextBox 22">
            <a:extLst>
              <a:ext uri="{FF2B5EF4-FFF2-40B4-BE49-F238E27FC236}">
                <a16:creationId xmlns:a16="http://schemas.microsoft.com/office/drawing/2014/main" id="{0D61CB22-25D9-15F5-8C04-60AB614620B9}"/>
              </a:ext>
            </a:extLst>
          </p:cNvPr>
          <p:cNvSpPr txBox="1"/>
          <p:nvPr/>
        </p:nvSpPr>
        <p:spPr>
          <a:xfrm>
            <a:off x="3782785" y="5339714"/>
            <a:ext cx="8273143" cy="830997"/>
          </a:xfrm>
          <a:prstGeom prst="rect">
            <a:avLst/>
          </a:prstGeom>
          <a:noFill/>
        </p:spPr>
        <p:txBody>
          <a:bodyPr wrap="square">
            <a:spAutoFit/>
          </a:bodyPr>
          <a:lstStyle/>
          <a:p>
            <a:pPr marL="0" indent="0" algn="r">
              <a:buNone/>
            </a:pPr>
            <a:r>
              <a:rPr lang="en-US" sz="2400" b="1" dirty="0">
                <a:effectLst/>
                <a:latin typeface="Times New Roman" panose="02020603050405020304" pitchFamily="18" charset="0"/>
                <a:ea typeface="Times New Roman" panose="02020603050405020304" pitchFamily="18" charset="0"/>
              </a:rPr>
              <a:t>University of Bari Aldo Moro, </a:t>
            </a:r>
          </a:p>
          <a:p>
            <a:pPr marL="0" indent="0" algn="r">
              <a:buNone/>
            </a:pPr>
            <a:r>
              <a:rPr lang="en-US" sz="2400" b="1" dirty="0">
                <a:effectLst/>
                <a:latin typeface="Times New Roman" panose="02020603050405020304" pitchFamily="18" charset="0"/>
                <a:ea typeface="Times New Roman" panose="02020603050405020304" pitchFamily="18" charset="0"/>
              </a:rPr>
              <a:t>Department of Soil, Plant and Food Sciences, Italy</a:t>
            </a:r>
            <a:endParaRPr lang="it-IT" sz="2400" b="1" dirty="0">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F735C147-2858-0083-7D3A-D079AC8430E5}"/>
              </a:ext>
            </a:extLst>
          </p:cNvPr>
          <p:cNvSpPr txBox="1"/>
          <p:nvPr/>
        </p:nvSpPr>
        <p:spPr>
          <a:xfrm>
            <a:off x="3635829" y="4020197"/>
            <a:ext cx="8567057" cy="954107"/>
          </a:xfrm>
          <a:prstGeom prst="rect">
            <a:avLst/>
          </a:prstGeom>
          <a:noFill/>
        </p:spPr>
        <p:txBody>
          <a:bodyPr wrap="square">
            <a:spAutoFit/>
          </a:bodyPr>
          <a:lstStyle/>
          <a:p>
            <a:pPr marL="0" indent="0" algn="r">
              <a:buNone/>
            </a:pPr>
            <a:r>
              <a:rPr lang="it-IT" sz="2800" u="sng" dirty="0">
                <a:solidFill>
                  <a:schemeClr val="bg2"/>
                </a:solidFill>
                <a:effectLst/>
                <a:latin typeface="Times New Roman" panose="02020603050405020304" pitchFamily="18" charset="0"/>
                <a:ea typeface="Times New Roman" panose="02020603050405020304" pitchFamily="18" charset="0"/>
              </a:rPr>
              <a:t>Giovanni Ottomano Palmisano</a:t>
            </a:r>
            <a:r>
              <a:rPr lang="it-IT" sz="2800" dirty="0">
                <a:solidFill>
                  <a:schemeClr val="bg2"/>
                </a:solidFill>
                <a:effectLst/>
                <a:latin typeface="Times New Roman" panose="02020603050405020304" pitchFamily="18" charset="0"/>
                <a:ea typeface="Times New Roman" panose="02020603050405020304" pitchFamily="18" charset="0"/>
              </a:rPr>
              <a:t>, Enrica Morea, </a:t>
            </a:r>
          </a:p>
          <a:p>
            <a:pPr marL="0" indent="0" algn="r">
              <a:buNone/>
            </a:pPr>
            <a:r>
              <a:rPr lang="it-IT" sz="2800" dirty="0">
                <a:solidFill>
                  <a:schemeClr val="bg2"/>
                </a:solidFill>
                <a:latin typeface="Times New Roman" panose="02020603050405020304" pitchFamily="18" charset="0"/>
                <a:ea typeface="Times New Roman" panose="02020603050405020304" pitchFamily="18" charset="0"/>
              </a:rPr>
              <a:t>R</a:t>
            </a:r>
            <a:r>
              <a:rPr lang="it-IT" sz="2800" dirty="0">
                <a:solidFill>
                  <a:schemeClr val="bg2"/>
                </a:solidFill>
                <a:effectLst/>
                <a:latin typeface="Times New Roman" panose="02020603050405020304" pitchFamily="18" charset="0"/>
                <a:ea typeface="Times New Roman" panose="02020603050405020304" pitchFamily="18" charset="0"/>
              </a:rPr>
              <a:t>occo Roma, Claudio </a:t>
            </a:r>
            <a:r>
              <a:rPr lang="it-IT" sz="2800" dirty="0" err="1">
                <a:solidFill>
                  <a:schemeClr val="bg2"/>
                </a:solidFill>
                <a:effectLst/>
                <a:latin typeface="Times New Roman" panose="02020603050405020304" pitchFamily="18" charset="0"/>
                <a:ea typeface="Times New Roman" panose="02020603050405020304" pitchFamily="18" charset="0"/>
              </a:rPr>
              <a:t>Acciani</a:t>
            </a:r>
            <a:r>
              <a:rPr lang="it-IT" sz="2800" dirty="0">
                <a:solidFill>
                  <a:schemeClr val="bg2"/>
                </a:solidFill>
                <a:effectLst/>
                <a:latin typeface="Times New Roman" panose="02020603050405020304" pitchFamily="18" charset="0"/>
                <a:ea typeface="Times New Roman" panose="02020603050405020304" pitchFamily="18" charset="0"/>
              </a:rPr>
              <a:t>, Annalisa De Boni </a:t>
            </a:r>
          </a:p>
        </p:txBody>
      </p:sp>
      <p:pic>
        <p:nvPicPr>
          <p:cNvPr id="5" name="Picture 4" descr="A logo of a green and yellow leaf&#10;&#10;Description automatically generated">
            <a:extLst>
              <a:ext uri="{FF2B5EF4-FFF2-40B4-BE49-F238E27FC236}">
                <a16:creationId xmlns:a16="http://schemas.microsoft.com/office/drawing/2014/main" id="{07C6950C-A7C2-2AAC-2460-A846BE1B6F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38" y="5004411"/>
            <a:ext cx="1929494" cy="1051575"/>
          </a:xfrm>
          <a:prstGeom prst="rect">
            <a:avLst/>
          </a:prstGeom>
        </p:spPr>
      </p:pic>
      <p:pic>
        <p:nvPicPr>
          <p:cNvPr id="8" name="Picture 7" descr="A logo with different colors&#10;&#10;Description automatically generated with medium confidence">
            <a:extLst>
              <a:ext uri="{FF2B5EF4-FFF2-40B4-BE49-F238E27FC236}">
                <a16:creationId xmlns:a16="http://schemas.microsoft.com/office/drawing/2014/main" id="{355419AF-7C0F-BE97-9DAA-1D37EA448539}"/>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27354" t="32124" r="27238" b="29698"/>
          <a:stretch/>
        </p:blipFill>
        <p:spPr>
          <a:xfrm>
            <a:off x="1240386" y="5677682"/>
            <a:ext cx="2084953" cy="986058"/>
          </a:xfrm>
          <a:prstGeom prst="rect">
            <a:avLst/>
          </a:prstGeom>
        </p:spPr>
      </p:pic>
    </p:spTree>
    <p:extLst>
      <p:ext uri="{BB962C8B-B14F-4D97-AF65-F5344CB8AC3E}">
        <p14:creationId xmlns:p14="http://schemas.microsoft.com/office/powerpoint/2010/main" val="279615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EFE37-7D75-E844-1739-AB3EFE1B04AA}"/>
            </a:ext>
          </a:extLst>
        </p:cNvPr>
        <p:cNvGrpSpPr/>
        <p:nvPr/>
      </p:nvGrpSpPr>
      <p:grpSpPr>
        <a:xfrm>
          <a:off x="0" y="0"/>
          <a:ext cx="0" cy="0"/>
          <a:chOff x="0" y="0"/>
          <a:chExt cx="0" cy="0"/>
        </a:xfrm>
      </p:grpSpPr>
      <p:grpSp>
        <p:nvGrpSpPr>
          <p:cNvPr id="7" name="Group 13">
            <a:extLst>
              <a:ext uri="{FF2B5EF4-FFF2-40B4-BE49-F238E27FC236}">
                <a16:creationId xmlns:a16="http://schemas.microsoft.com/office/drawing/2014/main" id="{B116A1E2-51C0-6329-D750-53042802A0C4}"/>
              </a:ext>
            </a:extLst>
          </p:cNvPr>
          <p:cNvGrpSpPr/>
          <p:nvPr/>
        </p:nvGrpSpPr>
        <p:grpSpPr>
          <a:xfrm>
            <a:off x="-1" y="0"/>
            <a:ext cx="12192001" cy="6840250"/>
            <a:chOff x="-1" y="0"/>
            <a:chExt cx="12192001" cy="6840250"/>
          </a:xfrm>
        </p:grpSpPr>
        <p:pic>
          <p:nvPicPr>
            <p:cNvPr id="9" name="Picture 14">
              <a:extLst>
                <a:ext uri="{FF2B5EF4-FFF2-40B4-BE49-F238E27FC236}">
                  <a16:creationId xmlns:a16="http://schemas.microsoft.com/office/drawing/2014/main" id="{05DBCC9E-7941-23B2-4669-7E59C1D77ECB}"/>
                </a:ext>
              </a:extLst>
            </p:cNvPr>
            <p:cNvPicPr>
              <a:picLocks noChangeAspect="1"/>
            </p:cNvPicPr>
            <p:nvPr/>
          </p:nvPicPr>
          <p:blipFill>
            <a:blip r:embed="rId2"/>
            <a:srcRect r="3945" b="8919"/>
            <a:stretch/>
          </p:blipFill>
          <p:spPr>
            <a:xfrm>
              <a:off x="-1" y="0"/>
              <a:ext cx="12192001" cy="6840250"/>
            </a:xfrm>
            <a:prstGeom prst="rect">
              <a:avLst/>
            </a:prstGeom>
          </p:spPr>
        </p:pic>
        <p:sp>
          <p:nvSpPr>
            <p:cNvPr id="11" name="Rectangle: Rounded Corners 15">
              <a:extLst>
                <a:ext uri="{FF2B5EF4-FFF2-40B4-BE49-F238E27FC236}">
                  <a16:creationId xmlns:a16="http://schemas.microsoft.com/office/drawing/2014/main" id="{6042F8EA-E946-01AE-2021-5CDD35F2D4FC}"/>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5" descr="A group of circles on a black background&#10;&#10;Description automatically generated">
            <a:extLst>
              <a:ext uri="{FF2B5EF4-FFF2-40B4-BE49-F238E27FC236}">
                <a16:creationId xmlns:a16="http://schemas.microsoft.com/office/drawing/2014/main" id="{4934D7E4-506A-6046-8595-70B0C0C16BA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29135" y="403413"/>
            <a:ext cx="1022888" cy="1347328"/>
          </a:xfrm>
          <a:prstGeom prst="rect">
            <a:avLst/>
          </a:prstGeom>
        </p:spPr>
      </p:pic>
      <p:sp>
        <p:nvSpPr>
          <p:cNvPr id="3" name="Sottotitolo 2">
            <a:extLst>
              <a:ext uri="{FF2B5EF4-FFF2-40B4-BE49-F238E27FC236}">
                <a16:creationId xmlns:a16="http://schemas.microsoft.com/office/drawing/2014/main" id="{09604167-0AD4-20D2-1138-004B07CD244F}"/>
              </a:ext>
            </a:extLst>
          </p:cNvPr>
          <p:cNvSpPr>
            <a:spLocks noGrp="1"/>
          </p:cNvSpPr>
          <p:nvPr>
            <p:ph type="subTitle" idx="1"/>
          </p:nvPr>
        </p:nvSpPr>
        <p:spPr>
          <a:xfrm>
            <a:off x="1523999" y="477494"/>
            <a:ext cx="9144000"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Results</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EBC3E5C9-B76A-6541-43A3-527ED01B7E32}"/>
              </a:ext>
            </a:extLst>
          </p:cNvPr>
          <p:cNvSpPr txBox="1"/>
          <p:nvPr/>
        </p:nvSpPr>
        <p:spPr>
          <a:xfrm>
            <a:off x="773165" y="1857580"/>
            <a:ext cx="10615463" cy="2256836"/>
          </a:xfrm>
          <a:prstGeom prst="rect">
            <a:avLst/>
          </a:prstGeom>
          <a:noFill/>
        </p:spPr>
        <p:txBody>
          <a:bodyPr wrap="square">
            <a:spAutoFit/>
          </a:bodyPr>
          <a:lstStyle/>
          <a:p>
            <a:pPr marL="457200" indent="-457200" algn="just">
              <a:lnSpc>
                <a:spcPct val="107000"/>
              </a:lnSpc>
              <a:spcAft>
                <a:spcPts val="600"/>
              </a:spcAft>
              <a:buFont typeface="Arial" panose="020B0604020202020204" pitchFamily="34" charset="0"/>
              <a:buChar char="•"/>
            </a:pPr>
            <a:r>
              <a:rPr lang="en-GB" sz="2400" dirty="0">
                <a:solidFill>
                  <a:schemeClr val="bg2"/>
                </a:solidFill>
                <a:effectLst/>
                <a:latin typeface="Cambria" panose="02040503050406030204" pitchFamily="18" charset="0"/>
                <a:ea typeface="Times New Roman" panose="02020603050405020304" pitchFamily="18" charset="0"/>
              </a:rPr>
              <a:t>The sale through specialized shops determines a negative price variation of 20%, then the price is 14.54 Euros/kg, everything else remaining constant;</a:t>
            </a:r>
          </a:p>
          <a:p>
            <a:pPr marL="457200" indent="-457200" algn="just">
              <a:lnSpc>
                <a:spcPct val="107000"/>
              </a:lnSpc>
              <a:spcAft>
                <a:spcPts val="600"/>
              </a:spcAft>
              <a:buFont typeface="Arial" panose="020B0604020202020204" pitchFamily="34" charset="0"/>
              <a:buChar char="•"/>
            </a:pPr>
            <a:r>
              <a:rPr lang="en-GB" sz="2400" dirty="0">
                <a:solidFill>
                  <a:schemeClr val="bg2"/>
                </a:solidFill>
                <a:latin typeface="Cambria" panose="02040503050406030204" pitchFamily="18" charset="0"/>
                <a:ea typeface="Times New Roman" panose="02020603050405020304" pitchFamily="18" charset="0"/>
              </a:rPr>
              <a:t>T</a:t>
            </a:r>
            <a:r>
              <a:rPr lang="en-GB" sz="2400" dirty="0">
                <a:solidFill>
                  <a:schemeClr val="bg2"/>
                </a:solidFill>
                <a:effectLst/>
                <a:latin typeface="Cambria" panose="02040503050406030204" pitchFamily="18" charset="0"/>
                <a:ea typeface="Times New Roman" panose="02020603050405020304" pitchFamily="18" charset="0"/>
              </a:rPr>
              <a:t>he sale through e-commerce stores leads to a positive price variation of 33%, thus the price is 24.7 Euros/kg, everything else remaining constant;</a:t>
            </a:r>
          </a:p>
          <a:p>
            <a:pPr algn="just">
              <a:lnSpc>
                <a:spcPct val="107000"/>
              </a:lnSpc>
              <a:spcAft>
                <a:spcPts val="600"/>
              </a:spcAft>
            </a:pPr>
            <a:endParaRPr lang="it-IT" sz="2800" dirty="0">
              <a:solidFill>
                <a:schemeClr val="bg2"/>
              </a:solidFill>
              <a:effectLst/>
              <a:latin typeface="Times New Roman" panose="02020603050405020304" pitchFamily="18" charset="0"/>
              <a:ea typeface="Times New Roman" panose="02020603050405020304" pitchFamily="18" charset="0"/>
            </a:endParaRPr>
          </a:p>
        </p:txBody>
      </p:sp>
      <p:pic>
        <p:nvPicPr>
          <p:cNvPr id="8" name="Picture 7" descr="Cheese with a rope around it&#10;&#10;Description automatically generated with medium confidence">
            <a:extLst>
              <a:ext uri="{FF2B5EF4-FFF2-40B4-BE49-F238E27FC236}">
                <a16:creationId xmlns:a16="http://schemas.microsoft.com/office/drawing/2014/main" id="{5096A4D7-9A0D-4493-D3DC-56EBE30ACE6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harpenSoften amount="25000"/>
                    </a14:imgEffect>
                  </a14:imgLayer>
                </a14:imgProps>
              </a:ext>
              <a:ext uri="{28A0092B-C50C-407E-A947-70E740481C1C}">
                <a14:useLocalDpi xmlns:a14="http://schemas.microsoft.com/office/drawing/2010/main" val="0"/>
              </a:ext>
            </a:extLst>
          </a:blip>
          <a:srcRect l="5182" t="20014" r="2893" b="9246"/>
          <a:stretch/>
        </p:blipFill>
        <p:spPr>
          <a:xfrm>
            <a:off x="7343774" y="3607392"/>
            <a:ext cx="3324225" cy="2558174"/>
          </a:xfrm>
          <a:prstGeom prst="rect">
            <a:avLst/>
          </a:prstGeom>
        </p:spPr>
      </p:pic>
      <p:sp>
        <p:nvSpPr>
          <p:cNvPr id="10" name="TextBox 9">
            <a:extLst>
              <a:ext uri="{FF2B5EF4-FFF2-40B4-BE49-F238E27FC236}">
                <a16:creationId xmlns:a16="http://schemas.microsoft.com/office/drawing/2014/main" id="{AE211E6D-CE58-DEE3-48B9-203356C328B3}"/>
              </a:ext>
            </a:extLst>
          </p:cNvPr>
          <p:cNvSpPr txBox="1"/>
          <p:nvPr/>
        </p:nvSpPr>
        <p:spPr>
          <a:xfrm>
            <a:off x="773165" y="3607392"/>
            <a:ext cx="6384758" cy="1249060"/>
          </a:xfrm>
          <a:prstGeom prst="rect">
            <a:avLst/>
          </a:prstGeom>
          <a:noFill/>
        </p:spPr>
        <p:txBody>
          <a:bodyPr wrap="square">
            <a:spAutoFit/>
          </a:bodyPr>
          <a:lstStyle/>
          <a:p>
            <a:pPr marL="457200" indent="-457200" algn="just">
              <a:lnSpc>
                <a:spcPct val="107000"/>
              </a:lnSpc>
              <a:spcAft>
                <a:spcPts val="600"/>
              </a:spcAft>
              <a:buFont typeface="Arial" panose="020B0604020202020204" pitchFamily="34" charset="0"/>
              <a:buChar char="•"/>
            </a:pPr>
            <a:r>
              <a:rPr lang="en-GB" sz="24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Regarding the certification attributes, neither DOP nor organic certifications affected the price variation. </a:t>
            </a:r>
            <a:endParaRPr lang="en-GB" sz="2400" dirty="0">
              <a:solidFill>
                <a:schemeClr val="bg2"/>
              </a:solidFill>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147791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DC7F9-97A7-3593-E479-33BC4C34928A}"/>
            </a:ext>
          </a:extLst>
        </p:cNvPr>
        <p:cNvGrpSpPr/>
        <p:nvPr/>
      </p:nvGrpSpPr>
      <p:grpSpPr>
        <a:xfrm>
          <a:off x="0" y="0"/>
          <a:ext cx="0" cy="0"/>
          <a:chOff x="0" y="0"/>
          <a:chExt cx="0" cy="0"/>
        </a:xfrm>
      </p:grpSpPr>
      <p:grpSp>
        <p:nvGrpSpPr>
          <p:cNvPr id="7" name="Group 13">
            <a:extLst>
              <a:ext uri="{FF2B5EF4-FFF2-40B4-BE49-F238E27FC236}">
                <a16:creationId xmlns:a16="http://schemas.microsoft.com/office/drawing/2014/main" id="{98FCE851-E731-E8C3-D29C-3129B65866D4}"/>
              </a:ext>
            </a:extLst>
          </p:cNvPr>
          <p:cNvGrpSpPr/>
          <p:nvPr/>
        </p:nvGrpSpPr>
        <p:grpSpPr>
          <a:xfrm>
            <a:off x="-1" y="0"/>
            <a:ext cx="12192001" cy="6840250"/>
            <a:chOff x="-1" y="0"/>
            <a:chExt cx="12192001" cy="6840250"/>
          </a:xfrm>
        </p:grpSpPr>
        <p:pic>
          <p:nvPicPr>
            <p:cNvPr id="9" name="Picture 14">
              <a:extLst>
                <a:ext uri="{FF2B5EF4-FFF2-40B4-BE49-F238E27FC236}">
                  <a16:creationId xmlns:a16="http://schemas.microsoft.com/office/drawing/2014/main" id="{D4195630-F7B3-E3B3-F1EF-9F2CA32D78FD}"/>
                </a:ext>
              </a:extLst>
            </p:cNvPr>
            <p:cNvPicPr>
              <a:picLocks noChangeAspect="1"/>
            </p:cNvPicPr>
            <p:nvPr/>
          </p:nvPicPr>
          <p:blipFill>
            <a:blip r:embed="rId2"/>
            <a:srcRect r="3945" b="8919"/>
            <a:stretch/>
          </p:blipFill>
          <p:spPr>
            <a:xfrm>
              <a:off x="-1" y="0"/>
              <a:ext cx="12192001" cy="6840250"/>
            </a:xfrm>
            <a:prstGeom prst="rect">
              <a:avLst/>
            </a:prstGeom>
          </p:spPr>
        </p:pic>
        <p:sp>
          <p:nvSpPr>
            <p:cNvPr id="11" name="Rectangle: Rounded Corners 15">
              <a:extLst>
                <a:ext uri="{FF2B5EF4-FFF2-40B4-BE49-F238E27FC236}">
                  <a16:creationId xmlns:a16="http://schemas.microsoft.com/office/drawing/2014/main" id="{A20D2668-23F2-901A-1F05-F74F3728D58F}"/>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5" descr="A group of circles on a black background&#10;&#10;Description automatically generated">
            <a:extLst>
              <a:ext uri="{FF2B5EF4-FFF2-40B4-BE49-F238E27FC236}">
                <a16:creationId xmlns:a16="http://schemas.microsoft.com/office/drawing/2014/main" id="{9B686C6D-EF92-210A-B413-CE7BD440AB5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852885" y="403413"/>
            <a:ext cx="1022888" cy="1347328"/>
          </a:xfrm>
          <a:prstGeom prst="rect">
            <a:avLst/>
          </a:prstGeom>
        </p:spPr>
      </p:pic>
      <p:sp>
        <p:nvSpPr>
          <p:cNvPr id="3" name="Sottotitolo 2">
            <a:extLst>
              <a:ext uri="{FF2B5EF4-FFF2-40B4-BE49-F238E27FC236}">
                <a16:creationId xmlns:a16="http://schemas.microsoft.com/office/drawing/2014/main" id="{2161F800-04EE-FE9D-97FB-6C92135D7E91}"/>
              </a:ext>
            </a:extLst>
          </p:cNvPr>
          <p:cNvSpPr>
            <a:spLocks noGrp="1"/>
          </p:cNvSpPr>
          <p:nvPr>
            <p:ph type="subTitle" idx="1"/>
          </p:nvPr>
        </p:nvSpPr>
        <p:spPr>
          <a:xfrm>
            <a:off x="1523999" y="587446"/>
            <a:ext cx="9144000"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Main</a:t>
            </a:r>
            <a:r>
              <a:rPr lang="it-IT" sz="4400" dirty="0">
                <a:solidFill>
                  <a:schemeClr val="bg2"/>
                </a:solidFill>
                <a:latin typeface="Cambria" panose="02040503050406030204" pitchFamily="18" charset="0"/>
                <a:ea typeface="Cambria" panose="02040503050406030204" pitchFamily="18" charset="0"/>
              </a:rPr>
              <a:t> </a:t>
            </a:r>
            <a:r>
              <a:rPr lang="it-IT" sz="4400" dirty="0" err="1">
                <a:solidFill>
                  <a:schemeClr val="bg2"/>
                </a:solidFill>
                <a:latin typeface="Cambria" panose="02040503050406030204" pitchFamily="18" charset="0"/>
                <a:ea typeface="Cambria" panose="02040503050406030204" pitchFamily="18" charset="0"/>
              </a:rPr>
              <a:t>conclusions</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382E9729-3868-3346-13B2-6E69E9C36C29}"/>
              </a:ext>
            </a:extLst>
          </p:cNvPr>
          <p:cNvSpPr txBox="1"/>
          <p:nvPr/>
        </p:nvSpPr>
        <p:spPr>
          <a:xfrm>
            <a:off x="678179" y="1917485"/>
            <a:ext cx="10835640" cy="2039404"/>
          </a:xfrm>
          <a:prstGeom prst="rect">
            <a:avLst/>
          </a:prstGeom>
          <a:noFill/>
        </p:spPr>
        <p:txBody>
          <a:bodyPr wrap="square">
            <a:spAutoFit/>
          </a:bodyPr>
          <a:lstStyle/>
          <a:p>
            <a:pPr marL="457200" indent="-457200" algn="just">
              <a:lnSpc>
                <a:spcPct val="107000"/>
              </a:lnSpc>
              <a:spcAft>
                <a:spcPts val="600"/>
              </a:spcAft>
              <a:buFont typeface="Arial" panose="020B0604020202020204" pitchFamily="34" charset="0"/>
              <a:buChar char="•"/>
            </a:pPr>
            <a:r>
              <a:rPr lang="en-US" sz="2400" dirty="0">
                <a:solidFill>
                  <a:schemeClr val="bg2"/>
                </a:solidFill>
                <a:effectLst/>
                <a:latin typeface="Cambria" panose="02040503050406030204" pitchFamily="18" charset="0"/>
                <a:ea typeface="Times New Roman" panose="02020603050405020304" pitchFamily="18" charset="0"/>
              </a:rPr>
              <a:t>The results confirmed the influence of distribution channels on the final price. The sale through e-commerce stores led to the highest positive price variation, which may be due to the possibility of buying a typical food product where it is not normally available (outside the production area) through conventional purchase channels (e.g. supermarkets and hypermarkets)</a:t>
            </a:r>
          </a:p>
        </p:txBody>
      </p:sp>
      <p:sp>
        <p:nvSpPr>
          <p:cNvPr id="10" name="TextBox 9">
            <a:extLst>
              <a:ext uri="{FF2B5EF4-FFF2-40B4-BE49-F238E27FC236}">
                <a16:creationId xmlns:a16="http://schemas.microsoft.com/office/drawing/2014/main" id="{8F880812-5A1A-105D-7B2E-195A486165CF}"/>
              </a:ext>
            </a:extLst>
          </p:cNvPr>
          <p:cNvSpPr txBox="1"/>
          <p:nvPr/>
        </p:nvSpPr>
        <p:spPr>
          <a:xfrm>
            <a:off x="686201" y="3888900"/>
            <a:ext cx="7214536" cy="2041585"/>
          </a:xfrm>
          <a:prstGeom prst="rect">
            <a:avLst/>
          </a:prstGeom>
          <a:noFill/>
        </p:spPr>
        <p:txBody>
          <a:bodyPr wrap="square">
            <a:spAutoFit/>
          </a:bodyPr>
          <a:lstStyle/>
          <a:p>
            <a:pPr marL="457200" indent="-457200" algn="just">
              <a:lnSpc>
                <a:spcPct val="107000"/>
              </a:lnSpc>
              <a:spcAft>
                <a:spcPts val="600"/>
              </a:spcAft>
              <a:buFont typeface="Arial" panose="020B0604020202020204" pitchFamily="34" charset="0"/>
              <a:buChar char="•"/>
            </a:pPr>
            <a:r>
              <a:rPr lang="en-US" sz="2400" dirty="0">
                <a:solidFill>
                  <a:schemeClr val="bg2"/>
                </a:solidFill>
                <a:effectLst/>
                <a:latin typeface="Times New Roman" panose="02020603050405020304" pitchFamily="18" charset="0"/>
                <a:ea typeface="Times New Roman" panose="02020603050405020304" pitchFamily="18" charset="0"/>
              </a:rPr>
              <a:t>About a third of the product sold via e-commerce was PDO certified. This certification, although it should represent an additional quality guarantee for the consumers using this purchase channel, did not influence price variation.  </a:t>
            </a:r>
            <a:endParaRPr lang="it-IT" sz="2400" dirty="0">
              <a:solidFill>
                <a:schemeClr val="bg2"/>
              </a:solidFill>
              <a:effectLst/>
              <a:latin typeface="Times New Roman" panose="02020603050405020304" pitchFamily="18" charset="0"/>
              <a:ea typeface="Times New Roman" panose="02020603050405020304" pitchFamily="18" charset="0"/>
            </a:endParaRPr>
          </a:p>
        </p:txBody>
      </p:sp>
      <p:pic>
        <p:nvPicPr>
          <p:cNvPr id="2" name="Picture 11" descr="A piece of cheese on a white background&#10;&#10;Description automatically generated">
            <a:extLst>
              <a:ext uri="{FF2B5EF4-FFF2-40B4-BE49-F238E27FC236}">
                <a16:creationId xmlns:a16="http://schemas.microsoft.com/office/drawing/2014/main" id="{812B4342-847D-F9B9-A783-3C65D85087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702" t="20351" r="11638" b="22339"/>
          <a:stretch/>
        </p:blipFill>
        <p:spPr>
          <a:xfrm>
            <a:off x="8015216" y="3661031"/>
            <a:ext cx="3384124" cy="2497321"/>
          </a:xfrm>
          <a:prstGeom prst="rect">
            <a:avLst/>
          </a:prstGeom>
        </p:spPr>
      </p:pic>
    </p:spTree>
    <p:extLst>
      <p:ext uri="{BB962C8B-B14F-4D97-AF65-F5344CB8AC3E}">
        <p14:creationId xmlns:p14="http://schemas.microsoft.com/office/powerpoint/2010/main" val="122177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B82E2-EA01-80A8-B187-8973081A7F7C}"/>
            </a:ext>
          </a:extLst>
        </p:cNvPr>
        <p:cNvGrpSpPr/>
        <p:nvPr/>
      </p:nvGrpSpPr>
      <p:grpSpPr>
        <a:xfrm>
          <a:off x="0" y="0"/>
          <a:ext cx="0" cy="0"/>
          <a:chOff x="0" y="0"/>
          <a:chExt cx="0" cy="0"/>
        </a:xfrm>
      </p:grpSpPr>
      <p:grpSp>
        <p:nvGrpSpPr>
          <p:cNvPr id="7" name="Group 13">
            <a:extLst>
              <a:ext uri="{FF2B5EF4-FFF2-40B4-BE49-F238E27FC236}">
                <a16:creationId xmlns:a16="http://schemas.microsoft.com/office/drawing/2014/main" id="{ED7F84D8-AAC3-FB29-CD7A-2C8CF5607E77}"/>
              </a:ext>
            </a:extLst>
          </p:cNvPr>
          <p:cNvGrpSpPr/>
          <p:nvPr/>
        </p:nvGrpSpPr>
        <p:grpSpPr>
          <a:xfrm>
            <a:off x="-1" y="0"/>
            <a:ext cx="12192001" cy="6840250"/>
            <a:chOff x="-1" y="0"/>
            <a:chExt cx="12192001" cy="6840250"/>
          </a:xfrm>
        </p:grpSpPr>
        <p:pic>
          <p:nvPicPr>
            <p:cNvPr id="9" name="Picture 14">
              <a:extLst>
                <a:ext uri="{FF2B5EF4-FFF2-40B4-BE49-F238E27FC236}">
                  <a16:creationId xmlns:a16="http://schemas.microsoft.com/office/drawing/2014/main" id="{6791804B-2D1E-E6AC-7F2A-742D347F89E7}"/>
                </a:ext>
              </a:extLst>
            </p:cNvPr>
            <p:cNvPicPr>
              <a:picLocks noChangeAspect="1"/>
            </p:cNvPicPr>
            <p:nvPr/>
          </p:nvPicPr>
          <p:blipFill>
            <a:blip r:embed="rId2"/>
            <a:srcRect r="3945" b="8919"/>
            <a:stretch/>
          </p:blipFill>
          <p:spPr>
            <a:xfrm>
              <a:off x="-1" y="0"/>
              <a:ext cx="12192001" cy="6840250"/>
            </a:xfrm>
            <a:prstGeom prst="rect">
              <a:avLst/>
            </a:prstGeom>
          </p:spPr>
        </p:pic>
        <p:sp>
          <p:nvSpPr>
            <p:cNvPr id="10" name="Rectangle: Rounded Corners 15">
              <a:extLst>
                <a:ext uri="{FF2B5EF4-FFF2-40B4-BE49-F238E27FC236}">
                  <a16:creationId xmlns:a16="http://schemas.microsoft.com/office/drawing/2014/main" id="{6DF3779C-6EC6-DBFB-ABFF-68E37D06CDCC}"/>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descr="A group of circles on a black background&#10;&#10;Description automatically generated">
            <a:extLst>
              <a:ext uri="{FF2B5EF4-FFF2-40B4-BE49-F238E27FC236}">
                <a16:creationId xmlns:a16="http://schemas.microsoft.com/office/drawing/2014/main" id="{7D95827E-FCD3-5202-DA20-EEBD312BB8C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817691" y="403413"/>
            <a:ext cx="1022888" cy="1347328"/>
          </a:xfrm>
          <a:prstGeom prst="rect">
            <a:avLst/>
          </a:prstGeom>
        </p:spPr>
      </p:pic>
      <p:sp>
        <p:nvSpPr>
          <p:cNvPr id="3" name="Sottotitolo 2">
            <a:extLst>
              <a:ext uri="{FF2B5EF4-FFF2-40B4-BE49-F238E27FC236}">
                <a16:creationId xmlns:a16="http://schemas.microsoft.com/office/drawing/2014/main" id="{4504125C-1CDC-9E28-B52E-8E42CCA9C1BA}"/>
              </a:ext>
            </a:extLst>
          </p:cNvPr>
          <p:cNvSpPr>
            <a:spLocks noGrp="1"/>
          </p:cNvSpPr>
          <p:nvPr>
            <p:ph type="subTitle" idx="1"/>
          </p:nvPr>
        </p:nvSpPr>
        <p:spPr>
          <a:xfrm>
            <a:off x="1564105" y="618449"/>
            <a:ext cx="9144000"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Main</a:t>
            </a:r>
            <a:r>
              <a:rPr lang="it-IT" sz="4400" dirty="0">
                <a:solidFill>
                  <a:schemeClr val="bg2"/>
                </a:solidFill>
                <a:latin typeface="Cambria" panose="02040503050406030204" pitchFamily="18" charset="0"/>
                <a:ea typeface="Cambria" panose="02040503050406030204" pitchFamily="18" charset="0"/>
              </a:rPr>
              <a:t> </a:t>
            </a:r>
            <a:r>
              <a:rPr lang="it-IT" sz="4400" dirty="0" err="1">
                <a:solidFill>
                  <a:schemeClr val="bg2"/>
                </a:solidFill>
                <a:latin typeface="Cambria" panose="02040503050406030204" pitchFamily="18" charset="0"/>
                <a:ea typeface="Cambria" panose="02040503050406030204" pitchFamily="18" charset="0"/>
              </a:rPr>
              <a:t>conclusions</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76D28F1F-0A81-DBAC-CB59-8475A3F44A4B}"/>
              </a:ext>
            </a:extLst>
          </p:cNvPr>
          <p:cNvSpPr txBox="1"/>
          <p:nvPr/>
        </p:nvSpPr>
        <p:spPr>
          <a:xfrm>
            <a:off x="3329135" y="1887445"/>
            <a:ext cx="8193104" cy="4093941"/>
          </a:xfrm>
          <a:prstGeom prst="rect">
            <a:avLst/>
          </a:prstGeom>
          <a:noFill/>
        </p:spPr>
        <p:txBody>
          <a:bodyPr wrap="square">
            <a:spAutoFit/>
          </a:bodyPr>
          <a:lstStyle/>
          <a:p>
            <a:pPr marL="457200" indent="-457200" algn="just">
              <a:lnSpc>
                <a:spcPct val="107000"/>
              </a:lnSpc>
              <a:spcAft>
                <a:spcPts val="600"/>
              </a:spcAft>
              <a:buFont typeface="Arial" panose="020B0604020202020204" pitchFamily="34" charset="0"/>
              <a:buChar char="•"/>
            </a:pPr>
            <a:r>
              <a:rPr lang="en-US" sz="2400" dirty="0">
                <a:solidFill>
                  <a:schemeClr val="bg2"/>
                </a:solidFill>
                <a:effectLst/>
                <a:latin typeface="Cambria" panose="02040503050406030204" pitchFamily="18" charset="0"/>
                <a:ea typeface="Times New Roman" panose="02020603050405020304" pitchFamily="18" charset="0"/>
              </a:rPr>
              <a:t>The negative variation in prices for sales through specialized shops cannot be considered robust because of the poor representation of this attribute in the sample</a:t>
            </a:r>
            <a:r>
              <a:rPr lang="en-US" sz="2400" dirty="0">
                <a:solidFill>
                  <a:schemeClr val="bg2"/>
                </a:solidFill>
                <a:latin typeface="Cambria" panose="02040503050406030204" pitchFamily="18" charset="0"/>
                <a:ea typeface="Times New Roman" panose="02020603050405020304" pitchFamily="18" charset="0"/>
              </a:rPr>
              <a:t>. However, specialized shops usually source directly from producers, reducing the transaction costs. </a:t>
            </a:r>
            <a:endParaRPr lang="en-US" sz="2400" dirty="0">
              <a:solidFill>
                <a:schemeClr val="bg2"/>
              </a:solidFill>
              <a:effectLst/>
              <a:latin typeface="Cambria" panose="02040503050406030204" pitchFamily="18" charset="0"/>
              <a:ea typeface="Times New Roman" panose="02020603050405020304" pitchFamily="18" charset="0"/>
            </a:endParaRPr>
          </a:p>
          <a:p>
            <a:pPr marL="457200" indent="-457200" algn="just">
              <a:lnSpc>
                <a:spcPct val="107000"/>
              </a:lnSpc>
              <a:spcAft>
                <a:spcPts val="600"/>
              </a:spcAft>
              <a:buFont typeface="Arial" panose="020B0604020202020204" pitchFamily="34" charset="0"/>
              <a:buChar char="•"/>
            </a:pPr>
            <a:r>
              <a:rPr lang="en-US" sz="2400" dirty="0">
                <a:solidFill>
                  <a:schemeClr val="bg2"/>
                </a:solidFill>
                <a:effectLst/>
                <a:latin typeface="Cambria" panose="02040503050406030204" pitchFamily="18" charset="0"/>
                <a:ea typeface="Times New Roman" panose="02020603050405020304" pitchFamily="18" charset="0"/>
              </a:rPr>
              <a:t>Research is still ongoing, particularly with the intention of implementing the dataset specifically with regard to PDO cheeses and some </a:t>
            </a:r>
            <a:r>
              <a:rPr lang="en-US" sz="2400" dirty="0">
                <a:solidFill>
                  <a:schemeClr val="bg2"/>
                </a:solidFill>
                <a:latin typeface="Cambria" panose="02040503050406030204" pitchFamily="18" charset="0"/>
                <a:ea typeface="Times New Roman" panose="02020603050405020304" pitchFamily="18" charset="0"/>
              </a:rPr>
              <a:t>sale</a:t>
            </a:r>
            <a:r>
              <a:rPr lang="en-US" sz="2400" dirty="0">
                <a:solidFill>
                  <a:schemeClr val="bg2"/>
                </a:solidFill>
                <a:effectLst/>
                <a:latin typeface="Cambria" panose="02040503050406030204" pitchFamily="18" charset="0"/>
                <a:ea typeface="Times New Roman" panose="02020603050405020304" pitchFamily="18" charset="0"/>
              </a:rPr>
              <a:t> channels (e.g. specialized shops, street markets), which, at this stage, were poorly represented in the sample </a:t>
            </a:r>
            <a:r>
              <a:rPr lang="en-US" sz="2400" dirty="0" err="1">
                <a:solidFill>
                  <a:schemeClr val="bg2"/>
                </a:solidFill>
                <a:effectLst/>
                <a:latin typeface="Cambria" panose="02040503050406030204" pitchFamily="18" charset="0"/>
                <a:ea typeface="Times New Roman" panose="02020603050405020304" pitchFamily="18" charset="0"/>
              </a:rPr>
              <a:t>analysed</a:t>
            </a:r>
            <a:r>
              <a:rPr lang="en-US" sz="2400" dirty="0">
                <a:solidFill>
                  <a:schemeClr val="bg2"/>
                </a:solidFill>
                <a:effectLst/>
                <a:latin typeface="Cambria" panose="02040503050406030204" pitchFamily="18" charset="0"/>
                <a:ea typeface="Times New Roman" panose="02020603050405020304" pitchFamily="18" charset="0"/>
              </a:rPr>
              <a:t>.</a:t>
            </a:r>
            <a:endParaRPr lang="it-IT" sz="2400" dirty="0">
              <a:solidFill>
                <a:schemeClr val="bg2"/>
              </a:solidFill>
              <a:effectLst/>
              <a:latin typeface="Times New Roman" panose="02020603050405020304" pitchFamily="18" charset="0"/>
              <a:ea typeface="Times New Roman" panose="02020603050405020304" pitchFamily="18" charset="0"/>
            </a:endParaRPr>
          </a:p>
        </p:txBody>
      </p:sp>
      <p:pic>
        <p:nvPicPr>
          <p:cNvPr id="8" name="Picture 7" descr="A piece of cheese from a string&#10;&#10;Description automatically generated">
            <a:extLst>
              <a:ext uri="{FF2B5EF4-FFF2-40B4-BE49-F238E27FC236}">
                <a16:creationId xmlns:a16="http://schemas.microsoft.com/office/drawing/2014/main" id="{E437662A-3ABE-6D27-2026-DD5240F10BA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6608" t="-2046" r="22223" b="6505"/>
          <a:stretch/>
        </p:blipFill>
        <p:spPr>
          <a:xfrm>
            <a:off x="885727" y="289322"/>
            <a:ext cx="3121786" cy="5828768"/>
          </a:xfrm>
          <a:prstGeom prst="rect">
            <a:avLst/>
          </a:prstGeom>
        </p:spPr>
      </p:pic>
    </p:spTree>
    <p:extLst>
      <p:ext uri="{BB962C8B-B14F-4D97-AF65-F5344CB8AC3E}">
        <p14:creationId xmlns:p14="http://schemas.microsoft.com/office/powerpoint/2010/main" val="367010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7000">
              <a:schemeClr val="bg1">
                <a:lumMod val="85000"/>
              </a:schemeClr>
            </a:gs>
            <a:gs pos="49000">
              <a:schemeClr val="tx1">
                <a:lumMod val="75000"/>
                <a:lumOff val="25000"/>
              </a:schemeClr>
            </a:gs>
            <a:gs pos="74000">
              <a:schemeClr val="tx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F2D502F0-88DD-D8DD-0C88-03B828C0B514}"/>
              </a:ext>
            </a:extLst>
          </p:cNvPr>
          <p:cNvSpPr>
            <a:spLocks noGrp="1"/>
          </p:cNvSpPr>
          <p:nvPr>
            <p:ph type="title"/>
          </p:nvPr>
        </p:nvSpPr>
        <p:spPr>
          <a:xfrm>
            <a:off x="325251" y="368242"/>
            <a:ext cx="7315200" cy="840261"/>
          </a:xfrm>
        </p:spPr>
        <p:txBody>
          <a:bodyPr vert="horz" lIns="91440" tIns="45720" rIns="91440" bIns="45720" rtlCol="0" anchor="b">
            <a:normAutofit/>
          </a:bodyPr>
          <a:lstStyle/>
          <a:p>
            <a:r>
              <a:rPr lang="en-US" sz="4800" spc="-100" dirty="0">
                <a:solidFill>
                  <a:schemeClr val="bg2"/>
                </a:solidFill>
                <a:latin typeface="Cambria" panose="02040503050406030204" pitchFamily="18" charset="0"/>
                <a:ea typeface="Cambria" panose="02040503050406030204" pitchFamily="18" charset="0"/>
              </a:rPr>
              <a:t>Thank you for the attention</a:t>
            </a:r>
          </a:p>
        </p:txBody>
      </p:sp>
      <p:sp>
        <p:nvSpPr>
          <p:cNvPr id="5" name="CasellaDiTesto 4">
            <a:extLst>
              <a:ext uri="{FF2B5EF4-FFF2-40B4-BE49-F238E27FC236}">
                <a16:creationId xmlns:a16="http://schemas.microsoft.com/office/drawing/2014/main" id="{82092D25-99B7-BE27-308F-83B5F9C87489}"/>
              </a:ext>
            </a:extLst>
          </p:cNvPr>
          <p:cNvSpPr txBox="1"/>
          <p:nvPr/>
        </p:nvSpPr>
        <p:spPr>
          <a:xfrm>
            <a:off x="325251" y="1336840"/>
            <a:ext cx="6456152" cy="1077218"/>
          </a:xfrm>
          <a:prstGeom prst="rect">
            <a:avLst/>
          </a:prstGeom>
          <a:noFill/>
        </p:spPr>
        <p:txBody>
          <a:bodyPr wrap="square">
            <a:spAutoFit/>
          </a:bodyPr>
          <a:lstStyle/>
          <a:p>
            <a:r>
              <a:rPr lang="en-US" sz="3600" dirty="0">
                <a:solidFill>
                  <a:schemeClr val="bg2"/>
                </a:solidFill>
                <a:effectLst/>
                <a:latin typeface="Cambria" panose="02040503050406030204" pitchFamily="18" charset="0"/>
                <a:ea typeface="Cambria" panose="02040503050406030204" pitchFamily="18" charset="0"/>
              </a:rPr>
              <a:t>Giovanni </a:t>
            </a:r>
            <a:r>
              <a:rPr lang="en-US" sz="3600" dirty="0" err="1">
                <a:solidFill>
                  <a:schemeClr val="bg2"/>
                </a:solidFill>
                <a:effectLst/>
                <a:latin typeface="Cambria" panose="02040503050406030204" pitchFamily="18" charset="0"/>
                <a:ea typeface="Cambria" panose="02040503050406030204" pitchFamily="18" charset="0"/>
              </a:rPr>
              <a:t>Ottomano</a:t>
            </a:r>
            <a:r>
              <a:rPr lang="en-US" sz="3600" dirty="0">
                <a:solidFill>
                  <a:schemeClr val="bg2"/>
                </a:solidFill>
                <a:effectLst/>
                <a:latin typeface="Cambria" panose="02040503050406030204" pitchFamily="18" charset="0"/>
                <a:ea typeface="Cambria" panose="02040503050406030204" pitchFamily="18" charset="0"/>
              </a:rPr>
              <a:t> Palmisano </a:t>
            </a:r>
            <a:r>
              <a:rPr lang="en-US" sz="2800" dirty="0">
                <a:solidFill>
                  <a:schemeClr val="bg2"/>
                </a:solidFill>
                <a:effectLst/>
                <a:latin typeface="Cambria" panose="02040503050406030204" pitchFamily="18" charset="0"/>
                <a:ea typeface="Cambria" panose="02040503050406030204" pitchFamily="18" charset="0"/>
              </a:rPr>
              <a:t>giovanni.ottomanopalmisano@uniba.it</a:t>
            </a:r>
            <a:endParaRPr lang="it-IT" sz="3600" dirty="0">
              <a:solidFill>
                <a:schemeClr val="bg2"/>
              </a:solidFill>
              <a:latin typeface="Cambria" panose="02040503050406030204" pitchFamily="18" charset="0"/>
              <a:ea typeface="Cambria" panose="02040503050406030204" pitchFamily="18" charset="0"/>
            </a:endParaRPr>
          </a:p>
        </p:txBody>
      </p:sp>
      <p:pic>
        <p:nvPicPr>
          <p:cNvPr id="7" name="Picture 6" descr="A cheese on a straw&#10;&#10;Description automatically generated with medium confidence">
            <a:extLst>
              <a:ext uri="{FF2B5EF4-FFF2-40B4-BE49-F238E27FC236}">
                <a16:creationId xmlns:a16="http://schemas.microsoft.com/office/drawing/2014/main" id="{9DECC3A8-75FD-52C8-11FE-E086B007A6B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750" b="97875" l="20600" r="80300">
                        <a14:foregroundMark x1="21600" y1="71250" x2="21600" y2="71250"/>
                        <a14:foregroundMark x1="20600" y1="83875" x2="20600" y2="83875"/>
                        <a14:foregroundMark x1="60500" y1="93250" x2="60500" y2="93250"/>
                        <a14:foregroundMark x1="77900" y1="81500" x2="77900" y2="81500"/>
                        <a14:foregroundMark x1="77900" y1="73375" x2="77900" y2="73375"/>
                        <a14:foregroundMark x1="72300" y1="50625" x2="72300" y2="50625"/>
                        <a14:foregroundMark x1="63100" y1="33750" x2="63100" y2="33750"/>
                        <a14:foregroundMark x1="75800" y1="94875" x2="75800" y2="94875"/>
                        <a14:foregroundMark x1="68700" y1="95750" x2="68700" y2="95750"/>
                        <a14:foregroundMark x1="78800" y1="93875" x2="78800" y2="93875"/>
                        <a14:foregroundMark x1="79900" y1="92250" x2="79900" y2="92250"/>
                        <a14:foregroundMark x1="49400" y1="97625" x2="49400" y2="97625"/>
                        <a14:foregroundMark x1="56400" y1="97875" x2="56400" y2="97875"/>
                        <a14:foregroundMark x1="57900" y1="96750" x2="57900" y2="96750"/>
                        <a14:foregroundMark x1="80300" y1="75500" x2="80300" y2="75500"/>
                      </a14:backgroundRemoval>
                    </a14:imgEffect>
                  </a14:imgLayer>
                </a14:imgProps>
              </a:ext>
              <a:ext uri="{28A0092B-C50C-407E-A947-70E740481C1C}">
                <a14:useLocalDpi xmlns:a14="http://schemas.microsoft.com/office/drawing/2010/main" val="0"/>
              </a:ext>
            </a:extLst>
          </a:blip>
          <a:srcRect l="17251" t="28772" r="23427" b="3626"/>
          <a:stretch/>
        </p:blipFill>
        <p:spPr>
          <a:xfrm>
            <a:off x="7106655" y="2221831"/>
            <a:ext cx="5085346" cy="4636169"/>
          </a:xfrm>
          <a:prstGeom prst="rect">
            <a:avLst/>
          </a:prstGeom>
        </p:spPr>
      </p:pic>
      <p:pic>
        <p:nvPicPr>
          <p:cNvPr id="2" name="Picture 1" descr="A logo of a green and yellow leaf&#10;&#10;Description automatically generated">
            <a:extLst>
              <a:ext uri="{FF2B5EF4-FFF2-40B4-BE49-F238E27FC236}">
                <a16:creationId xmlns:a16="http://schemas.microsoft.com/office/drawing/2014/main" id="{463BE108-19EB-907A-DE94-72C5A4F04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525" y="1374252"/>
            <a:ext cx="1929494" cy="1051575"/>
          </a:xfrm>
          <a:prstGeom prst="rect">
            <a:avLst/>
          </a:prstGeom>
        </p:spPr>
      </p:pic>
      <p:pic>
        <p:nvPicPr>
          <p:cNvPr id="3" name="Picture 2" descr="A logo with different colors&#10;&#10;Description automatically generated with medium confidence">
            <a:extLst>
              <a:ext uri="{FF2B5EF4-FFF2-40B4-BE49-F238E27FC236}">
                <a16:creationId xmlns:a16="http://schemas.microsoft.com/office/drawing/2014/main" id="{5ECA0008-422B-4D43-2D9A-A56F9826D92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27354" t="32124" r="27238" b="29698"/>
          <a:stretch/>
        </p:blipFill>
        <p:spPr>
          <a:xfrm>
            <a:off x="9781796" y="445106"/>
            <a:ext cx="2084953" cy="986058"/>
          </a:xfrm>
          <a:prstGeom prst="rect">
            <a:avLst/>
          </a:prstGeom>
        </p:spPr>
      </p:pic>
    </p:spTree>
    <p:extLst>
      <p:ext uri="{BB962C8B-B14F-4D97-AF65-F5344CB8AC3E}">
        <p14:creationId xmlns:p14="http://schemas.microsoft.com/office/powerpoint/2010/main" val="199359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5C193F-5D94-EED7-5A66-BC0DA3BB8313}"/>
              </a:ext>
            </a:extLst>
          </p:cNvPr>
          <p:cNvGrpSpPr/>
          <p:nvPr/>
        </p:nvGrpSpPr>
        <p:grpSpPr>
          <a:xfrm>
            <a:off x="-1" y="0"/>
            <a:ext cx="12192001" cy="6840250"/>
            <a:chOff x="-1" y="0"/>
            <a:chExt cx="12192001" cy="6840250"/>
          </a:xfrm>
        </p:grpSpPr>
        <p:pic>
          <p:nvPicPr>
            <p:cNvPr id="2" name="Picture 1">
              <a:extLst>
                <a:ext uri="{FF2B5EF4-FFF2-40B4-BE49-F238E27FC236}">
                  <a16:creationId xmlns:a16="http://schemas.microsoft.com/office/drawing/2014/main" id="{0B69472F-1CB1-FF98-AA15-2A7D73CE925A}"/>
                </a:ext>
              </a:extLst>
            </p:cNvPr>
            <p:cNvPicPr>
              <a:picLocks noChangeAspect="1"/>
            </p:cNvPicPr>
            <p:nvPr/>
          </p:nvPicPr>
          <p:blipFill>
            <a:blip r:embed="rId2"/>
            <a:srcRect r="3945" b="8919"/>
            <a:stretch/>
          </p:blipFill>
          <p:spPr>
            <a:xfrm>
              <a:off x="-1" y="0"/>
              <a:ext cx="12192001" cy="6840250"/>
            </a:xfrm>
            <a:prstGeom prst="rect">
              <a:avLst/>
            </a:prstGeom>
          </p:spPr>
        </p:pic>
        <p:sp>
          <p:nvSpPr>
            <p:cNvPr id="4" name="Rectangle: Rounded Corners 3">
              <a:extLst>
                <a:ext uri="{FF2B5EF4-FFF2-40B4-BE49-F238E27FC236}">
                  <a16:creationId xmlns:a16="http://schemas.microsoft.com/office/drawing/2014/main" id="{925262B3-B925-1D5B-D6C4-0422D9C12480}"/>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ottotitolo 2">
            <a:extLst>
              <a:ext uri="{FF2B5EF4-FFF2-40B4-BE49-F238E27FC236}">
                <a16:creationId xmlns:a16="http://schemas.microsoft.com/office/drawing/2014/main" id="{04044D43-2638-7F29-CB28-03284F56AB58}"/>
              </a:ext>
            </a:extLst>
          </p:cNvPr>
          <p:cNvSpPr>
            <a:spLocks noGrp="1"/>
          </p:cNvSpPr>
          <p:nvPr>
            <p:ph type="subTitle" idx="1"/>
          </p:nvPr>
        </p:nvSpPr>
        <p:spPr>
          <a:xfrm>
            <a:off x="1564104" y="801595"/>
            <a:ext cx="9144000"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Introduction</a:t>
            </a:r>
            <a:endParaRPr lang="it-IT" sz="4400" dirty="0">
              <a:solidFill>
                <a:schemeClr val="bg2"/>
              </a:solidFill>
              <a:latin typeface="Cambria" panose="02040503050406030204" pitchFamily="18" charset="0"/>
              <a:ea typeface="Cambria" panose="02040503050406030204" pitchFamily="18" charset="0"/>
            </a:endParaRPr>
          </a:p>
        </p:txBody>
      </p:sp>
      <p:sp>
        <p:nvSpPr>
          <p:cNvPr id="5" name="CasellaDiTesto 4">
            <a:extLst>
              <a:ext uri="{FF2B5EF4-FFF2-40B4-BE49-F238E27FC236}">
                <a16:creationId xmlns:a16="http://schemas.microsoft.com/office/drawing/2014/main" id="{E5A96CB3-20AF-D4FF-7F4C-AA96CCDE5226}"/>
              </a:ext>
            </a:extLst>
          </p:cNvPr>
          <p:cNvSpPr txBox="1"/>
          <p:nvPr/>
        </p:nvSpPr>
        <p:spPr>
          <a:xfrm>
            <a:off x="558659" y="1622495"/>
            <a:ext cx="11074680" cy="4832092"/>
          </a:xfrm>
          <a:prstGeom prst="rect">
            <a:avLst/>
          </a:prstGeom>
          <a:noFill/>
        </p:spPr>
        <p:txBody>
          <a:bodyPr wrap="square">
            <a:spAutoFit/>
          </a:bodyPr>
          <a:lstStyle/>
          <a:p>
            <a:pPr marL="342900" indent="-342900" algn="just">
              <a:spcAft>
                <a:spcPts val="1200"/>
              </a:spcAft>
              <a:buFont typeface="Arial" panose="020B0604020202020204" pitchFamily="34" charset="0"/>
              <a:buChar char="•"/>
            </a:pPr>
            <a:r>
              <a:rPr lang="en-GB" sz="24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the European cheese market accounts to about 13 billion euros in 2023.  European cheese consumption in 2023 was around 20.5 kg per capita. The countries with the highest annual cheese consumption are France (26.2 kg), Germany (24.1 kg), Greece (23.3 kg), Finland (22.4 kg) and Italy (21.7 kg). </a:t>
            </a:r>
          </a:p>
          <a:p>
            <a:pPr marL="342900" indent="-342900" algn="just">
              <a:spcAft>
                <a:spcPts val="1200"/>
              </a:spcAft>
              <a:buFont typeface="Arial" panose="020B0604020202020204" pitchFamily="34" charset="0"/>
              <a:buChar char="•"/>
            </a:pPr>
            <a:r>
              <a:rPr lang="en-GB" sz="24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Rising prices for milk and dairy products have led to a contraction in demand corresponding to a decrease of 1% of quantities purchased, despite an increase of 14% percent of household spending in the first ten months of 2023; however, this trend did not affect the consumption of hard cheeses. </a:t>
            </a:r>
          </a:p>
          <a:p>
            <a:pPr marL="342900" indent="-342900" algn="just">
              <a:spcAft>
                <a:spcPts val="1200"/>
              </a:spcAft>
              <a:buFont typeface="Arial" panose="020B0604020202020204" pitchFamily="34" charset="0"/>
              <a:buChar char="•"/>
            </a:pPr>
            <a:r>
              <a:rPr lang="en-GB" sz="2400" dirty="0">
                <a:solidFill>
                  <a:schemeClr val="bg2"/>
                </a:solidFill>
                <a:effectLst/>
                <a:latin typeface="Cambria" panose="02040503050406030204" pitchFamily="18" charset="0"/>
                <a:ea typeface="Times New Roman" panose="02020603050405020304" pitchFamily="18" charset="0"/>
              </a:rPr>
              <a:t>Recently, cheese producers differentiated their products from those of market competitors by introducing new attributes (e.g. the sustainability of the production process, origin and quality, use of local raw materials and the traditionality of the cheese, different purchase channels.</a:t>
            </a:r>
            <a:endParaRPr lang="it-IT" sz="2400" dirty="0">
              <a:solidFill>
                <a:schemeClr val="bg2"/>
              </a:solidFill>
            </a:endParaRPr>
          </a:p>
        </p:txBody>
      </p:sp>
      <p:pic>
        <p:nvPicPr>
          <p:cNvPr id="6" name="Picture 5" descr="A group of circles on a black background&#10;&#10;Description automatically generated">
            <a:extLst>
              <a:ext uri="{FF2B5EF4-FFF2-40B4-BE49-F238E27FC236}">
                <a16:creationId xmlns:a16="http://schemas.microsoft.com/office/drawing/2014/main" id="{0D22D278-A232-68B1-06A8-EAEAC52C0EA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29135" y="403413"/>
            <a:ext cx="1022888" cy="1347328"/>
          </a:xfrm>
          <a:prstGeom prst="rect">
            <a:avLst/>
          </a:prstGeom>
        </p:spPr>
      </p:pic>
    </p:spTree>
    <p:extLst>
      <p:ext uri="{BB962C8B-B14F-4D97-AF65-F5344CB8AC3E}">
        <p14:creationId xmlns:p14="http://schemas.microsoft.com/office/powerpoint/2010/main" val="55402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12446-5EC0-DAC0-7FDF-F770BBADC6F3}"/>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E3349DD9-4FC5-F59B-875B-8547DC0E0013}"/>
              </a:ext>
            </a:extLst>
          </p:cNvPr>
          <p:cNvGrpSpPr/>
          <p:nvPr/>
        </p:nvGrpSpPr>
        <p:grpSpPr>
          <a:xfrm>
            <a:off x="-1" y="0"/>
            <a:ext cx="12192001" cy="6840250"/>
            <a:chOff x="-1" y="0"/>
            <a:chExt cx="12192001" cy="6840250"/>
          </a:xfrm>
        </p:grpSpPr>
        <p:pic>
          <p:nvPicPr>
            <p:cNvPr id="18" name="Picture 17">
              <a:extLst>
                <a:ext uri="{FF2B5EF4-FFF2-40B4-BE49-F238E27FC236}">
                  <a16:creationId xmlns:a16="http://schemas.microsoft.com/office/drawing/2014/main" id="{39A8146C-3E45-9A09-DE9E-36831BAB7FFA}"/>
                </a:ext>
              </a:extLst>
            </p:cNvPr>
            <p:cNvPicPr>
              <a:picLocks noChangeAspect="1"/>
            </p:cNvPicPr>
            <p:nvPr/>
          </p:nvPicPr>
          <p:blipFill>
            <a:blip r:embed="rId2"/>
            <a:srcRect r="3945" b="8919"/>
            <a:stretch/>
          </p:blipFill>
          <p:spPr>
            <a:xfrm>
              <a:off x="-1" y="0"/>
              <a:ext cx="12192001" cy="6840250"/>
            </a:xfrm>
            <a:prstGeom prst="rect">
              <a:avLst/>
            </a:prstGeom>
          </p:spPr>
        </p:pic>
        <p:sp>
          <p:nvSpPr>
            <p:cNvPr id="19" name="Rectangle: Rounded Corners 18">
              <a:extLst>
                <a:ext uri="{FF2B5EF4-FFF2-40B4-BE49-F238E27FC236}">
                  <a16:creationId xmlns:a16="http://schemas.microsoft.com/office/drawing/2014/main" id="{90F75910-5042-2CF1-821E-8A68E6248586}"/>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ottotitolo 2">
            <a:extLst>
              <a:ext uri="{FF2B5EF4-FFF2-40B4-BE49-F238E27FC236}">
                <a16:creationId xmlns:a16="http://schemas.microsoft.com/office/drawing/2014/main" id="{3CD63B85-BEE6-CD1E-4858-64418C221A59}"/>
              </a:ext>
            </a:extLst>
          </p:cNvPr>
          <p:cNvSpPr>
            <a:spLocks noGrp="1"/>
          </p:cNvSpPr>
          <p:nvPr>
            <p:ph type="subTitle" idx="1"/>
          </p:nvPr>
        </p:nvSpPr>
        <p:spPr>
          <a:xfrm>
            <a:off x="1564105" y="718428"/>
            <a:ext cx="9144000"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Introduction</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B60B8866-B802-D225-265C-573CAD18A1FC}"/>
              </a:ext>
            </a:extLst>
          </p:cNvPr>
          <p:cNvSpPr txBox="1"/>
          <p:nvPr/>
        </p:nvSpPr>
        <p:spPr>
          <a:xfrm>
            <a:off x="711864" y="1860980"/>
            <a:ext cx="7918271" cy="4457310"/>
          </a:xfrm>
          <a:prstGeom prst="rect">
            <a:avLst/>
          </a:prstGeom>
          <a:noFill/>
        </p:spPr>
        <p:txBody>
          <a:bodyPr wrap="square">
            <a:spAutoFit/>
          </a:bodyPr>
          <a:lstStyle/>
          <a:p>
            <a:pPr marL="342900" indent="-342900" algn="just">
              <a:lnSpc>
                <a:spcPct val="115000"/>
              </a:lnSpc>
              <a:spcAft>
                <a:spcPts val="1200"/>
              </a:spcAft>
              <a:buFont typeface="Arial" panose="020B0604020202020204" pitchFamily="34" charset="0"/>
              <a:buChar char="•"/>
            </a:pPr>
            <a:r>
              <a:rPr lang="en-GB" sz="2400" dirty="0">
                <a:solidFill>
                  <a:schemeClr val="bg2"/>
                </a:solidFill>
                <a:effectLst/>
                <a:latin typeface="Cambria" panose="02040503050406030204" pitchFamily="18" charset="0"/>
                <a:ea typeface="Times New Roman" panose="02020603050405020304" pitchFamily="18" charset="0"/>
              </a:rPr>
              <a:t>The Italian dairy sector is well-known with nearly 500 types of cheese, including 56 cheeses with Geographical Indications (53 PDO, 2 PGI and 1 TSG cheeses). </a:t>
            </a:r>
          </a:p>
          <a:p>
            <a:pPr marL="342900" indent="-342900" algn="just">
              <a:lnSpc>
                <a:spcPct val="115000"/>
              </a:lnSpc>
              <a:spcAft>
                <a:spcPts val="1200"/>
              </a:spcAft>
              <a:buFont typeface="Arial" panose="020B0604020202020204" pitchFamily="34" charset="0"/>
              <a:buChar char="•"/>
            </a:pPr>
            <a:r>
              <a:rPr lang="en-GB" sz="2400" i="1" dirty="0">
                <a:solidFill>
                  <a:schemeClr val="bg2"/>
                </a:solidFill>
                <a:effectLst/>
                <a:latin typeface="Cambria" panose="02040503050406030204" pitchFamily="18" charset="0"/>
                <a:ea typeface="Times New Roman" panose="02020603050405020304" pitchFamily="18" charset="0"/>
              </a:rPr>
              <a:t>Pasta </a:t>
            </a:r>
            <a:r>
              <a:rPr lang="en-GB" sz="2400" i="1" dirty="0" err="1">
                <a:solidFill>
                  <a:schemeClr val="bg2"/>
                </a:solidFill>
                <a:effectLst/>
                <a:latin typeface="Cambria" panose="02040503050406030204" pitchFamily="18" charset="0"/>
                <a:ea typeface="Times New Roman" panose="02020603050405020304" pitchFamily="18" charset="0"/>
              </a:rPr>
              <a:t>filata</a:t>
            </a:r>
            <a:r>
              <a:rPr lang="en-GB" sz="2400" dirty="0">
                <a:solidFill>
                  <a:schemeClr val="bg2"/>
                </a:solidFill>
                <a:effectLst/>
                <a:latin typeface="Cambria" panose="02040503050406030204" pitchFamily="18" charset="0"/>
                <a:ea typeface="Times New Roman" panose="02020603050405020304" pitchFamily="18" charset="0"/>
              </a:rPr>
              <a:t> cheeses take a consistent share of the supply chain; c</a:t>
            </a:r>
            <a:r>
              <a:rPr lang="en-GB" sz="2400" i="1" dirty="0">
                <a:solidFill>
                  <a:schemeClr val="bg2"/>
                </a:solidFill>
                <a:effectLst/>
                <a:latin typeface="Cambria" panose="02040503050406030204" pitchFamily="18" charset="0"/>
                <a:ea typeface="Times New Roman" panose="02020603050405020304" pitchFamily="18" charset="0"/>
              </a:rPr>
              <a:t>aciocavallo </a:t>
            </a:r>
            <a:r>
              <a:rPr lang="en-GB" sz="2400" dirty="0">
                <a:solidFill>
                  <a:schemeClr val="bg2"/>
                </a:solidFill>
                <a:effectLst/>
                <a:latin typeface="Cambria" panose="02040503050406030204" pitchFamily="18" charset="0"/>
                <a:ea typeface="Times New Roman" panose="02020603050405020304" pitchFamily="18" charset="0"/>
              </a:rPr>
              <a:t>is one of the most popular </a:t>
            </a:r>
            <a:r>
              <a:rPr lang="en-GB" sz="2400" i="1" dirty="0">
                <a:solidFill>
                  <a:schemeClr val="bg2"/>
                </a:solidFill>
                <a:effectLst/>
                <a:latin typeface="Cambria" panose="02040503050406030204" pitchFamily="18" charset="0"/>
                <a:ea typeface="Times New Roman" panose="02020603050405020304" pitchFamily="18" charset="0"/>
              </a:rPr>
              <a:t>pasta </a:t>
            </a:r>
            <a:r>
              <a:rPr lang="en-GB" sz="2400" i="1" dirty="0" err="1">
                <a:solidFill>
                  <a:schemeClr val="bg2"/>
                </a:solidFill>
                <a:effectLst/>
                <a:latin typeface="Cambria" panose="02040503050406030204" pitchFamily="18" charset="0"/>
                <a:ea typeface="Times New Roman" panose="02020603050405020304" pitchFamily="18" charset="0"/>
              </a:rPr>
              <a:t>filata</a:t>
            </a:r>
            <a:r>
              <a:rPr lang="en-GB" sz="2400" dirty="0">
                <a:solidFill>
                  <a:schemeClr val="bg2"/>
                </a:solidFill>
                <a:effectLst/>
                <a:latin typeface="Cambria" panose="02040503050406030204" pitchFamily="18" charset="0"/>
                <a:ea typeface="Times New Roman" panose="02020603050405020304" pitchFamily="18" charset="0"/>
              </a:rPr>
              <a:t> cheeses among consumers; the term refers to a wide range of semi-hard cheeses, including those from Italy (caciocavallo </a:t>
            </a:r>
            <a:r>
              <a:rPr lang="en-GB" sz="2400" dirty="0" err="1">
                <a:solidFill>
                  <a:schemeClr val="bg2"/>
                </a:solidFill>
                <a:effectLst/>
                <a:latin typeface="Cambria" panose="02040503050406030204" pitchFamily="18" charset="0"/>
                <a:ea typeface="Times New Roman" panose="02020603050405020304" pitchFamily="18" charset="0"/>
              </a:rPr>
              <a:t>Silano</a:t>
            </a:r>
            <a:r>
              <a:rPr lang="en-GB" sz="2400" dirty="0">
                <a:solidFill>
                  <a:schemeClr val="bg2"/>
                </a:solidFill>
                <a:effectLst/>
                <a:latin typeface="Cambria" panose="02040503050406030204" pitchFamily="18" charset="0"/>
                <a:ea typeface="Times New Roman" panose="02020603050405020304" pitchFamily="18" charset="0"/>
              </a:rPr>
              <a:t>, </a:t>
            </a:r>
            <a:r>
              <a:rPr lang="en-GB" sz="2400" dirty="0" err="1">
                <a:solidFill>
                  <a:schemeClr val="bg2"/>
                </a:solidFill>
                <a:effectLst/>
                <a:latin typeface="Cambria" panose="02040503050406030204" pitchFamily="18" charset="0"/>
                <a:ea typeface="Times New Roman" panose="02020603050405020304" pitchFamily="18" charset="0"/>
              </a:rPr>
              <a:t>Podolico</a:t>
            </a:r>
            <a:r>
              <a:rPr lang="en-GB" sz="2400" dirty="0">
                <a:solidFill>
                  <a:schemeClr val="bg2"/>
                </a:solidFill>
                <a:effectLst/>
                <a:latin typeface="Cambria" panose="02040503050406030204" pitchFamily="18" charset="0"/>
                <a:ea typeface="Times New Roman" panose="02020603050405020304" pitchFamily="18" charset="0"/>
              </a:rPr>
              <a:t>, </a:t>
            </a:r>
            <a:r>
              <a:rPr lang="en-GB" sz="2400" dirty="0" err="1">
                <a:solidFill>
                  <a:schemeClr val="bg2"/>
                </a:solidFill>
                <a:effectLst/>
                <a:latin typeface="Cambria" panose="02040503050406030204" pitchFamily="18" charset="0"/>
                <a:ea typeface="Times New Roman" panose="02020603050405020304" pitchFamily="18" charset="0"/>
              </a:rPr>
              <a:t>Molisano</a:t>
            </a:r>
            <a:r>
              <a:rPr lang="en-GB" sz="2400" dirty="0">
                <a:solidFill>
                  <a:schemeClr val="bg2"/>
                </a:solidFill>
                <a:effectLst/>
                <a:latin typeface="Cambria" panose="02040503050406030204" pitchFamily="18" charset="0"/>
                <a:ea typeface="Times New Roman" panose="02020603050405020304" pitchFamily="18" charset="0"/>
              </a:rPr>
              <a:t>, Pugliese, </a:t>
            </a:r>
            <a:r>
              <a:rPr lang="en-GB" sz="2400" dirty="0" err="1">
                <a:solidFill>
                  <a:schemeClr val="bg2"/>
                </a:solidFill>
                <a:effectLst/>
                <a:latin typeface="Cambria" panose="02040503050406030204" pitchFamily="18" charset="0"/>
                <a:ea typeface="Times New Roman" panose="02020603050405020304" pitchFamily="18" charset="0"/>
              </a:rPr>
              <a:t>Corleonese</a:t>
            </a:r>
            <a:r>
              <a:rPr lang="en-GB" sz="2400" dirty="0">
                <a:solidFill>
                  <a:schemeClr val="bg2"/>
                </a:solidFill>
                <a:effectLst/>
                <a:latin typeface="Cambria" panose="02040503050406030204" pitchFamily="18" charset="0"/>
                <a:ea typeface="Times New Roman" panose="02020603050405020304" pitchFamily="18" charset="0"/>
              </a:rPr>
              <a:t>, etc.), the Balkans (</a:t>
            </a:r>
            <a:r>
              <a:rPr lang="en-GB" sz="2400" dirty="0" err="1">
                <a:solidFill>
                  <a:schemeClr val="bg2"/>
                </a:solidFill>
                <a:effectLst/>
                <a:latin typeface="Cambria" panose="02040503050406030204" pitchFamily="18" charset="0"/>
                <a:ea typeface="Times New Roman" panose="02020603050405020304" pitchFamily="18" charset="0"/>
              </a:rPr>
              <a:t>Kashkaval</a:t>
            </a:r>
            <a:r>
              <a:rPr lang="en-GB" sz="2400" dirty="0">
                <a:solidFill>
                  <a:schemeClr val="bg2"/>
                </a:solidFill>
                <a:effectLst/>
                <a:latin typeface="Cambria" panose="02040503050406030204" pitchFamily="18" charset="0"/>
                <a:ea typeface="Times New Roman" panose="02020603050405020304" pitchFamily="18" charset="0"/>
              </a:rPr>
              <a:t> Balkan) and Russia (</a:t>
            </a:r>
            <a:r>
              <a:rPr lang="en-GB" sz="2400" dirty="0" err="1">
                <a:solidFill>
                  <a:schemeClr val="bg2"/>
                </a:solidFill>
                <a:effectLst/>
                <a:latin typeface="Cambria" panose="02040503050406030204" pitchFamily="18" charset="0"/>
                <a:ea typeface="Times New Roman" panose="02020603050405020304" pitchFamily="18" charset="0"/>
              </a:rPr>
              <a:t>kashkavalo</a:t>
            </a:r>
            <a:r>
              <a:rPr lang="en-GB" sz="2400" dirty="0">
                <a:solidFill>
                  <a:schemeClr val="bg2"/>
                </a:solidFill>
                <a:effectLst/>
                <a:latin typeface="Cambria" panose="02040503050406030204" pitchFamily="18" charset="0"/>
                <a:ea typeface="Times New Roman" panose="02020603050405020304" pitchFamily="18" charset="0"/>
              </a:rPr>
              <a:t>). </a:t>
            </a:r>
          </a:p>
        </p:txBody>
      </p:sp>
      <p:pic>
        <p:nvPicPr>
          <p:cNvPr id="8" name="Picture 7" descr="A red and yellow seal with text&#10;&#10;Description automatically generated">
            <a:extLst>
              <a:ext uri="{FF2B5EF4-FFF2-40B4-BE49-F238E27FC236}">
                <a16:creationId xmlns:a16="http://schemas.microsoft.com/office/drawing/2014/main" id="{DDF261E0-E2E1-259C-C7C9-625C291AFD5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22502" y="565365"/>
            <a:ext cx="3184358" cy="3184358"/>
          </a:xfrm>
          <a:prstGeom prst="rect">
            <a:avLst/>
          </a:prstGeom>
          <a:scene3d>
            <a:camera prst="orthographicFront"/>
            <a:lightRig rig="threePt" dir="t"/>
          </a:scene3d>
          <a:sp3d>
            <a:bevelT/>
          </a:sp3d>
        </p:spPr>
      </p:pic>
      <p:pic>
        <p:nvPicPr>
          <p:cNvPr id="10" name="Picture 9" descr="A blue and yellow seal with text&#10;&#10;Description automatically generated">
            <a:extLst>
              <a:ext uri="{FF2B5EF4-FFF2-40B4-BE49-F238E27FC236}">
                <a16:creationId xmlns:a16="http://schemas.microsoft.com/office/drawing/2014/main" id="{8B2B5BB1-05F1-9D4A-A301-BC49922CF49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4085" r="18212"/>
          <a:stretch/>
        </p:blipFill>
        <p:spPr>
          <a:xfrm>
            <a:off x="10014681" y="2885229"/>
            <a:ext cx="2151258" cy="2349664"/>
          </a:xfrm>
          <a:prstGeom prst="rect">
            <a:avLst/>
          </a:prstGeom>
          <a:scene3d>
            <a:camera prst="orthographicFront"/>
            <a:lightRig rig="threePt" dir="t"/>
          </a:scene3d>
          <a:sp3d>
            <a:bevelT/>
          </a:sp3d>
        </p:spPr>
      </p:pic>
      <p:pic>
        <p:nvPicPr>
          <p:cNvPr id="13" name="Picture 12">
            <a:extLst>
              <a:ext uri="{FF2B5EF4-FFF2-40B4-BE49-F238E27FC236}">
                <a16:creationId xmlns:a16="http://schemas.microsoft.com/office/drawing/2014/main" id="{A161F58C-2590-3709-105E-CF5921D1E57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858321" y="4368905"/>
            <a:ext cx="2149871" cy="2149871"/>
          </a:xfrm>
          <a:prstGeom prst="rect">
            <a:avLst/>
          </a:prstGeom>
          <a:scene3d>
            <a:camera prst="orthographicFront"/>
            <a:lightRig rig="threePt" dir="t"/>
          </a:scene3d>
          <a:sp3d>
            <a:bevelT/>
          </a:sp3d>
        </p:spPr>
      </p:pic>
      <p:pic>
        <p:nvPicPr>
          <p:cNvPr id="2" name="Picture 5" descr="A group of circles on a black background&#10;&#10;Description automatically generated">
            <a:extLst>
              <a:ext uri="{FF2B5EF4-FFF2-40B4-BE49-F238E27FC236}">
                <a16:creationId xmlns:a16="http://schemas.microsoft.com/office/drawing/2014/main" id="{2CD6B8D0-A299-AF8D-5EE0-0879E3A9131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29135" y="403413"/>
            <a:ext cx="1022888" cy="1347328"/>
          </a:xfrm>
          <a:prstGeom prst="rect">
            <a:avLst/>
          </a:prstGeom>
        </p:spPr>
      </p:pic>
    </p:spTree>
    <p:extLst>
      <p:ext uri="{BB962C8B-B14F-4D97-AF65-F5344CB8AC3E}">
        <p14:creationId xmlns:p14="http://schemas.microsoft.com/office/powerpoint/2010/main" val="120868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F4B9-B189-C23A-3027-F6C468EAF9D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3681B94E-94A0-C630-7CA8-836535146EBA}"/>
              </a:ext>
            </a:extLst>
          </p:cNvPr>
          <p:cNvGrpSpPr/>
          <p:nvPr/>
        </p:nvGrpSpPr>
        <p:grpSpPr>
          <a:xfrm>
            <a:off x="-1" y="0"/>
            <a:ext cx="12192001" cy="6840250"/>
            <a:chOff x="-1" y="0"/>
            <a:chExt cx="12192001" cy="6840250"/>
          </a:xfrm>
        </p:grpSpPr>
        <p:pic>
          <p:nvPicPr>
            <p:cNvPr id="15" name="Picture 14">
              <a:extLst>
                <a:ext uri="{FF2B5EF4-FFF2-40B4-BE49-F238E27FC236}">
                  <a16:creationId xmlns:a16="http://schemas.microsoft.com/office/drawing/2014/main" id="{CFC94CE6-1D80-55E1-6E77-C1AEA332A36D}"/>
                </a:ext>
              </a:extLst>
            </p:cNvPr>
            <p:cNvPicPr>
              <a:picLocks noChangeAspect="1"/>
            </p:cNvPicPr>
            <p:nvPr/>
          </p:nvPicPr>
          <p:blipFill>
            <a:blip r:embed="rId2"/>
            <a:srcRect r="3945" b="8919"/>
            <a:stretch/>
          </p:blipFill>
          <p:spPr>
            <a:xfrm>
              <a:off x="-1" y="0"/>
              <a:ext cx="12192001" cy="6840250"/>
            </a:xfrm>
            <a:prstGeom prst="rect">
              <a:avLst/>
            </a:prstGeom>
          </p:spPr>
        </p:pic>
        <p:sp>
          <p:nvSpPr>
            <p:cNvPr id="16" name="Rectangle: Rounded Corners 15">
              <a:extLst>
                <a:ext uri="{FF2B5EF4-FFF2-40B4-BE49-F238E27FC236}">
                  <a16:creationId xmlns:a16="http://schemas.microsoft.com/office/drawing/2014/main" id="{5D263FBD-7E28-DF78-55E9-B21370D27ABF}"/>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ottotitolo 2">
            <a:extLst>
              <a:ext uri="{FF2B5EF4-FFF2-40B4-BE49-F238E27FC236}">
                <a16:creationId xmlns:a16="http://schemas.microsoft.com/office/drawing/2014/main" id="{BA8C4014-C734-4B39-410C-D80FBAF4B630}"/>
              </a:ext>
            </a:extLst>
          </p:cNvPr>
          <p:cNvSpPr>
            <a:spLocks noGrp="1"/>
          </p:cNvSpPr>
          <p:nvPr>
            <p:ph type="subTitle" idx="1"/>
          </p:nvPr>
        </p:nvSpPr>
        <p:spPr>
          <a:xfrm>
            <a:off x="1523999" y="580159"/>
            <a:ext cx="9144000"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Introduction</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96292845-0F94-9EBD-0B0D-2F43E8DF01FA}"/>
              </a:ext>
            </a:extLst>
          </p:cNvPr>
          <p:cNvSpPr txBox="1"/>
          <p:nvPr/>
        </p:nvSpPr>
        <p:spPr>
          <a:xfrm>
            <a:off x="675075" y="1682672"/>
            <a:ext cx="8649900" cy="2308324"/>
          </a:xfrm>
          <a:prstGeom prst="rect">
            <a:avLst/>
          </a:prstGeom>
          <a:noFill/>
        </p:spPr>
        <p:txBody>
          <a:bodyPr wrap="square">
            <a:spAutoFit/>
          </a:bodyPr>
          <a:lstStyle/>
          <a:p>
            <a:pPr algn="just">
              <a:spcAft>
                <a:spcPts val="1200"/>
              </a:spcAft>
            </a:pPr>
            <a:r>
              <a:rPr lang="en-US" sz="2400" dirty="0">
                <a:solidFill>
                  <a:schemeClr val="bg2"/>
                </a:solidFill>
                <a:effectLst/>
                <a:latin typeface="Cambria" panose="02040503050406030204" pitchFamily="18" charset="0"/>
                <a:ea typeface="Times New Roman" panose="02020603050405020304" pitchFamily="18" charset="0"/>
              </a:rPr>
              <a:t>In 1993, the Consortium for the Protection of “</a:t>
            </a:r>
            <a:r>
              <a:rPr lang="en-US" sz="2400" dirty="0" err="1">
                <a:solidFill>
                  <a:schemeClr val="bg2"/>
                </a:solidFill>
                <a:effectLst/>
                <a:latin typeface="Cambria" panose="02040503050406030204" pitchFamily="18" charset="0"/>
                <a:ea typeface="Times New Roman" panose="02020603050405020304" pitchFamily="18" charset="0"/>
              </a:rPr>
              <a:t>Formaggio</a:t>
            </a:r>
            <a:r>
              <a:rPr lang="en-US" sz="2400" dirty="0">
                <a:solidFill>
                  <a:schemeClr val="bg2"/>
                </a:solidFill>
                <a:effectLst/>
                <a:latin typeface="Cambria" panose="02040503050406030204" pitchFamily="18" charset="0"/>
                <a:ea typeface="Times New Roman" panose="02020603050405020304" pitchFamily="18" charset="0"/>
              </a:rPr>
              <a:t> Caciocavallo </a:t>
            </a:r>
            <a:r>
              <a:rPr lang="en-US" sz="2400" dirty="0" err="1">
                <a:solidFill>
                  <a:schemeClr val="bg2"/>
                </a:solidFill>
                <a:effectLst/>
                <a:latin typeface="Cambria" panose="02040503050406030204" pitchFamily="18" charset="0"/>
                <a:ea typeface="Times New Roman" panose="02020603050405020304" pitchFamily="18" charset="0"/>
              </a:rPr>
              <a:t>Silano</a:t>
            </a:r>
            <a:r>
              <a:rPr lang="en-US" sz="2400" dirty="0">
                <a:solidFill>
                  <a:schemeClr val="bg2"/>
                </a:solidFill>
                <a:effectLst/>
                <a:latin typeface="Cambria" panose="02040503050406030204" pitchFamily="18" charset="0"/>
                <a:ea typeface="Times New Roman" panose="02020603050405020304" pitchFamily="18" charset="0"/>
              </a:rPr>
              <a:t>” was established and subsequently recognized by the Italian  Ministry of Agricultural, Food and Forestry Policies. The production area of ​​Caciocavallo </a:t>
            </a:r>
            <a:r>
              <a:rPr lang="en-US" sz="2400" dirty="0" err="1">
                <a:solidFill>
                  <a:schemeClr val="bg2"/>
                </a:solidFill>
                <a:effectLst/>
                <a:latin typeface="Cambria" panose="02040503050406030204" pitchFamily="18" charset="0"/>
                <a:ea typeface="Times New Roman" panose="02020603050405020304" pitchFamily="18" charset="0"/>
              </a:rPr>
              <a:t>Silano</a:t>
            </a:r>
            <a:r>
              <a:rPr lang="en-US" sz="2400" dirty="0">
                <a:solidFill>
                  <a:schemeClr val="bg2"/>
                </a:solidFill>
                <a:effectLst/>
                <a:latin typeface="Cambria" panose="02040503050406030204" pitchFamily="18" charset="0"/>
                <a:ea typeface="Times New Roman" panose="02020603050405020304" pitchFamily="18" charset="0"/>
              </a:rPr>
              <a:t> is located in some territories of the regions Basilicata, Calabria, Campania, Molise and Puglia.</a:t>
            </a:r>
            <a:endParaRPr lang="it-IT" sz="2400" dirty="0">
              <a:solidFill>
                <a:schemeClr val="bg2"/>
              </a:solidFill>
              <a:effectLst/>
              <a:latin typeface="Times New Roman" panose="02020603050405020304" pitchFamily="18" charset="0"/>
              <a:ea typeface="Times New Roman" panose="02020603050405020304" pitchFamily="18" charset="0"/>
            </a:endParaRPr>
          </a:p>
        </p:txBody>
      </p:sp>
      <p:graphicFrame>
        <p:nvGraphicFramePr>
          <p:cNvPr id="5" name="Tabella 4">
            <a:extLst>
              <a:ext uri="{FF2B5EF4-FFF2-40B4-BE49-F238E27FC236}">
                <a16:creationId xmlns:a16="http://schemas.microsoft.com/office/drawing/2014/main" id="{80030EB0-AA20-3236-BA8A-97569F2352AC}"/>
              </a:ext>
            </a:extLst>
          </p:cNvPr>
          <p:cNvGraphicFramePr>
            <a:graphicFrameLocks noGrp="1"/>
          </p:cNvGraphicFramePr>
          <p:nvPr>
            <p:extLst>
              <p:ext uri="{D42A27DB-BD31-4B8C-83A1-F6EECF244321}">
                <p14:modId xmlns:p14="http://schemas.microsoft.com/office/powerpoint/2010/main" val="265909119"/>
              </p:ext>
            </p:extLst>
          </p:nvPr>
        </p:nvGraphicFramePr>
        <p:xfrm>
          <a:off x="2918525" y="4100590"/>
          <a:ext cx="7888986" cy="2149475"/>
        </p:xfrm>
        <a:graphic>
          <a:graphicData uri="http://schemas.openxmlformats.org/drawingml/2006/table">
            <a:tbl>
              <a:tblPr bandRow="1"/>
              <a:tblGrid>
                <a:gridCol w="1453896">
                  <a:extLst>
                    <a:ext uri="{9D8B030D-6E8A-4147-A177-3AD203B41FA5}">
                      <a16:colId xmlns:a16="http://schemas.microsoft.com/office/drawing/2014/main" val="2027077014"/>
                    </a:ext>
                  </a:extLst>
                </a:gridCol>
                <a:gridCol w="1522476">
                  <a:extLst>
                    <a:ext uri="{9D8B030D-6E8A-4147-A177-3AD203B41FA5}">
                      <a16:colId xmlns:a16="http://schemas.microsoft.com/office/drawing/2014/main" val="2968479698"/>
                    </a:ext>
                  </a:extLst>
                </a:gridCol>
                <a:gridCol w="1659636">
                  <a:extLst>
                    <a:ext uri="{9D8B030D-6E8A-4147-A177-3AD203B41FA5}">
                      <a16:colId xmlns:a16="http://schemas.microsoft.com/office/drawing/2014/main" val="801156738"/>
                    </a:ext>
                  </a:extLst>
                </a:gridCol>
                <a:gridCol w="1591056">
                  <a:extLst>
                    <a:ext uri="{9D8B030D-6E8A-4147-A177-3AD203B41FA5}">
                      <a16:colId xmlns:a16="http://schemas.microsoft.com/office/drawing/2014/main" val="1029537700"/>
                    </a:ext>
                  </a:extLst>
                </a:gridCol>
                <a:gridCol w="1661922">
                  <a:extLst>
                    <a:ext uri="{9D8B030D-6E8A-4147-A177-3AD203B41FA5}">
                      <a16:colId xmlns:a16="http://schemas.microsoft.com/office/drawing/2014/main" val="649227542"/>
                    </a:ext>
                  </a:extLst>
                </a:gridCol>
              </a:tblGrid>
              <a:tr h="0">
                <a:tc>
                  <a:txBody>
                    <a:bodyPr/>
                    <a:lstStyle/>
                    <a:p>
                      <a:r>
                        <a:rPr lang="it-IT" sz="2000" b="1" dirty="0" err="1">
                          <a:solidFill>
                            <a:schemeClr val="bg2"/>
                          </a:solidFill>
                          <a:effectLst/>
                          <a:latin typeface="Cambria" panose="02040503050406030204" pitchFamily="18" charset="0"/>
                          <a:ea typeface="Cambria" panose="02040503050406030204" pitchFamily="18" charset="0"/>
                        </a:rPr>
                        <a:t>Region</a:t>
                      </a:r>
                      <a:endParaRPr lang="it-IT" sz="2000" dirty="0">
                        <a:solidFill>
                          <a:schemeClr val="bg2"/>
                        </a:solidFill>
                        <a:effectLst/>
                        <a:latin typeface="Cambria" panose="020405030504060302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it-IT" sz="2000" b="1" dirty="0">
                          <a:solidFill>
                            <a:schemeClr val="bg2"/>
                          </a:solidFill>
                          <a:effectLst/>
                          <a:latin typeface="Cambria" panose="02040503050406030204" pitchFamily="18" charset="0"/>
                          <a:ea typeface="Cambria" panose="02040503050406030204" pitchFamily="18" charset="0"/>
                        </a:rPr>
                        <a:t>No. of producers</a:t>
                      </a:r>
                      <a:endParaRPr lang="it-IT" sz="2000" dirty="0">
                        <a:solidFill>
                          <a:schemeClr val="bg2"/>
                        </a:solidFill>
                        <a:effectLst/>
                        <a:latin typeface="Cambria" panose="020405030504060302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it-IT" sz="2000" b="1" dirty="0">
                          <a:solidFill>
                            <a:schemeClr val="bg2"/>
                          </a:solidFill>
                          <a:effectLst/>
                          <a:latin typeface="Cambria" panose="02040503050406030204" pitchFamily="18" charset="0"/>
                          <a:ea typeface="Cambria" panose="02040503050406030204" pitchFamily="18" charset="0"/>
                        </a:rPr>
                        <a:t>Production</a:t>
                      </a:r>
                      <a:endParaRPr lang="it-IT" sz="2000" dirty="0">
                        <a:solidFill>
                          <a:schemeClr val="bg2"/>
                        </a:solidFill>
                        <a:effectLst/>
                        <a:latin typeface="Cambria" panose="02040503050406030204" pitchFamily="18" charset="0"/>
                        <a:ea typeface="Cambria" panose="02040503050406030204" pitchFamily="18" charset="0"/>
                      </a:endParaRPr>
                    </a:p>
                    <a:p>
                      <a:r>
                        <a:rPr lang="it-IT" sz="2000" b="1" dirty="0">
                          <a:solidFill>
                            <a:schemeClr val="bg2"/>
                          </a:solidFill>
                          <a:effectLst/>
                          <a:latin typeface="Cambria" panose="02040503050406030204" pitchFamily="18" charset="0"/>
                          <a:ea typeface="Cambria" panose="02040503050406030204" pitchFamily="18" charset="0"/>
                        </a:rPr>
                        <a:t>(tons)</a:t>
                      </a:r>
                      <a:endParaRPr lang="it-IT" sz="2000" dirty="0">
                        <a:solidFill>
                          <a:schemeClr val="bg2"/>
                        </a:solidFill>
                        <a:effectLst/>
                        <a:latin typeface="Cambria" panose="020405030504060302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it-IT" sz="2000" b="1" dirty="0">
                          <a:solidFill>
                            <a:schemeClr val="bg2"/>
                          </a:solidFill>
                          <a:effectLst/>
                          <a:latin typeface="Cambria" panose="02040503050406030204" pitchFamily="18" charset="0"/>
                          <a:ea typeface="Cambria" panose="02040503050406030204" pitchFamily="18" charset="0"/>
                        </a:rPr>
                        <a:t>% of production</a:t>
                      </a:r>
                      <a:endParaRPr lang="it-IT" sz="2000" dirty="0">
                        <a:solidFill>
                          <a:schemeClr val="bg2"/>
                        </a:solidFill>
                        <a:effectLst/>
                        <a:latin typeface="Cambria" panose="020405030504060302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it-IT" sz="2000" b="1" dirty="0">
                          <a:solidFill>
                            <a:schemeClr val="bg2"/>
                          </a:solidFill>
                          <a:effectLst/>
                          <a:latin typeface="Cambria" panose="02040503050406030204" pitchFamily="18" charset="0"/>
                          <a:ea typeface="Cambria" panose="02040503050406030204" pitchFamily="18" charset="0"/>
                        </a:rPr>
                        <a:t>Production </a:t>
                      </a:r>
                      <a:endParaRPr lang="it-IT" sz="2000" dirty="0">
                        <a:solidFill>
                          <a:schemeClr val="bg2"/>
                        </a:solidFill>
                        <a:effectLst/>
                        <a:latin typeface="Cambria" panose="02040503050406030204" pitchFamily="18" charset="0"/>
                        <a:ea typeface="Cambria" panose="02040503050406030204" pitchFamily="18" charset="0"/>
                      </a:endParaRPr>
                    </a:p>
                    <a:p>
                      <a:r>
                        <a:rPr lang="it-IT" sz="2000" b="1" dirty="0">
                          <a:solidFill>
                            <a:schemeClr val="bg2"/>
                          </a:solidFill>
                          <a:effectLst/>
                          <a:latin typeface="Cambria" panose="02040503050406030204" pitchFamily="18" charset="0"/>
                          <a:ea typeface="Cambria" panose="02040503050406030204" pitchFamily="18" charset="0"/>
                        </a:rPr>
                        <a:t>(Euro)</a:t>
                      </a:r>
                      <a:endParaRPr lang="it-IT" sz="2000" dirty="0">
                        <a:solidFill>
                          <a:schemeClr val="bg2"/>
                        </a:solidFill>
                        <a:effectLst/>
                        <a:latin typeface="Cambria" panose="02040503050406030204" pitchFamily="18" charset="0"/>
                        <a:ea typeface="Cambria" panose="020405030504060302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88538654"/>
                  </a:ext>
                </a:extLst>
              </a:tr>
              <a:tr h="0">
                <a:tc>
                  <a:txBody>
                    <a:bodyPr/>
                    <a:lstStyle/>
                    <a:p>
                      <a:r>
                        <a:rPr lang="it-IT" sz="2000" b="0" dirty="0">
                          <a:solidFill>
                            <a:schemeClr val="bg2"/>
                          </a:solidFill>
                          <a:effectLst/>
                          <a:latin typeface="Cambria" panose="02040503050406030204" pitchFamily="18" charset="0"/>
                          <a:ea typeface="Cambria" panose="02040503050406030204" pitchFamily="18" charset="0"/>
                        </a:rPr>
                        <a:t>Basilicata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200.873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a:solidFill>
                            <a:schemeClr val="bg2"/>
                          </a:solidFill>
                          <a:effectLst/>
                          <a:latin typeface="Cambria" panose="02040503050406030204" pitchFamily="18" charset="0"/>
                          <a:ea typeface="Cambria" panose="020405030504060302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2000" dirty="0">
                          <a:solidFill>
                            <a:schemeClr val="bg2"/>
                          </a:solidFill>
                          <a:effectLst/>
                          <a:latin typeface="Cambria" panose="02040503050406030204" pitchFamily="18" charset="0"/>
                          <a:ea typeface="Cambria" panose="02040503050406030204" pitchFamily="18" charset="0"/>
                        </a:rPr>
                        <a:t>2,008,730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2064607"/>
                  </a:ext>
                </a:extLst>
              </a:tr>
              <a:tr h="0">
                <a:tc>
                  <a:txBody>
                    <a:bodyPr/>
                    <a:lstStyle/>
                    <a:p>
                      <a:r>
                        <a:rPr lang="it-IT" sz="2000" b="0" dirty="0">
                          <a:solidFill>
                            <a:schemeClr val="bg2"/>
                          </a:solidFill>
                          <a:effectLst/>
                          <a:latin typeface="Cambria" panose="02040503050406030204" pitchFamily="18" charset="0"/>
                          <a:ea typeface="Cambria" panose="02040503050406030204" pitchFamily="18" charset="0"/>
                        </a:rPr>
                        <a:t>Calabria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367.635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a:solidFill>
                            <a:schemeClr val="bg2"/>
                          </a:solidFill>
                          <a:effectLst/>
                          <a:latin typeface="Cambria" panose="02040503050406030204" pitchFamily="18" charset="0"/>
                          <a:ea typeface="Cambria" panose="020405030504060302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2000" dirty="0">
                          <a:solidFill>
                            <a:schemeClr val="bg2"/>
                          </a:solidFill>
                          <a:effectLst/>
                          <a:latin typeface="Cambria" panose="02040503050406030204" pitchFamily="18" charset="0"/>
                          <a:ea typeface="Cambria" panose="02040503050406030204" pitchFamily="18" charset="0"/>
                        </a:rPr>
                        <a:t>3,676,354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6973545"/>
                  </a:ext>
                </a:extLst>
              </a:tr>
              <a:tr h="0">
                <a:tc>
                  <a:txBody>
                    <a:bodyPr/>
                    <a:lstStyle/>
                    <a:p>
                      <a:r>
                        <a:rPr lang="it-IT" sz="2000" b="0" dirty="0">
                          <a:solidFill>
                            <a:schemeClr val="bg2"/>
                          </a:solidFill>
                          <a:effectLst/>
                          <a:latin typeface="Cambria" panose="02040503050406030204" pitchFamily="18" charset="0"/>
                          <a:ea typeface="Cambria" panose="02040503050406030204" pitchFamily="18" charset="0"/>
                        </a:rPr>
                        <a:t>Campania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a:solidFill>
                            <a:schemeClr val="bg2"/>
                          </a:solidFill>
                          <a:effectLst/>
                          <a:latin typeface="Cambria" panose="02040503050406030204" pitchFamily="18" charset="0"/>
                          <a:ea typeface="Cambria" panose="020405030504060302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495.234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2000" dirty="0">
                          <a:solidFill>
                            <a:schemeClr val="bg2"/>
                          </a:solidFill>
                          <a:effectLst/>
                          <a:latin typeface="Cambria" panose="02040503050406030204" pitchFamily="18" charset="0"/>
                          <a:ea typeface="Cambria" panose="02040503050406030204" pitchFamily="18" charset="0"/>
                        </a:rPr>
                        <a:t>4,952,340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7637342"/>
                  </a:ext>
                </a:extLst>
              </a:tr>
              <a:tr h="0">
                <a:tc>
                  <a:txBody>
                    <a:bodyPr/>
                    <a:lstStyle/>
                    <a:p>
                      <a:r>
                        <a:rPr lang="it-IT" sz="2000" b="0" dirty="0">
                          <a:solidFill>
                            <a:schemeClr val="bg2"/>
                          </a:solidFill>
                          <a:effectLst/>
                          <a:latin typeface="Cambria" panose="02040503050406030204" pitchFamily="18" charset="0"/>
                          <a:ea typeface="Cambria" panose="02040503050406030204" pitchFamily="18" charset="0"/>
                        </a:rPr>
                        <a:t>Molise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a:solidFill>
                            <a:schemeClr val="bg2"/>
                          </a:solidFill>
                          <a:effectLst/>
                          <a:latin typeface="Cambria" panose="02040503050406030204" pitchFamily="18" charset="0"/>
                          <a:ea typeface="Cambria" panose="020405030504060302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94.752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pPr>
                      <a:r>
                        <a:rPr lang="it-IT" sz="2000" dirty="0">
                          <a:solidFill>
                            <a:schemeClr val="bg2"/>
                          </a:solidFill>
                          <a:effectLst/>
                          <a:latin typeface="Cambria" panose="02040503050406030204" pitchFamily="18" charset="0"/>
                          <a:ea typeface="Cambria" panose="02040503050406030204" pitchFamily="18" charset="0"/>
                        </a:rPr>
                        <a:t>947,514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491834"/>
                  </a:ext>
                </a:extLst>
              </a:tr>
              <a:tr h="0">
                <a:tc>
                  <a:txBody>
                    <a:bodyPr/>
                    <a:lstStyle/>
                    <a:p>
                      <a:pPr>
                        <a:lnSpc>
                          <a:spcPct val="115000"/>
                        </a:lnSpc>
                      </a:pPr>
                      <a:r>
                        <a:rPr lang="it-IT" sz="2000" b="0" dirty="0">
                          <a:solidFill>
                            <a:schemeClr val="bg2"/>
                          </a:solidFill>
                          <a:effectLst/>
                          <a:latin typeface="Cambria" panose="02040503050406030204" pitchFamily="18" charset="0"/>
                          <a:ea typeface="Cambria" panose="02040503050406030204" pitchFamily="18" charset="0"/>
                        </a:rPr>
                        <a:t>Puglia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104.858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r>
                        <a:rPr lang="it-IT" sz="2000" dirty="0">
                          <a:solidFill>
                            <a:schemeClr val="bg2"/>
                          </a:solidFill>
                          <a:effectLst/>
                          <a:latin typeface="Cambria" panose="02040503050406030204" pitchFamily="18" charset="0"/>
                          <a:ea typeface="Cambria" panose="020405030504060302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lnSpc>
                          <a:spcPct val="107000"/>
                        </a:lnSpc>
                      </a:pPr>
                      <a:r>
                        <a:rPr lang="it-IT" sz="2000" dirty="0">
                          <a:solidFill>
                            <a:schemeClr val="bg2"/>
                          </a:solidFill>
                          <a:effectLst/>
                          <a:latin typeface="Cambria" panose="02040503050406030204" pitchFamily="18" charset="0"/>
                          <a:ea typeface="Cambria" panose="02040503050406030204" pitchFamily="18" charset="0"/>
                        </a:rPr>
                        <a:t>1,048,582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782825049"/>
                  </a:ext>
                </a:extLst>
              </a:tr>
            </a:tbl>
          </a:graphicData>
        </a:graphic>
      </p:graphicFrame>
      <p:pic>
        <p:nvPicPr>
          <p:cNvPr id="10" name="Picture 9">
            <a:extLst>
              <a:ext uri="{FF2B5EF4-FFF2-40B4-BE49-F238E27FC236}">
                <a16:creationId xmlns:a16="http://schemas.microsoft.com/office/drawing/2014/main" id="{FBB7A799-EF01-ADB3-ADDA-8FBB16908B0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889" b="93778" l="9778" r="89778">
                        <a14:foregroundMark x1="47111" y1="90667" x2="47111" y2="90667"/>
                        <a14:foregroundMark x1="24444" y1="88444" x2="24444" y2="88444"/>
                        <a14:foregroundMark x1="33333" y1="91556" x2="33333" y2="91556"/>
                        <a14:foregroundMark x1="48000" y1="93778" x2="48000" y2="93778"/>
                        <a14:foregroundMark x1="53333" y1="8444" x2="53333" y2="8444"/>
                        <a14:foregroundMark x1="53778" y1="4889" x2="53778" y2="4889"/>
                      </a14:backgroundRemoval>
                    </a14:imgEffect>
                  </a14:imgLayer>
                </a14:imgProps>
              </a:ext>
              <a:ext uri="{28A0092B-C50C-407E-A947-70E740481C1C}">
                <a14:useLocalDpi xmlns:a14="http://schemas.microsoft.com/office/drawing/2010/main" val="0"/>
              </a:ext>
            </a:extLst>
          </a:blip>
          <a:stretch>
            <a:fillRect/>
          </a:stretch>
        </p:blipFill>
        <p:spPr>
          <a:xfrm>
            <a:off x="868813" y="4265978"/>
            <a:ext cx="2143125" cy="2143125"/>
          </a:xfrm>
          <a:prstGeom prst="rect">
            <a:avLst/>
          </a:prstGeom>
        </p:spPr>
      </p:pic>
      <p:pic>
        <p:nvPicPr>
          <p:cNvPr id="12" name="Picture 11" descr="A map of the region&#10;&#10;Description automatically generated">
            <a:extLst>
              <a:ext uri="{FF2B5EF4-FFF2-40B4-BE49-F238E27FC236}">
                <a16:creationId xmlns:a16="http://schemas.microsoft.com/office/drawing/2014/main" id="{B486FB45-4022-6E72-907F-5CB34EAF2210}"/>
              </a:ext>
            </a:extLst>
          </p:cNvPr>
          <p:cNvPicPr>
            <a:picLocks noChangeAspect="1"/>
          </p:cNvPicPr>
          <p:nvPr/>
        </p:nvPicPr>
        <p:blipFill>
          <a:blip r:embed="rId5">
            <a:extLst>
              <a:ext uri="{28A0092B-C50C-407E-A947-70E740481C1C}">
                <a14:useLocalDpi xmlns:a14="http://schemas.microsoft.com/office/drawing/2010/main" val="0"/>
              </a:ext>
            </a:extLst>
          </a:blip>
          <a:srcRect b="7938"/>
          <a:stretch/>
        </p:blipFill>
        <p:spPr>
          <a:xfrm>
            <a:off x="9434865" y="1640915"/>
            <a:ext cx="2082060" cy="2279677"/>
          </a:xfrm>
          <a:prstGeom prst="rect">
            <a:avLst/>
          </a:prstGeom>
        </p:spPr>
      </p:pic>
      <p:pic>
        <p:nvPicPr>
          <p:cNvPr id="2" name="Picture 5" descr="A group of circles on a black background&#10;&#10;Description automatically generated">
            <a:extLst>
              <a:ext uri="{FF2B5EF4-FFF2-40B4-BE49-F238E27FC236}">
                <a16:creationId xmlns:a16="http://schemas.microsoft.com/office/drawing/2014/main" id="{CD66D435-92C5-B11D-A3F1-7E0E861560C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29135" y="403413"/>
            <a:ext cx="1022888" cy="1347328"/>
          </a:xfrm>
          <a:prstGeom prst="rect">
            <a:avLst/>
          </a:prstGeom>
        </p:spPr>
      </p:pic>
    </p:spTree>
    <p:extLst>
      <p:ext uri="{BB962C8B-B14F-4D97-AF65-F5344CB8AC3E}">
        <p14:creationId xmlns:p14="http://schemas.microsoft.com/office/powerpoint/2010/main" val="187067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7A1F7-D59D-EB3A-55CB-6CB9414CE220}"/>
            </a:ext>
          </a:extLst>
        </p:cNvPr>
        <p:cNvGrpSpPr/>
        <p:nvPr/>
      </p:nvGrpSpPr>
      <p:grpSpPr>
        <a:xfrm>
          <a:off x="0" y="0"/>
          <a:ext cx="0" cy="0"/>
          <a:chOff x="0" y="0"/>
          <a:chExt cx="0" cy="0"/>
        </a:xfrm>
      </p:grpSpPr>
      <p:grpSp>
        <p:nvGrpSpPr>
          <p:cNvPr id="7" name="Group 13">
            <a:extLst>
              <a:ext uri="{FF2B5EF4-FFF2-40B4-BE49-F238E27FC236}">
                <a16:creationId xmlns:a16="http://schemas.microsoft.com/office/drawing/2014/main" id="{752F21F8-9365-E326-E53F-115914ED3E91}"/>
              </a:ext>
            </a:extLst>
          </p:cNvPr>
          <p:cNvGrpSpPr/>
          <p:nvPr/>
        </p:nvGrpSpPr>
        <p:grpSpPr>
          <a:xfrm>
            <a:off x="-1" y="0"/>
            <a:ext cx="12192001" cy="6840250"/>
            <a:chOff x="-1" y="0"/>
            <a:chExt cx="12192001" cy="6840250"/>
          </a:xfrm>
        </p:grpSpPr>
        <p:pic>
          <p:nvPicPr>
            <p:cNvPr id="9" name="Picture 14">
              <a:extLst>
                <a:ext uri="{FF2B5EF4-FFF2-40B4-BE49-F238E27FC236}">
                  <a16:creationId xmlns:a16="http://schemas.microsoft.com/office/drawing/2014/main" id="{B5645F5F-0BBA-5188-C32A-26B116D0376E}"/>
                </a:ext>
              </a:extLst>
            </p:cNvPr>
            <p:cNvPicPr>
              <a:picLocks noChangeAspect="1"/>
            </p:cNvPicPr>
            <p:nvPr/>
          </p:nvPicPr>
          <p:blipFill>
            <a:blip r:embed="rId2"/>
            <a:srcRect r="3945" b="8919"/>
            <a:stretch/>
          </p:blipFill>
          <p:spPr>
            <a:xfrm>
              <a:off x="-1" y="0"/>
              <a:ext cx="12192001" cy="6840250"/>
            </a:xfrm>
            <a:prstGeom prst="rect">
              <a:avLst/>
            </a:prstGeom>
          </p:spPr>
        </p:pic>
        <p:sp>
          <p:nvSpPr>
            <p:cNvPr id="10" name="Rectangle: Rounded Corners 15">
              <a:extLst>
                <a:ext uri="{FF2B5EF4-FFF2-40B4-BE49-F238E27FC236}">
                  <a16:creationId xmlns:a16="http://schemas.microsoft.com/office/drawing/2014/main" id="{4B9FE020-CC7D-3F58-D38B-7980DC3437BC}"/>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ottotitolo 2">
            <a:extLst>
              <a:ext uri="{FF2B5EF4-FFF2-40B4-BE49-F238E27FC236}">
                <a16:creationId xmlns:a16="http://schemas.microsoft.com/office/drawing/2014/main" id="{5EDA20F8-F535-AD64-ACE7-1242E6233441}"/>
              </a:ext>
            </a:extLst>
          </p:cNvPr>
          <p:cNvSpPr>
            <a:spLocks noGrp="1"/>
          </p:cNvSpPr>
          <p:nvPr>
            <p:ph type="subTitle" idx="1"/>
          </p:nvPr>
        </p:nvSpPr>
        <p:spPr>
          <a:xfrm>
            <a:off x="988595" y="735399"/>
            <a:ext cx="9726710" cy="686498"/>
          </a:xfrm>
        </p:spPr>
        <p:txBody>
          <a:bodyPr>
            <a:noAutofit/>
          </a:bodyPr>
          <a:lstStyle/>
          <a:p>
            <a:pPr algn="l"/>
            <a:r>
              <a:rPr lang="it-IT" sz="4400" dirty="0" err="1">
                <a:solidFill>
                  <a:schemeClr val="bg2"/>
                </a:solidFill>
                <a:latin typeface="Cambria" panose="02040503050406030204" pitchFamily="18" charset="0"/>
                <a:ea typeface="Cambria" panose="02040503050406030204" pitchFamily="18" charset="0"/>
              </a:rPr>
              <a:t>Aim</a:t>
            </a:r>
            <a:r>
              <a:rPr lang="it-IT" sz="4400" dirty="0">
                <a:solidFill>
                  <a:schemeClr val="bg2"/>
                </a:solidFill>
                <a:latin typeface="Cambria" panose="02040503050406030204" pitchFamily="18" charset="0"/>
                <a:ea typeface="Cambria" panose="02040503050406030204" pitchFamily="18" charset="0"/>
              </a:rPr>
              <a:t> of the </a:t>
            </a:r>
            <a:r>
              <a:rPr lang="it-IT" sz="4400" dirty="0" err="1">
                <a:solidFill>
                  <a:schemeClr val="bg2"/>
                </a:solidFill>
                <a:latin typeface="Cambria" panose="02040503050406030204" pitchFamily="18" charset="0"/>
                <a:ea typeface="Cambria" panose="02040503050406030204" pitchFamily="18" charset="0"/>
              </a:rPr>
              <a:t>research</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81059095-B729-5955-E1B4-39CE400D55AF}"/>
              </a:ext>
            </a:extLst>
          </p:cNvPr>
          <p:cNvSpPr txBox="1"/>
          <p:nvPr/>
        </p:nvSpPr>
        <p:spPr>
          <a:xfrm>
            <a:off x="3986026" y="1527192"/>
            <a:ext cx="7443537" cy="5313058"/>
          </a:xfrm>
          <a:prstGeom prst="rect">
            <a:avLst/>
          </a:prstGeom>
          <a:noFill/>
        </p:spPr>
        <p:txBody>
          <a:bodyPr wrap="square">
            <a:spAutoFit/>
          </a:bodyPr>
          <a:lstStyle/>
          <a:p>
            <a:pPr algn="just">
              <a:lnSpc>
                <a:spcPct val="115000"/>
              </a:lnSpc>
              <a:spcAft>
                <a:spcPts val="1200"/>
              </a:spcAft>
            </a:pPr>
            <a:r>
              <a:rPr lang="en-GB" sz="28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Nevertheless, there is lack of research that analyse the role of different attributes in influencing the price of </a:t>
            </a:r>
            <a:r>
              <a:rPr lang="en-GB" sz="2800" i="1"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caciocavallo cheese</a:t>
            </a:r>
            <a:r>
              <a:rPr lang="en-GB" sz="28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including the purchase channels. </a:t>
            </a:r>
            <a:endParaRPr lang="it-IT" sz="2800" dirty="0">
              <a:solidFill>
                <a:schemeClr val="bg2"/>
              </a:solidFill>
              <a:effectLst/>
              <a:latin typeface="Times New Roman" panose="02020603050405020304" pitchFamily="18" charset="0"/>
              <a:ea typeface="Times New Roman" panose="02020603050405020304" pitchFamily="18" charset="0"/>
            </a:endParaRPr>
          </a:p>
          <a:p>
            <a:pPr algn="just">
              <a:lnSpc>
                <a:spcPct val="115000"/>
              </a:lnSpc>
              <a:spcAft>
                <a:spcPts val="1200"/>
              </a:spcAft>
            </a:pPr>
            <a:r>
              <a:rPr lang="en-GB" sz="2800" dirty="0">
                <a:solidFill>
                  <a:schemeClr val="bg2"/>
                </a:solidFill>
                <a:effectLst/>
                <a:latin typeface="Cambria" panose="02040503050406030204" pitchFamily="18" charset="0"/>
                <a:ea typeface="Cambria" panose="02040503050406030204" pitchFamily="18" charset="0"/>
              </a:rPr>
              <a:t>This study intends to explore the market of </a:t>
            </a:r>
            <a:r>
              <a:rPr lang="en-GB" sz="2800" i="1" dirty="0">
                <a:solidFill>
                  <a:schemeClr val="bg2"/>
                </a:solidFill>
                <a:effectLst/>
                <a:latin typeface="Cambria" panose="02040503050406030204" pitchFamily="18" charset="0"/>
                <a:ea typeface="Cambria" panose="02040503050406030204" pitchFamily="18" charset="0"/>
              </a:rPr>
              <a:t>caciocavallo </a:t>
            </a:r>
            <a:r>
              <a:rPr lang="en-GB" sz="2800" i="1" dirty="0" err="1">
                <a:solidFill>
                  <a:schemeClr val="bg2"/>
                </a:solidFill>
                <a:effectLst/>
                <a:latin typeface="Cambria" panose="02040503050406030204" pitchFamily="18" charset="0"/>
                <a:ea typeface="Cambria" panose="02040503050406030204" pitchFamily="18" charset="0"/>
              </a:rPr>
              <a:t>silano</a:t>
            </a:r>
            <a:r>
              <a:rPr lang="en-GB" sz="2800" i="1" dirty="0">
                <a:solidFill>
                  <a:schemeClr val="bg2"/>
                </a:solidFill>
                <a:effectLst/>
                <a:latin typeface="Cambria" panose="02040503050406030204" pitchFamily="18" charset="0"/>
                <a:ea typeface="Cambria" panose="02040503050406030204" pitchFamily="18" charset="0"/>
              </a:rPr>
              <a:t> cheese</a:t>
            </a:r>
            <a:r>
              <a:rPr lang="en-GB" sz="2800" dirty="0">
                <a:solidFill>
                  <a:schemeClr val="bg2"/>
                </a:solidFill>
                <a:effectLst/>
                <a:latin typeface="Cambria" panose="02040503050406030204" pitchFamily="18" charset="0"/>
                <a:ea typeface="Cambria" panose="02040503050406030204" pitchFamily="18" charset="0"/>
              </a:rPr>
              <a:t> using an approach that highlights how prices vary according to certain attributes, which can differentiate this cheese from the market competitors.</a:t>
            </a:r>
            <a:endParaRPr lang="it-IT" sz="2800" dirty="0">
              <a:solidFill>
                <a:schemeClr val="bg2"/>
              </a:solidFill>
              <a:effectLst/>
              <a:latin typeface="Cambria" panose="02040503050406030204" pitchFamily="18" charset="0"/>
              <a:ea typeface="Cambria" panose="02040503050406030204" pitchFamily="18" charset="0"/>
            </a:endParaRPr>
          </a:p>
          <a:p>
            <a:pPr algn="just">
              <a:lnSpc>
                <a:spcPct val="115000"/>
              </a:lnSpc>
              <a:spcAft>
                <a:spcPts val="1200"/>
              </a:spcAft>
            </a:pPr>
            <a:endParaRPr lang="it-IT" sz="2800" dirty="0">
              <a:solidFill>
                <a:schemeClr val="bg2"/>
              </a:solidFill>
              <a:effectLst/>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EB3A0182-603B-1502-DDB9-22B41D9FC74B}"/>
              </a:ext>
            </a:extLst>
          </p:cNvPr>
          <p:cNvGrpSpPr/>
          <p:nvPr/>
        </p:nvGrpSpPr>
        <p:grpSpPr>
          <a:xfrm>
            <a:off x="265826" y="1910725"/>
            <a:ext cx="3641559" cy="4016259"/>
            <a:chOff x="112294" y="1508063"/>
            <a:chExt cx="3641559" cy="4016259"/>
          </a:xfrm>
        </p:grpSpPr>
        <p:pic>
          <p:nvPicPr>
            <p:cNvPr id="8" name="Picture 7" descr="A group of circles on a black background&#10;&#10;Description automatically generated">
              <a:extLst>
                <a:ext uri="{FF2B5EF4-FFF2-40B4-BE49-F238E27FC236}">
                  <a16:creationId xmlns:a16="http://schemas.microsoft.com/office/drawing/2014/main" id="{1FBF7776-00DE-9DC1-E20B-7A276047B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20" y="1508063"/>
              <a:ext cx="3049133" cy="4016259"/>
            </a:xfrm>
            <a:prstGeom prst="rect">
              <a:avLst/>
            </a:prstGeom>
          </p:spPr>
        </p:pic>
        <p:pic>
          <p:nvPicPr>
            <p:cNvPr id="12" name="Picture 11">
              <a:extLst>
                <a:ext uri="{FF2B5EF4-FFF2-40B4-BE49-F238E27FC236}">
                  <a16:creationId xmlns:a16="http://schemas.microsoft.com/office/drawing/2014/main" id="{49D80E7A-260F-C94F-DA4E-F39991C0A309}"/>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flipH="1">
              <a:off x="112294" y="3544754"/>
              <a:ext cx="2930054" cy="1690259"/>
            </a:xfrm>
            <a:prstGeom prst="rect">
              <a:avLst/>
            </a:prstGeom>
          </p:spPr>
        </p:pic>
      </p:grpSp>
    </p:spTree>
    <p:extLst>
      <p:ext uri="{BB962C8B-B14F-4D97-AF65-F5344CB8AC3E}">
        <p14:creationId xmlns:p14="http://schemas.microsoft.com/office/powerpoint/2010/main" val="193983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390F3-4987-F067-886F-2C1495378E01}"/>
            </a:ext>
          </a:extLst>
        </p:cNvPr>
        <p:cNvGrpSpPr/>
        <p:nvPr/>
      </p:nvGrpSpPr>
      <p:grpSpPr>
        <a:xfrm>
          <a:off x="0" y="0"/>
          <a:ext cx="0" cy="0"/>
          <a:chOff x="0" y="0"/>
          <a:chExt cx="0" cy="0"/>
        </a:xfrm>
      </p:grpSpPr>
      <p:grpSp>
        <p:nvGrpSpPr>
          <p:cNvPr id="7" name="Group 13">
            <a:extLst>
              <a:ext uri="{FF2B5EF4-FFF2-40B4-BE49-F238E27FC236}">
                <a16:creationId xmlns:a16="http://schemas.microsoft.com/office/drawing/2014/main" id="{9549AFEF-0038-2CC2-C5E2-088C2B7DD068}"/>
              </a:ext>
            </a:extLst>
          </p:cNvPr>
          <p:cNvGrpSpPr/>
          <p:nvPr/>
        </p:nvGrpSpPr>
        <p:grpSpPr>
          <a:xfrm>
            <a:off x="-1" y="0"/>
            <a:ext cx="12192001" cy="6840250"/>
            <a:chOff x="-1" y="0"/>
            <a:chExt cx="12192001" cy="6840250"/>
          </a:xfrm>
        </p:grpSpPr>
        <p:pic>
          <p:nvPicPr>
            <p:cNvPr id="9" name="Picture 14">
              <a:extLst>
                <a:ext uri="{FF2B5EF4-FFF2-40B4-BE49-F238E27FC236}">
                  <a16:creationId xmlns:a16="http://schemas.microsoft.com/office/drawing/2014/main" id="{04CB544B-3F3F-1A95-EC8D-CE26B88EE206}"/>
                </a:ext>
              </a:extLst>
            </p:cNvPr>
            <p:cNvPicPr>
              <a:picLocks noChangeAspect="1"/>
            </p:cNvPicPr>
            <p:nvPr/>
          </p:nvPicPr>
          <p:blipFill>
            <a:blip r:embed="rId2"/>
            <a:srcRect r="3945" b="8919"/>
            <a:stretch/>
          </p:blipFill>
          <p:spPr>
            <a:xfrm>
              <a:off x="-1" y="0"/>
              <a:ext cx="12192001" cy="6840250"/>
            </a:xfrm>
            <a:prstGeom prst="rect">
              <a:avLst/>
            </a:prstGeom>
          </p:spPr>
        </p:pic>
        <p:sp>
          <p:nvSpPr>
            <p:cNvPr id="10" name="Rectangle: Rounded Corners 15">
              <a:extLst>
                <a:ext uri="{FF2B5EF4-FFF2-40B4-BE49-F238E27FC236}">
                  <a16:creationId xmlns:a16="http://schemas.microsoft.com/office/drawing/2014/main" id="{0953667F-72EA-3DAF-2A88-3ADC5E56D797}"/>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descr="A group of circles on a black background&#10;&#10;Description automatically generated">
            <a:extLst>
              <a:ext uri="{FF2B5EF4-FFF2-40B4-BE49-F238E27FC236}">
                <a16:creationId xmlns:a16="http://schemas.microsoft.com/office/drawing/2014/main" id="{57B0D836-B156-266C-DC48-D6F484D7C73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38510" y="403413"/>
            <a:ext cx="1022888" cy="1347328"/>
          </a:xfrm>
          <a:prstGeom prst="rect">
            <a:avLst/>
          </a:prstGeom>
        </p:spPr>
      </p:pic>
      <p:sp>
        <p:nvSpPr>
          <p:cNvPr id="3" name="Sottotitolo 2">
            <a:extLst>
              <a:ext uri="{FF2B5EF4-FFF2-40B4-BE49-F238E27FC236}">
                <a16:creationId xmlns:a16="http://schemas.microsoft.com/office/drawing/2014/main" id="{21E076E9-0FA6-49DA-E3FA-966790517A61}"/>
              </a:ext>
            </a:extLst>
          </p:cNvPr>
          <p:cNvSpPr>
            <a:spLocks noGrp="1"/>
          </p:cNvSpPr>
          <p:nvPr>
            <p:ph type="subTitle" idx="1"/>
          </p:nvPr>
        </p:nvSpPr>
        <p:spPr>
          <a:xfrm>
            <a:off x="1564105" y="656051"/>
            <a:ext cx="9144000"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Materials</a:t>
            </a:r>
            <a:r>
              <a:rPr lang="it-IT" sz="4400" dirty="0">
                <a:solidFill>
                  <a:schemeClr val="bg2"/>
                </a:solidFill>
                <a:latin typeface="Cambria" panose="02040503050406030204" pitchFamily="18" charset="0"/>
                <a:ea typeface="Cambria" panose="02040503050406030204" pitchFamily="18" charset="0"/>
              </a:rPr>
              <a:t> and </a:t>
            </a:r>
            <a:r>
              <a:rPr lang="it-IT" sz="4400" dirty="0" err="1">
                <a:solidFill>
                  <a:schemeClr val="bg2"/>
                </a:solidFill>
                <a:latin typeface="Cambria" panose="02040503050406030204" pitchFamily="18" charset="0"/>
                <a:ea typeface="Cambria" panose="02040503050406030204" pitchFamily="18" charset="0"/>
              </a:rPr>
              <a:t>methods</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00766EF2-1B37-F3A2-7B3C-C005048BF739}"/>
              </a:ext>
            </a:extLst>
          </p:cNvPr>
          <p:cNvSpPr txBox="1"/>
          <p:nvPr/>
        </p:nvSpPr>
        <p:spPr>
          <a:xfrm>
            <a:off x="4020035" y="2934740"/>
            <a:ext cx="7536054" cy="3177088"/>
          </a:xfrm>
          <a:prstGeom prst="rect">
            <a:avLst/>
          </a:prstGeom>
          <a:noFill/>
        </p:spPr>
        <p:txBody>
          <a:bodyPr wrap="square">
            <a:spAutoFit/>
          </a:bodyPr>
          <a:lstStyle/>
          <a:p>
            <a:pPr marL="457200" indent="-457200" algn="just">
              <a:lnSpc>
                <a:spcPct val="115000"/>
              </a:lnSpc>
              <a:spcAft>
                <a:spcPts val="1200"/>
              </a:spcAft>
              <a:buFont typeface="Arial" panose="020B0604020202020204" pitchFamily="34" charset="0"/>
              <a:buChar char="•"/>
            </a:pPr>
            <a:r>
              <a:rPr lang="en-US" sz="2800" dirty="0">
                <a:solidFill>
                  <a:schemeClr val="bg2"/>
                </a:solidFill>
                <a:effectLst/>
                <a:latin typeface="Cambria" panose="02040503050406030204" pitchFamily="18" charset="0"/>
                <a:ea typeface="Cambria" panose="02040503050406030204" pitchFamily="18" charset="0"/>
              </a:rPr>
              <a:t>The first with the actors involved in the caciocavallo </a:t>
            </a:r>
            <a:r>
              <a:rPr lang="en-US" sz="2800" dirty="0" err="1">
                <a:solidFill>
                  <a:schemeClr val="bg2"/>
                </a:solidFill>
                <a:effectLst/>
                <a:latin typeface="Cambria" panose="02040503050406030204" pitchFamily="18" charset="0"/>
                <a:ea typeface="Cambria" panose="02040503050406030204" pitchFamily="18" charset="0"/>
              </a:rPr>
              <a:t>silano</a:t>
            </a:r>
            <a:r>
              <a:rPr lang="en-US" sz="2800" dirty="0">
                <a:solidFill>
                  <a:schemeClr val="bg2"/>
                </a:solidFill>
                <a:effectLst/>
                <a:latin typeface="Cambria" panose="02040503050406030204" pitchFamily="18" charset="0"/>
                <a:ea typeface="Cambria" panose="02040503050406030204" pitchFamily="18" charset="0"/>
              </a:rPr>
              <a:t> cheese supply chain, specifically milk producers and processors, and representatives of producer </a:t>
            </a:r>
            <a:r>
              <a:rPr lang="en-US" sz="2800" dirty="0" err="1">
                <a:solidFill>
                  <a:schemeClr val="bg2"/>
                </a:solidFill>
                <a:effectLst/>
                <a:latin typeface="Cambria" panose="02040503050406030204" pitchFamily="18" charset="0"/>
                <a:ea typeface="Cambria" panose="02040503050406030204" pitchFamily="18" charset="0"/>
              </a:rPr>
              <a:t>organisations</a:t>
            </a:r>
            <a:r>
              <a:rPr lang="en-US" sz="2800" dirty="0">
                <a:solidFill>
                  <a:schemeClr val="bg2"/>
                </a:solidFill>
                <a:effectLst/>
                <a:latin typeface="Cambria" panose="02040503050406030204" pitchFamily="18" charset="0"/>
                <a:ea typeface="Cambria" panose="02040503050406030204" pitchFamily="18" charset="0"/>
              </a:rPr>
              <a:t>, retail and wholesale traders;</a:t>
            </a:r>
          </a:p>
          <a:p>
            <a:pPr marL="457200" indent="-457200" algn="just">
              <a:lnSpc>
                <a:spcPct val="115000"/>
              </a:lnSpc>
              <a:spcAft>
                <a:spcPts val="1200"/>
              </a:spcAft>
              <a:buFont typeface="Arial" panose="020B0604020202020204" pitchFamily="34" charset="0"/>
              <a:buChar char="•"/>
            </a:pPr>
            <a:r>
              <a:rPr lang="en-US" sz="2800" dirty="0">
                <a:solidFill>
                  <a:schemeClr val="bg2"/>
                </a:solidFill>
                <a:latin typeface="Cambria" panose="02040503050406030204" pitchFamily="18" charset="0"/>
                <a:ea typeface="Cambria" panose="02040503050406030204" pitchFamily="18" charset="0"/>
              </a:rPr>
              <a:t>The second with</a:t>
            </a:r>
            <a:r>
              <a:rPr lang="en-US" sz="2800" dirty="0">
                <a:solidFill>
                  <a:schemeClr val="bg2"/>
                </a:solidFill>
                <a:effectLst/>
                <a:latin typeface="Cambria" panose="02040503050406030204" pitchFamily="18" charset="0"/>
                <a:ea typeface="Cambria" panose="02040503050406030204" pitchFamily="18" charset="0"/>
              </a:rPr>
              <a:t> the consumers. </a:t>
            </a:r>
          </a:p>
        </p:txBody>
      </p:sp>
      <p:sp>
        <p:nvSpPr>
          <p:cNvPr id="8" name="TextBox 7">
            <a:extLst>
              <a:ext uri="{FF2B5EF4-FFF2-40B4-BE49-F238E27FC236}">
                <a16:creationId xmlns:a16="http://schemas.microsoft.com/office/drawing/2014/main" id="{BD9FDF7E-E96C-4F7F-872F-D4AFF0D0BDEB}"/>
              </a:ext>
            </a:extLst>
          </p:cNvPr>
          <p:cNvSpPr txBox="1"/>
          <p:nvPr/>
        </p:nvSpPr>
        <p:spPr>
          <a:xfrm>
            <a:off x="767134" y="1889936"/>
            <a:ext cx="10737942" cy="1041119"/>
          </a:xfrm>
          <a:prstGeom prst="rect">
            <a:avLst/>
          </a:prstGeom>
          <a:noFill/>
        </p:spPr>
        <p:txBody>
          <a:bodyPr wrap="square">
            <a:spAutoFit/>
          </a:bodyPr>
          <a:lstStyle/>
          <a:p>
            <a:pPr algn="just">
              <a:lnSpc>
                <a:spcPct val="115000"/>
              </a:lnSpc>
              <a:spcAft>
                <a:spcPts val="1200"/>
              </a:spcAft>
            </a:pPr>
            <a:r>
              <a:rPr lang="en-US" sz="2800" dirty="0">
                <a:solidFill>
                  <a:schemeClr val="bg2"/>
                </a:solidFill>
                <a:effectLst/>
                <a:latin typeface="Cambria" panose="02040503050406030204" pitchFamily="18" charset="0"/>
                <a:ea typeface="Cambria" panose="02040503050406030204" pitchFamily="18" charset="0"/>
              </a:rPr>
              <a:t>Two focus groups were carried out to identify the most relevant attributes influencing </a:t>
            </a:r>
            <a:r>
              <a:rPr lang="en-US" sz="2800" i="1" dirty="0">
                <a:solidFill>
                  <a:schemeClr val="bg2"/>
                </a:solidFill>
                <a:effectLst/>
                <a:latin typeface="Cambria" panose="02040503050406030204" pitchFamily="18" charset="0"/>
                <a:ea typeface="Cambria" panose="02040503050406030204" pitchFamily="18" charset="0"/>
              </a:rPr>
              <a:t>caciocavallo</a:t>
            </a:r>
            <a:r>
              <a:rPr lang="en-US" sz="2800" dirty="0">
                <a:solidFill>
                  <a:schemeClr val="bg2"/>
                </a:solidFill>
                <a:effectLst/>
                <a:latin typeface="Cambria" panose="02040503050406030204" pitchFamily="18" charset="0"/>
                <a:ea typeface="Cambria" panose="02040503050406030204" pitchFamily="18" charset="0"/>
              </a:rPr>
              <a:t> price:</a:t>
            </a:r>
          </a:p>
        </p:txBody>
      </p:sp>
      <p:pic>
        <p:nvPicPr>
          <p:cNvPr id="12" name="Picture 11" descr="A piece of cheese on a white background&#10;&#10;Description automatically generated">
            <a:extLst>
              <a:ext uri="{FF2B5EF4-FFF2-40B4-BE49-F238E27FC236}">
                <a16:creationId xmlns:a16="http://schemas.microsoft.com/office/drawing/2014/main" id="{8DCBB5A1-BA5B-0608-40D7-DEBC1C8A13E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702" t="20351" r="11638" b="22339"/>
          <a:stretch/>
        </p:blipFill>
        <p:spPr>
          <a:xfrm>
            <a:off x="767134" y="3367962"/>
            <a:ext cx="3384124" cy="2497321"/>
          </a:xfrm>
          <a:prstGeom prst="rect">
            <a:avLst/>
          </a:prstGeom>
        </p:spPr>
      </p:pic>
    </p:spTree>
    <p:extLst>
      <p:ext uri="{BB962C8B-B14F-4D97-AF65-F5344CB8AC3E}">
        <p14:creationId xmlns:p14="http://schemas.microsoft.com/office/powerpoint/2010/main" val="386144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1C4C0-0D66-3E53-4E15-CBBEF0D09C35}"/>
            </a:ext>
          </a:extLst>
        </p:cNvPr>
        <p:cNvGrpSpPr/>
        <p:nvPr/>
      </p:nvGrpSpPr>
      <p:grpSpPr>
        <a:xfrm>
          <a:off x="0" y="0"/>
          <a:ext cx="0" cy="0"/>
          <a:chOff x="0" y="0"/>
          <a:chExt cx="0" cy="0"/>
        </a:xfrm>
      </p:grpSpPr>
      <p:grpSp>
        <p:nvGrpSpPr>
          <p:cNvPr id="7" name="Group 13">
            <a:extLst>
              <a:ext uri="{FF2B5EF4-FFF2-40B4-BE49-F238E27FC236}">
                <a16:creationId xmlns:a16="http://schemas.microsoft.com/office/drawing/2014/main" id="{0C26F715-6789-7A98-5CF4-47E1AB7DE4DD}"/>
              </a:ext>
            </a:extLst>
          </p:cNvPr>
          <p:cNvGrpSpPr/>
          <p:nvPr/>
        </p:nvGrpSpPr>
        <p:grpSpPr>
          <a:xfrm>
            <a:off x="-1" y="0"/>
            <a:ext cx="12192001" cy="6840250"/>
            <a:chOff x="-1" y="0"/>
            <a:chExt cx="12192001" cy="6840250"/>
          </a:xfrm>
        </p:grpSpPr>
        <p:pic>
          <p:nvPicPr>
            <p:cNvPr id="8" name="Picture 14">
              <a:extLst>
                <a:ext uri="{FF2B5EF4-FFF2-40B4-BE49-F238E27FC236}">
                  <a16:creationId xmlns:a16="http://schemas.microsoft.com/office/drawing/2014/main" id="{1CC6B653-E21B-ACBF-0A41-C0E059CA9A78}"/>
                </a:ext>
              </a:extLst>
            </p:cNvPr>
            <p:cNvPicPr>
              <a:picLocks noChangeAspect="1"/>
            </p:cNvPicPr>
            <p:nvPr/>
          </p:nvPicPr>
          <p:blipFill>
            <a:blip r:embed="rId2"/>
            <a:srcRect r="3945" b="8919"/>
            <a:stretch/>
          </p:blipFill>
          <p:spPr>
            <a:xfrm>
              <a:off x="-1" y="0"/>
              <a:ext cx="12192001" cy="6840250"/>
            </a:xfrm>
            <a:prstGeom prst="rect">
              <a:avLst/>
            </a:prstGeom>
          </p:spPr>
        </p:pic>
        <p:sp>
          <p:nvSpPr>
            <p:cNvPr id="9" name="Rectangle: Rounded Corners 15">
              <a:extLst>
                <a:ext uri="{FF2B5EF4-FFF2-40B4-BE49-F238E27FC236}">
                  <a16:creationId xmlns:a16="http://schemas.microsoft.com/office/drawing/2014/main" id="{ECEB18A8-CBC1-45B4-29E0-685D5CF3332E}"/>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5" descr="A group of circles on a black background&#10;&#10;Description automatically generated">
            <a:extLst>
              <a:ext uri="{FF2B5EF4-FFF2-40B4-BE49-F238E27FC236}">
                <a16:creationId xmlns:a16="http://schemas.microsoft.com/office/drawing/2014/main" id="{041051D3-ECF9-7B51-B650-FCEE6CB71E9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20324" y="391477"/>
            <a:ext cx="1022888" cy="1347328"/>
          </a:xfrm>
          <a:prstGeom prst="rect">
            <a:avLst/>
          </a:prstGeom>
        </p:spPr>
      </p:pic>
      <p:sp>
        <p:nvSpPr>
          <p:cNvPr id="3" name="Sottotitolo 2">
            <a:extLst>
              <a:ext uri="{FF2B5EF4-FFF2-40B4-BE49-F238E27FC236}">
                <a16:creationId xmlns:a16="http://schemas.microsoft.com/office/drawing/2014/main" id="{97547077-A19D-9B0B-1E9F-7DC903233F05}"/>
              </a:ext>
            </a:extLst>
          </p:cNvPr>
          <p:cNvSpPr>
            <a:spLocks noGrp="1"/>
          </p:cNvSpPr>
          <p:nvPr>
            <p:ph type="subTitle" idx="1"/>
          </p:nvPr>
        </p:nvSpPr>
        <p:spPr>
          <a:xfrm>
            <a:off x="3409047" y="721892"/>
            <a:ext cx="5802629"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Materials</a:t>
            </a:r>
            <a:r>
              <a:rPr lang="it-IT" sz="4400" dirty="0">
                <a:solidFill>
                  <a:schemeClr val="bg2"/>
                </a:solidFill>
                <a:latin typeface="Cambria" panose="02040503050406030204" pitchFamily="18" charset="0"/>
                <a:ea typeface="Cambria" panose="02040503050406030204" pitchFamily="18" charset="0"/>
              </a:rPr>
              <a:t> and </a:t>
            </a:r>
            <a:r>
              <a:rPr lang="it-IT" sz="4400" dirty="0" err="1">
                <a:solidFill>
                  <a:schemeClr val="bg2"/>
                </a:solidFill>
                <a:latin typeface="Cambria" panose="02040503050406030204" pitchFamily="18" charset="0"/>
                <a:ea typeface="Cambria" panose="02040503050406030204" pitchFamily="18" charset="0"/>
              </a:rPr>
              <a:t>methods</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DDB88592-E77F-B7E5-91DC-FAE60B2E6B28}"/>
              </a:ext>
            </a:extLst>
          </p:cNvPr>
          <p:cNvSpPr txBox="1"/>
          <p:nvPr/>
        </p:nvSpPr>
        <p:spPr>
          <a:xfrm>
            <a:off x="2877283" y="1797637"/>
            <a:ext cx="8614610" cy="4260333"/>
          </a:xfrm>
          <a:prstGeom prst="rect">
            <a:avLst/>
          </a:prstGeom>
          <a:noFill/>
        </p:spPr>
        <p:txBody>
          <a:bodyPr wrap="square">
            <a:spAutoFit/>
          </a:bodyPr>
          <a:lstStyle/>
          <a:p>
            <a:pPr algn="just">
              <a:lnSpc>
                <a:spcPct val="115000"/>
              </a:lnSpc>
              <a:spcAft>
                <a:spcPts val="1200"/>
              </a:spcAft>
            </a:pPr>
            <a:r>
              <a:rPr lang="en-GB" sz="22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Twelve attributes were identified and the subsequent data collection was performed in Apulia region (Southern Italy) from </a:t>
            </a:r>
            <a:r>
              <a:rPr lang="en-GB" sz="2200" dirty="0">
                <a:solidFill>
                  <a:schemeClr val="bg2"/>
                </a:solidFill>
                <a:latin typeface="Cambria" panose="02040503050406030204" pitchFamily="18" charset="0"/>
                <a:ea typeface="Aptos" panose="020B0004020202020204" pitchFamily="34" charset="0"/>
                <a:cs typeface="Times New Roman" panose="02020603050405020304" pitchFamily="18" charset="0"/>
              </a:rPr>
              <a:t>d</a:t>
            </a:r>
            <a:r>
              <a:rPr lang="en-GB" sz="22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ifferent purchase channels (s</a:t>
            </a:r>
            <a:r>
              <a:rPr lang="en-US" sz="220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upermarkets</a:t>
            </a:r>
            <a:r>
              <a:rPr lang="en-US" sz="22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discount stores, local markets, specialized and e-commerce shops, and direct purchase by the producer). </a:t>
            </a:r>
            <a:r>
              <a:rPr lang="en-GB" sz="22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Then, the hedonic price method was applied: </a:t>
            </a:r>
          </a:p>
          <a:p>
            <a:pPr algn="ctr">
              <a:lnSpc>
                <a:spcPct val="115000"/>
              </a:lnSpc>
              <a:spcAft>
                <a:spcPts val="1200"/>
              </a:spcAft>
            </a:pPr>
            <a:r>
              <a:rPr lang="en-US" sz="2200" dirty="0" err="1">
                <a:solidFill>
                  <a:schemeClr val="bg2"/>
                </a:solidFill>
                <a:effectLst/>
                <a:latin typeface="Cambria" panose="02040503050406030204" pitchFamily="18" charset="0"/>
                <a:ea typeface="Cambria" panose="02040503050406030204" pitchFamily="18" charset="0"/>
              </a:rPr>
              <a:t>Pj</a:t>
            </a:r>
            <a:r>
              <a:rPr lang="en-US" sz="2200" dirty="0">
                <a:solidFill>
                  <a:schemeClr val="bg2"/>
                </a:solidFill>
                <a:effectLst/>
                <a:latin typeface="Cambria" panose="02040503050406030204" pitchFamily="18" charset="0"/>
                <a:ea typeface="Cambria" panose="02040503050406030204" pitchFamily="18" charset="0"/>
              </a:rPr>
              <a:t> = f(</a:t>
            </a:r>
            <a:r>
              <a:rPr lang="en-US" sz="2200" dirty="0" err="1">
                <a:solidFill>
                  <a:schemeClr val="bg2"/>
                </a:solidFill>
                <a:effectLst/>
                <a:latin typeface="Cambria" panose="02040503050406030204" pitchFamily="18" charset="0"/>
                <a:ea typeface="Cambria" panose="02040503050406030204" pitchFamily="18" charset="0"/>
              </a:rPr>
              <a:t>Zj</a:t>
            </a:r>
            <a:r>
              <a:rPr lang="en-US" sz="2200" dirty="0">
                <a:solidFill>
                  <a:schemeClr val="bg2"/>
                </a:solidFill>
                <a:effectLst/>
                <a:latin typeface="Cambria" panose="02040503050406030204" pitchFamily="18" charset="0"/>
                <a:ea typeface="Cambria" panose="02040503050406030204" pitchFamily="18" charset="0"/>
              </a:rPr>
              <a:t>)</a:t>
            </a:r>
          </a:p>
          <a:p>
            <a:pPr algn="ctr">
              <a:lnSpc>
                <a:spcPct val="115000"/>
              </a:lnSpc>
              <a:spcAft>
                <a:spcPts val="1200"/>
              </a:spcAft>
            </a:pPr>
            <a:r>
              <a:rPr lang="en-US" sz="2200" dirty="0">
                <a:solidFill>
                  <a:schemeClr val="bg2"/>
                </a:solidFill>
                <a:effectLst/>
                <a:latin typeface="Cambria" panose="02040503050406030204" pitchFamily="18" charset="0"/>
                <a:ea typeface="Cambria" panose="02040503050406030204" pitchFamily="18" charset="0"/>
              </a:rPr>
              <a:t>where Z is a vector of attributes belonging to the product j, while f(.) is an unspecified functional form. This equation highlights that the price P consumers pay for the product j, is a function of the monetary value of each of the Z attributes embedded in the product j. </a:t>
            </a:r>
          </a:p>
        </p:txBody>
      </p:sp>
      <p:pic>
        <p:nvPicPr>
          <p:cNvPr id="11" name="Picture 10">
            <a:extLst>
              <a:ext uri="{FF2B5EF4-FFF2-40B4-BE49-F238E27FC236}">
                <a16:creationId xmlns:a16="http://schemas.microsoft.com/office/drawing/2014/main" id="{C611DB77-5DCE-7807-B8F5-E51840C209D1}"/>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8200" b="90000" l="10000" r="90000">
                        <a14:foregroundMark x1="49100" y1="8200" x2="49100" y2="8200"/>
                        <a14:foregroundMark x1="24000" y1="75300" x2="24000" y2="75300"/>
                        <a14:foregroundMark x1="20800" y1="75300" x2="20800" y2="75300"/>
                        <a14:foregroundMark x1="23300" y1="75300" x2="23300" y2="75300"/>
                        <a14:foregroundMark x1="72200" y1="74400" x2="72200" y2="74400"/>
                      </a14:backgroundRemoval>
                    </a14:imgEffect>
                  </a14:imgLayer>
                </a14:imgProps>
              </a:ext>
            </a:extLst>
          </a:blip>
          <a:srcRect l="16784" t="3509" r="23567" b="20376"/>
          <a:stretch/>
        </p:blipFill>
        <p:spPr>
          <a:xfrm>
            <a:off x="700107" y="2568982"/>
            <a:ext cx="2388647" cy="3048059"/>
          </a:xfrm>
          <a:prstGeom prst="rect">
            <a:avLst/>
          </a:prstGeom>
        </p:spPr>
      </p:pic>
    </p:spTree>
    <p:extLst>
      <p:ext uri="{BB962C8B-B14F-4D97-AF65-F5344CB8AC3E}">
        <p14:creationId xmlns:p14="http://schemas.microsoft.com/office/powerpoint/2010/main" val="226464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3DD2-E5BD-C9BD-B9AB-DF45A9D66069}"/>
            </a:ext>
          </a:extLst>
        </p:cNvPr>
        <p:cNvGrpSpPr/>
        <p:nvPr/>
      </p:nvGrpSpPr>
      <p:grpSpPr>
        <a:xfrm>
          <a:off x="0" y="0"/>
          <a:ext cx="0" cy="0"/>
          <a:chOff x="0" y="0"/>
          <a:chExt cx="0" cy="0"/>
        </a:xfrm>
      </p:grpSpPr>
      <p:grpSp>
        <p:nvGrpSpPr>
          <p:cNvPr id="7" name="Group 13">
            <a:extLst>
              <a:ext uri="{FF2B5EF4-FFF2-40B4-BE49-F238E27FC236}">
                <a16:creationId xmlns:a16="http://schemas.microsoft.com/office/drawing/2014/main" id="{4F44A5F7-6FDC-79AF-618C-5033282CC47D}"/>
              </a:ext>
            </a:extLst>
          </p:cNvPr>
          <p:cNvGrpSpPr/>
          <p:nvPr/>
        </p:nvGrpSpPr>
        <p:grpSpPr>
          <a:xfrm>
            <a:off x="-1" y="0"/>
            <a:ext cx="12192001" cy="6840250"/>
            <a:chOff x="-1" y="0"/>
            <a:chExt cx="12192001" cy="6840250"/>
          </a:xfrm>
        </p:grpSpPr>
        <p:pic>
          <p:nvPicPr>
            <p:cNvPr id="9" name="Picture 14">
              <a:extLst>
                <a:ext uri="{FF2B5EF4-FFF2-40B4-BE49-F238E27FC236}">
                  <a16:creationId xmlns:a16="http://schemas.microsoft.com/office/drawing/2014/main" id="{0A80A365-DE71-478F-6E67-1FD7C084FE6F}"/>
                </a:ext>
              </a:extLst>
            </p:cNvPr>
            <p:cNvPicPr>
              <a:picLocks noChangeAspect="1"/>
            </p:cNvPicPr>
            <p:nvPr/>
          </p:nvPicPr>
          <p:blipFill>
            <a:blip r:embed="rId2"/>
            <a:srcRect r="3945" b="8919"/>
            <a:stretch/>
          </p:blipFill>
          <p:spPr>
            <a:xfrm>
              <a:off x="-1" y="0"/>
              <a:ext cx="12192001" cy="6840250"/>
            </a:xfrm>
            <a:prstGeom prst="rect">
              <a:avLst/>
            </a:prstGeom>
          </p:spPr>
        </p:pic>
        <p:sp>
          <p:nvSpPr>
            <p:cNvPr id="10" name="Rectangle: Rounded Corners 15">
              <a:extLst>
                <a:ext uri="{FF2B5EF4-FFF2-40B4-BE49-F238E27FC236}">
                  <a16:creationId xmlns:a16="http://schemas.microsoft.com/office/drawing/2014/main" id="{57ECED96-8803-857F-50C7-F1BC7E42AD21}"/>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descr="A group of circles on a black background&#10;&#10;Description automatically generated">
            <a:extLst>
              <a:ext uri="{FF2B5EF4-FFF2-40B4-BE49-F238E27FC236}">
                <a16:creationId xmlns:a16="http://schemas.microsoft.com/office/drawing/2014/main" id="{2B8771F4-127D-8039-23A9-F3E5A898BD5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29135" y="403413"/>
            <a:ext cx="1022888" cy="1347328"/>
          </a:xfrm>
          <a:prstGeom prst="rect">
            <a:avLst/>
          </a:prstGeom>
        </p:spPr>
      </p:pic>
      <p:sp>
        <p:nvSpPr>
          <p:cNvPr id="3" name="Sottotitolo 2">
            <a:extLst>
              <a:ext uri="{FF2B5EF4-FFF2-40B4-BE49-F238E27FC236}">
                <a16:creationId xmlns:a16="http://schemas.microsoft.com/office/drawing/2014/main" id="{FBC597A3-0C0C-29A1-0315-03D540AFCF73}"/>
              </a:ext>
            </a:extLst>
          </p:cNvPr>
          <p:cNvSpPr>
            <a:spLocks noGrp="1"/>
          </p:cNvSpPr>
          <p:nvPr>
            <p:ph type="subTitle" idx="1"/>
          </p:nvPr>
        </p:nvSpPr>
        <p:spPr>
          <a:xfrm>
            <a:off x="1438275" y="642208"/>
            <a:ext cx="9144000"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Results</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2F908E47-9B68-DA19-9CAB-509B9A49B15C}"/>
              </a:ext>
            </a:extLst>
          </p:cNvPr>
          <p:cNvSpPr txBox="1"/>
          <p:nvPr/>
        </p:nvSpPr>
        <p:spPr>
          <a:xfrm>
            <a:off x="678179" y="1758110"/>
            <a:ext cx="10835640" cy="905569"/>
          </a:xfrm>
          <a:prstGeom prst="rect">
            <a:avLst/>
          </a:prstGeom>
          <a:noFill/>
        </p:spPr>
        <p:txBody>
          <a:bodyPr wrap="square">
            <a:spAutoFit/>
          </a:bodyPr>
          <a:lstStyle/>
          <a:p>
            <a:pPr algn="just">
              <a:lnSpc>
                <a:spcPct val="115000"/>
              </a:lnSpc>
              <a:spcAft>
                <a:spcPts val="1200"/>
              </a:spcAft>
            </a:pPr>
            <a:r>
              <a:rPr lang="en-US" sz="24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A total of 118 observations were collected in the first quarter of 2024. The equation is as follows:</a:t>
            </a:r>
          </a:p>
        </p:txBody>
      </p:sp>
      <p:pic>
        <p:nvPicPr>
          <p:cNvPr id="8" name="Picture 7">
            <a:extLst>
              <a:ext uri="{FF2B5EF4-FFF2-40B4-BE49-F238E27FC236}">
                <a16:creationId xmlns:a16="http://schemas.microsoft.com/office/drawing/2014/main" id="{A60B6231-2074-F87E-2B0B-2E004D41BA0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8833" r="90000">
                        <a14:foregroundMark x1="8833" y1="48167" x2="8833" y2="48167"/>
                      </a14:backgroundRemoval>
                    </a14:imgEffect>
                  </a14:imgLayer>
                </a14:imgProps>
              </a:ext>
            </a:extLst>
          </a:blip>
          <a:srcRect r="5046" b="15138"/>
          <a:stretch/>
        </p:blipFill>
        <p:spPr>
          <a:xfrm>
            <a:off x="7452359" y="2322986"/>
            <a:ext cx="3772402" cy="3152188"/>
          </a:xfrm>
          <a:prstGeom prst="rect">
            <a:avLst/>
          </a:prstGeom>
        </p:spPr>
      </p:pic>
      <p:sp>
        <p:nvSpPr>
          <p:cNvPr id="13" name="CasellaDiTesto 12">
            <a:extLst>
              <a:ext uri="{FF2B5EF4-FFF2-40B4-BE49-F238E27FC236}">
                <a16:creationId xmlns:a16="http://schemas.microsoft.com/office/drawing/2014/main" id="{2BED50C9-F36F-AD92-5D76-E06C70C5EF6B}"/>
              </a:ext>
            </a:extLst>
          </p:cNvPr>
          <p:cNvSpPr txBox="1"/>
          <p:nvPr/>
        </p:nvSpPr>
        <p:spPr>
          <a:xfrm>
            <a:off x="678179" y="2740675"/>
            <a:ext cx="6593306" cy="2604496"/>
          </a:xfrm>
          <a:prstGeom prst="rect">
            <a:avLst/>
          </a:prstGeom>
          <a:noFill/>
        </p:spPr>
        <p:txBody>
          <a:bodyPr wrap="square">
            <a:spAutoFit/>
          </a:bodyPr>
          <a:lstStyle/>
          <a:p>
            <a:pPr>
              <a:lnSpc>
                <a:spcPct val="115000"/>
              </a:lnSpc>
              <a:spcAft>
                <a:spcPts val="1200"/>
              </a:spcAft>
            </a:pPr>
            <a:r>
              <a:rPr lang="en-US" sz="24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ln (</a:t>
            </a:r>
            <a:r>
              <a:rPr lang="en-US" sz="240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packaged_product_price</a:t>
            </a:r>
            <a:r>
              <a:rPr lang="en-US" sz="24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 constant + x1 (Discount) + x2 (Specialized) + x3 (Direct) + x4 (</a:t>
            </a:r>
            <a:r>
              <a:rPr lang="en-US" sz="240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e_commerce</a:t>
            </a:r>
            <a:r>
              <a:rPr lang="en-US" sz="24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 x5 (Market) + x6 (PDO) + x7 (Organic) + x8 (</a:t>
            </a:r>
            <a:r>
              <a:rPr lang="en-US" sz="240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Private_label</a:t>
            </a:r>
            <a:r>
              <a:rPr lang="en-US" sz="24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 x9 (Seasoning_90 days) + x10 (</a:t>
            </a:r>
            <a:r>
              <a:rPr lang="en-US" sz="240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Vacuum_pack</a:t>
            </a:r>
            <a:r>
              <a:rPr lang="en-US" sz="24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 x11 (</a:t>
            </a:r>
            <a:r>
              <a:rPr lang="en-US" sz="240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l_Product_weight</a:t>
            </a:r>
            <a:r>
              <a:rPr lang="en-US" sz="240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421140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14F66-7618-5DB3-5BC0-38590454C456}"/>
            </a:ext>
          </a:extLst>
        </p:cNvPr>
        <p:cNvGrpSpPr/>
        <p:nvPr/>
      </p:nvGrpSpPr>
      <p:grpSpPr>
        <a:xfrm>
          <a:off x="0" y="0"/>
          <a:ext cx="0" cy="0"/>
          <a:chOff x="0" y="0"/>
          <a:chExt cx="0" cy="0"/>
        </a:xfrm>
      </p:grpSpPr>
      <p:grpSp>
        <p:nvGrpSpPr>
          <p:cNvPr id="11" name="Group 13">
            <a:extLst>
              <a:ext uri="{FF2B5EF4-FFF2-40B4-BE49-F238E27FC236}">
                <a16:creationId xmlns:a16="http://schemas.microsoft.com/office/drawing/2014/main" id="{679EC458-28C4-E47D-DCE5-43C505A0868C}"/>
              </a:ext>
            </a:extLst>
          </p:cNvPr>
          <p:cNvGrpSpPr/>
          <p:nvPr/>
        </p:nvGrpSpPr>
        <p:grpSpPr>
          <a:xfrm>
            <a:off x="-1" y="0"/>
            <a:ext cx="12192001" cy="6840250"/>
            <a:chOff x="-1" y="0"/>
            <a:chExt cx="12192001" cy="6840250"/>
          </a:xfrm>
        </p:grpSpPr>
        <p:pic>
          <p:nvPicPr>
            <p:cNvPr id="12" name="Picture 14">
              <a:extLst>
                <a:ext uri="{FF2B5EF4-FFF2-40B4-BE49-F238E27FC236}">
                  <a16:creationId xmlns:a16="http://schemas.microsoft.com/office/drawing/2014/main" id="{63076B8B-8DC0-CBFF-1154-5374C3A6D7EF}"/>
                </a:ext>
              </a:extLst>
            </p:cNvPr>
            <p:cNvPicPr>
              <a:picLocks noChangeAspect="1"/>
            </p:cNvPicPr>
            <p:nvPr/>
          </p:nvPicPr>
          <p:blipFill>
            <a:blip r:embed="rId2"/>
            <a:srcRect r="3945" b="8919"/>
            <a:stretch/>
          </p:blipFill>
          <p:spPr>
            <a:xfrm>
              <a:off x="-1" y="0"/>
              <a:ext cx="12192001" cy="6840250"/>
            </a:xfrm>
            <a:prstGeom prst="rect">
              <a:avLst/>
            </a:prstGeom>
          </p:spPr>
        </p:pic>
        <p:sp>
          <p:nvSpPr>
            <p:cNvPr id="13" name="Rectangle: Rounded Corners 15">
              <a:extLst>
                <a:ext uri="{FF2B5EF4-FFF2-40B4-BE49-F238E27FC236}">
                  <a16:creationId xmlns:a16="http://schemas.microsoft.com/office/drawing/2014/main" id="{D85C08DF-C3E6-44E4-61F2-F04822C5BA04}"/>
                </a:ext>
              </a:extLst>
            </p:cNvPr>
            <p:cNvSpPr/>
            <p:nvPr/>
          </p:nvSpPr>
          <p:spPr>
            <a:xfrm>
              <a:off x="497305" y="410782"/>
              <a:ext cx="11277600" cy="6036436"/>
            </a:xfrm>
            <a:prstGeom prst="roundRect">
              <a:avLst/>
            </a:prstGeom>
            <a:solidFill>
              <a:schemeClr val="tx1">
                <a:lumMod val="85000"/>
                <a:lumOff val="1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5" descr="A group of circles on a black background&#10;&#10;Description automatically generated">
            <a:extLst>
              <a:ext uri="{FF2B5EF4-FFF2-40B4-BE49-F238E27FC236}">
                <a16:creationId xmlns:a16="http://schemas.microsoft.com/office/drawing/2014/main" id="{330597AA-12C5-87DA-E457-EF44DA3E1F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29135" y="403413"/>
            <a:ext cx="1022888" cy="1347328"/>
          </a:xfrm>
          <a:prstGeom prst="rect">
            <a:avLst/>
          </a:prstGeom>
        </p:spPr>
      </p:pic>
      <p:sp>
        <p:nvSpPr>
          <p:cNvPr id="3" name="Sottotitolo 2">
            <a:extLst>
              <a:ext uri="{FF2B5EF4-FFF2-40B4-BE49-F238E27FC236}">
                <a16:creationId xmlns:a16="http://schemas.microsoft.com/office/drawing/2014/main" id="{4219D52D-11F1-2BFE-C96A-100A1435C7DC}"/>
              </a:ext>
            </a:extLst>
          </p:cNvPr>
          <p:cNvSpPr>
            <a:spLocks noGrp="1"/>
          </p:cNvSpPr>
          <p:nvPr>
            <p:ph type="subTitle" idx="1"/>
          </p:nvPr>
        </p:nvSpPr>
        <p:spPr>
          <a:xfrm>
            <a:off x="1523999" y="479014"/>
            <a:ext cx="9144000" cy="686498"/>
          </a:xfrm>
        </p:spPr>
        <p:txBody>
          <a:bodyPr>
            <a:noAutofit/>
          </a:bodyPr>
          <a:lstStyle/>
          <a:p>
            <a:r>
              <a:rPr lang="it-IT" sz="4400" dirty="0" err="1">
                <a:solidFill>
                  <a:schemeClr val="bg2"/>
                </a:solidFill>
                <a:latin typeface="Cambria" panose="02040503050406030204" pitchFamily="18" charset="0"/>
                <a:ea typeface="Cambria" panose="02040503050406030204" pitchFamily="18" charset="0"/>
              </a:rPr>
              <a:t>Results</a:t>
            </a:r>
            <a:endParaRPr lang="it-IT" sz="4400" dirty="0">
              <a:solidFill>
                <a:schemeClr val="bg2"/>
              </a:solidFill>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64275D45-BC4B-FB7D-7AA4-71C31198575F}"/>
              </a:ext>
            </a:extLst>
          </p:cNvPr>
          <p:cNvSpPr txBox="1"/>
          <p:nvPr/>
        </p:nvSpPr>
        <p:spPr>
          <a:xfrm>
            <a:off x="718285" y="1233743"/>
            <a:ext cx="10835640" cy="1057725"/>
          </a:xfrm>
          <a:prstGeom prst="rect">
            <a:avLst/>
          </a:prstGeom>
          <a:noFill/>
        </p:spPr>
        <p:txBody>
          <a:bodyPr wrap="square">
            <a:spAutoFit/>
          </a:bodyPr>
          <a:lstStyle/>
          <a:p>
            <a:pPr algn="just">
              <a:lnSpc>
                <a:spcPct val="107000"/>
              </a:lnSpc>
              <a:spcAft>
                <a:spcPts val="600"/>
              </a:spcAft>
            </a:pPr>
            <a:r>
              <a:rPr lang="en-GB" sz="2000" dirty="0">
                <a:solidFill>
                  <a:schemeClr val="bg2"/>
                </a:solidFill>
                <a:effectLst/>
                <a:latin typeface="Cambria" panose="02040503050406030204" pitchFamily="18" charset="0"/>
                <a:ea typeface="Times New Roman" panose="02020603050405020304" pitchFamily="18" charset="0"/>
              </a:rPr>
              <a:t>Considering the “baseline” product (</a:t>
            </a:r>
            <a:r>
              <a:rPr lang="en-GB" sz="2000" i="1" dirty="0">
                <a:solidFill>
                  <a:schemeClr val="bg2"/>
                </a:solidFill>
                <a:effectLst/>
                <a:latin typeface="Cambria" panose="02040503050406030204" pitchFamily="18" charset="0"/>
                <a:ea typeface="Times New Roman" panose="02020603050405020304" pitchFamily="18" charset="0"/>
              </a:rPr>
              <a:t>caciocavallo </a:t>
            </a:r>
            <a:r>
              <a:rPr lang="en-GB" sz="2000" i="1" dirty="0" err="1">
                <a:solidFill>
                  <a:schemeClr val="bg2"/>
                </a:solidFill>
                <a:effectLst/>
                <a:latin typeface="Cambria" panose="02040503050406030204" pitchFamily="18" charset="0"/>
                <a:ea typeface="Times New Roman" panose="02020603050405020304" pitchFamily="18" charset="0"/>
              </a:rPr>
              <a:t>silano</a:t>
            </a:r>
            <a:r>
              <a:rPr lang="en-GB" sz="2000" i="1" dirty="0">
                <a:solidFill>
                  <a:schemeClr val="bg2"/>
                </a:solidFill>
                <a:effectLst/>
                <a:latin typeface="Cambria" panose="02040503050406030204" pitchFamily="18" charset="0"/>
                <a:ea typeface="Times New Roman" panose="02020603050405020304" pitchFamily="18" charset="0"/>
              </a:rPr>
              <a:t> cheese</a:t>
            </a:r>
            <a:r>
              <a:rPr lang="en-GB" sz="2000" dirty="0">
                <a:solidFill>
                  <a:schemeClr val="bg2"/>
                </a:solidFill>
                <a:effectLst/>
                <a:latin typeface="Cambria" panose="02040503050406030204" pitchFamily="18" charset="0"/>
                <a:ea typeface="Times New Roman" panose="02020603050405020304" pitchFamily="18" charset="0"/>
              </a:rPr>
              <a:t> with reference attributes that are omitted in the equation), the price per kg is equal to the inverse operation of the logarithmic transformation: exp (2.90) = 18.17 Euros/kg.</a:t>
            </a:r>
            <a:endParaRPr lang="it-IT" sz="2000" dirty="0">
              <a:solidFill>
                <a:schemeClr val="bg2"/>
              </a:solidFill>
              <a:effectLst/>
              <a:latin typeface="Times New Roman" panose="02020603050405020304" pitchFamily="18" charset="0"/>
              <a:ea typeface="Times New Roman" panose="02020603050405020304" pitchFamily="18" charset="0"/>
            </a:endParaRPr>
          </a:p>
        </p:txBody>
      </p:sp>
      <p:graphicFrame>
        <p:nvGraphicFramePr>
          <p:cNvPr id="5" name="Tabella 4">
            <a:extLst>
              <a:ext uri="{FF2B5EF4-FFF2-40B4-BE49-F238E27FC236}">
                <a16:creationId xmlns:a16="http://schemas.microsoft.com/office/drawing/2014/main" id="{4DEAC228-DA9A-B654-2A20-8E143797E80C}"/>
              </a:ext>
            </a:extLst>
          </p:cNvPr>
          <p:cNvGraphicFramePr>
            <a:graphicFrameLocks noGrp="1"/>
          </p:cNvGraphicFramePr>
          <p:nvPr>
            <p:extLst>
              <p:ext uri="{D42A27DB-BD31-4B8C-83A1-F6EECF244321}">
                <p14:modId xmlns:p14="http://schemas.microsoft.com/office/powerpoint/2010/main" val="3161967823"/>
              </p:ext>
            </p:extLst>
          </p:nvPr>
        </p:nvGraphicFramePr>
        <p:xfrm>
          <a:off x="961141" y="2297244"/>
          <a:ext cx="9011532" cy="3946341"/>
        </p:xfrm>
        <a:graphic>
          <a:graphicData uri="http://schemas.openxmlformats.org/drawingml/2006/table">
            <a:tbl>
              <a:tblPr/>
              <a:tblGrid>
                <a:gridCol w="2382749">
                  <a:extLst>
                    <a:ext uri="{9D8B030D-6E8A-4147-A177-3AD203B41FA5}">
                      <a16:colId xmlns:a16="http://schemas.microsoft.com/office/drawing/2014/main" val="2958501495"/>
                    </a:ext>
                  </a:extLst>
                </a:gridCol>
                <a:gridCol w="1524507">
                  <a:extLst>
                    <a:ext uri="{9D8B030D-6E8A-4147-A177-3AD203B41FA5}">
                      <a16:colId xmlns:a16="http://schemas.microsoft.com/office/drawing/2014/main" val="1032772492"/>
                    </a:ext>
                  </a:extLst>
                </a:gridCol>
                <a:gridCol w="1592263">
                  <a:extLst>
                    <a:ext uri="{9D8B030D-6E8A-4147-A177-3AD203B41FA5}">
                      <a16:colId xmlns:a16="http://schemas.microsoft.com/office/drawing/2014/main" val="4154840900"/>
                    </a:ext>
                  </a:extLst>
                </a:gridCol>
                <a:gridCol w="1603556">
                  <a:extLst>
                    <a:ext uri="{9D8B030D-6E8A-4147-A177-3AD203B41FA5}">
                      <a16:colId xmlns:a16="http://schemas.microsoft.com/office/drawing/2014/main" val="2179958418"/>
                    </a:ext>
                  </a:extLst>
                </a:gridCol>
                <a:gridCol w="1908457">
                  <a:extLst>
                    <a:ext uri="{9D8B030D-6E8A-4147-A177-3AD203B41FA5}">
                      <a16:colId xmlns:a16="http://schemas.microsoft.com/office/drawing/2014/main" val="1674691309"/>
                    </a:ext>
                  </a:extLst>
                </a:gridCol>
              </a:tblGrid>
              <a:tr h="407028">
                <a:tc>
                  <a:txBody>
                    <a:bodyPr/>
                    <a:lstStyle/>
                    <a:p>
                      <a:pPr algn="ctr">
                        <a:lnSpc>
                          <a:spcPct val="107000"/>
                        </a:lnSpc>
                        <a:spcAft>
                          <a:spcPts val="800"/>
                        </a:spcAft>
                      </a:pPr>
                      <a:r>
                        <a:rPr lang="en-GB"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lnSpc>
                          <a:spcPct val="107000"/>
                        </a:lnSpc>
                        <a:spcAft>
                          <a:spcPts val="800"/>
                        </a:spcAft>
                      </a:pPr>
                      <a:r>
                        <a:rPr lang="it-IT" sz="1800" b="1" i="0" kern="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Coefficient</a:t>
                      </a:r>
                      <a:endParaRPr lang="it-IT" sz="1800" b="1" i="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lnSpc>
                          <a:spcPct val="107000"/>
                        </a:lnSpc>
                        <a:spcAft>
                          <a:spcPts val="800"/>
                        </a:spcAft>
                      </a:pPr>
                      <a:r>
                        <a:rPr lang="it-IT" sz="1800" b="1" i="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p-</a:t>
                      </a:r>
                      <a:r>
                        <a:rPr lang="it-IT" sz="1800" b="1" i="0" kern="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value</a:t>
                      </a:r>
                      <a:endParaRPr lang="it-IT" sz="1800" b="1" i="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lnSpc>
                          <a:spcPct val="107000"/>
                        </a:lnSpc>
                        <a:spcAft>
                          <a:spcPts val="800"/>
                        </a:spcAft>
                      </a:pPr>
                      <a:r>
                        <a:rPr lang="it-IT" sz="1800" b="1" i="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Impact on price (%)</a:t>
                      </a:r>
                      <a:endParaRPr lang="it-IT" sz="1800" b="1" i="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lnSpc>
                          <a:spcPct val="107000"/>
                        </a:lnSpc>
                        <a:spcAft>
                          <a:spcPts val="800"/>
                        </a:spcAft>
                      </a:pPr>
                      <a:r>
                        <a:rPr lang="it-IT" sz="1800" b="1" i="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Impact on price (€/kg)</a:t>
                      </a:r>
                      <a:endParaRPr lang="it-IT" sz="1800" b="1" i="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2895533177"/>
                  </a:ext>
                </a:extLst>
              </a:tr>
              <a:tr h="212179">
                <a:tc>
                  <a:txBody>
                    <a:bodyPr/>
                    <a:lstStyle/>
                    <a:p>
                      <a:pPr>
                        <a:lnSpc>
                          <a:spcPct val="107000"/>
                        </a:lnSpc>
                        <a:spcAft>
                          <a:spcPts val="800"/>
                        </a:spcAft>
                      </a:pPr>
                      <a:r>
                        <a:rPr lang="it-IT" sz="1800" kern="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Const</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2.90</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&lt;0.0001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47040"/>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Discount</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−0.07</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0.20</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911361"/>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Specialized</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−0.20</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0.0005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-20%</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-3.63</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4998642"/>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Direct</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−0.13</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0.1284</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4232352"/>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e_commerce</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0.33</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&lt;0.0001***</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+33%</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+5.99</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357385"/>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Market</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−0.14</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0.30</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9243347"/>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PDO</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−0.03</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0.45</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7560254"/>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Organic</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0.03</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0.72</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1286239"/>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Private_label</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−0.10</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0.21</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85727"/>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Seasoning_90gg</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0.00</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0.96</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9971720"/>
                  </a:ext>
                </a:extLst>
              </a:tr>
              <a:tr h="212179">
                <a:tc>
                  <a:txBody>
                    <a:bodyPr/>
                    <a:lstStyle/>
                    <a:p>
                      <a:pP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Vacuum_pack</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−0.03</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0.72</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917456"/>
                  </a:ext>
                </a:extLst>
              </a:tr>
              <a:tr h="212179">
                <a:tc>
                  <a:txBody>
                    <a:bodyPr/>
                    <a:lstStyle/>
                    <a:p>
                      <a:pPr>
                        <a:lnSpc>
                          <a:spcPct val="107000"/>
                        </a:lnSpc>
                        <a:spcAft>
                          <a:spcPts val="800"/>
                        </a:spcAft>
                      </a:pPr>
                      <a:r>
                        <a:rPr lang="en-GB" sz="1800" kern="10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l_Product_weight</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0.98</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lnSpc>
                          <a:spcPct val="107000"/>
                        </a:lnSpc>
                        <a:spcAft>
                          <a:spcPts val="800"/>
                        </a:spcAft>
                      </a:pPr>
                      <a:r>
                        <a:rPr lang="it-IT" sz="1800" kern="0">
                          <a:solidFill>
                            <a:schemeClr val="bg2"/>
                          </a:solidFill>
                          <a:effectLst/>
                          <a:latin typeface="Cambria" panose="02040503050406030204" pitchFamily="18" charset="0"/>
                          <a:ea typeface="Aptos" panose="020B0004020202020204" pitchFamily="34" charset="0"/>
                          <a:cs typeface="Times New Roman" panose="02020603050405020304" pitchFamily="18" charset="0"/>
                        </a:rPr>
                        <a:t>&lt;0.0001 ***</a:t>
                      </a:r>
                      <a:endParaRPr lang="it-IT" sz="1800" kern="10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0.98 (</a:t>
                      </a:r>
                      <a:r>
                        <a:rPr lang="it-IT" sz="1800" kern="0" dirty="0" err="1">
                          <a:solidFill>
                            <a:schemeClr val="bg2"/>
                          </a:solidFill>
                          <a:effectLst/>
                          <a:latin typeface="Cambria" panose="02040503050406030204" pitchFamily="18" charset="0"/>
                          <a:ea typeface="Aptos" panose="020B0004020202020204" pitchFamily="34" charset="0"/>
                          <a:cs typeface="Times New Roman" panose="02020603050405020304" pitchFamily="18" charset="0"/>
                        </a:rPr>
                        <a:t>elasticity</a:t>
                      </a: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a:lnSpc>
                          <a:spcPct val="107000"/>
                        </a:lnSpc>
                        <a:spcAft>
                          <a:spcPts val="800"/>
                        </a:spcAft>
                      </a:pPr>
                      <a:r>
                        <a:rPr lang="it-IT" sz="1800" kern="0" dirty="0">
                          <a:solidFill>
                            <a:schemeClr val="bg2"/>
                          </a:solidFill>
                          <a:effectLst/>
                          <a:latin typeface="Cambria" panose="02040503050406030204" pitchFamily="18" charset="0"/>
                          <a:ea typeface="Aptos" panose="020B0004020202020204" pitchFamily="34" charset="0"/>
                          <a:cs typeface="Times New Roman" panose="02020603050405020304" pitchFamily="18" charset="0"/>
                        </a:rPr>
                        <a:t> </a:t>
                      </a:r>
                      <a:endParaRPr lang="it-IT" sz="18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929580763"/>
                  </a:ext>
                </a:extLst>
              </a:tr>
            </a:tbl>
          </a:graphicData>
        </a:graphic>
      </p:graphicFrame>
      <p:pic>
        <p:nvPicPr>
          <p:cNvPr id="9" name="Picture 8">
            <a:extLst>
              <a:ext uri="{FF2B5EF4-FFF2-40B4-BE49-F238E27FC236}">
                <a16:creationId xmlns:a16="http://schemas.microsoft.com/office/drawing/2014/main" id="{7121460B-ADA1-6AD0-5945-4BD88A6FA00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3000" b="75500" l="32875" r="69875">
                        <a14:foregroundMark x1="50000" y1="23625" x2="50000" y2="23625"/>
                        <a14:foregroundMark x1="50000" y1="24375" x2="50000" y2="24375"/>
                        <a14:foregroundMark x1="47250" y1="74125" x2="47250" y2="74125"/>
                        <a14:foregroundMark x1="52375" y1="75500" x2="52375" y2="75500"/>
                        <a14:foregroundMark x1="47875" y1="75500" x2="47875" y2="75500"/>
                      </a14:backgroundRemoval>
                    </a14:imgEffect>
                  </a14:imgLayer>
                </a14:imgProps>
              </a:ext>
            </a:extLst>
          </a:blip>
          <a:srcRect l="28246" t="16995" r="25439" b="21871"/>
          <a:stretch/>
        </p:blipFill>
        <p:spPr>
          <a:xfrm rot="895304">
            <a:off x="9026735" y="2183664"/>
            <a:ext cx="3176337" cy="4192551"/>
          </a:xfrm>
          <a:prstGeom prst="rect">
            <a:avLst/>
          </a:prstGeom>
        </p:spPr>
      </p:pic>
    </p:spTree>
    <p:extLst>
      <p:ext uri="{BB962C8B-B14F-4D97-AF65-F5344CB8AC3E}">
        <p14:creationId xmlns:p14="http://schemas.microsoft.com/office/powerpoint/2010/main" val="1958392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693</TotalTime>
  <Words>1197</Words>
  <Application>Microsoft Office PowerPoint</Application>
  <PresentationFormat>Widescreen</PresentationFormat>
  <Paragraphs>141</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Aptos</vt:lpstr>
      <vt:lpstr>Aptos Display</vt:lpstr>
      <vt:lpstr>Arial</vt:lpstr>
      <vt:lpstr>Cambria</vt:lpstr>
      <vt:lpstr>Times New Roman</vt:lpstr>
      <vt:lpstr>Tema di Office</vt:lpstr>
      <vt:lpstr>International Conference Parma 2024   “The Role of Origin in the Sustainability of localised Food Systems” 20-22 November 2024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 for the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Giovanni Ottomano Palmisano</dc:creator>
  <cp:lastModifiedBy>Giovanni Ottomano Palmisano</cp:lastModifiedBy>
  <cp:revision>36</cp:revision>
  <dcterms:created xsi:type="dcterms:W3CDTF">2024-11-11T08:51:20Z</dcterms:created>
  <dcterms:modified xsi:type="dcterms:W3CDTF">2024-11-16T15:50:01Z</dcterms:modified>
</cp:coreProperties>
</file>