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Roboto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gs21pJ8fC3aKVIu9/LT/F4bv09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RobotoLight-bold.fntdata"/><Relationship Id="rId27" Type="http://schemas.openxmlformats.org/officeDocument/2006/relationships/font" Target="fonts/Roboto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Roboto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6df7355e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316df7355e2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16df7355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16df7355e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16df7355e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16df7355e2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6df7355e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16df7355e2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170a4508e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170a4508e3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6df7355e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16df7355e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6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2" name="Google Shape;22;p1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6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8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7" name="Google Shape;37;p1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0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0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3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3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4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4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2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" name="Google Shape;13;p15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1.jpg"/><Relationship Id="rId7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0"/>
            <a:ext cx="12192001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>
            <p:ph type="ctrTitle"/>
          </p:nvPr>
        </p:nvSpPr>
        <p:spPr>
          <a:xfrm>
            <a:off x="1854679" y="639097"/>
            <a:ext cx="9688393" cy="36860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lang="en-GB" sz="4800"/>
              <a:t>Understanding the Trade-offs at Stake for More Sustainable GIs Outcomes: Identifying Underlying Good Practices</a:t>
            </a:r>
            <a:endParaRPr/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1854679" y="4344901"/>
            <a:ext cx="4829101" cy="1238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Isabella Maglietti Smith and Dominique Barjolle,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/>
              <a:t>ORIGIN FOR SUSTAINABILITY</a:t>
            </a:r>
            <a:endParaRPr>
              <a:solidFill>
                <a:srgbClr val="262626"/>
              </a:solidFill>
            </a:endParaRPr>
          </a:p>
        </p:txBody>
      </p:sp>
      <p:pic>
        <p:nvPicPr>
          <p:cNvPr descr="A logo of a green and yellow leaf&#10;&#10;Description automatically generated" id="104" name="Google Shape;1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2948" y="138272"/>
            <a:ext cx="2488764" cy="1356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with blue text&#10;&#10;Description automatically generated"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889" y="253254"/>
            <a:ext cx="1429718" cy="150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08571" y="5380703"/>
            <a:ext cx="28575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00000"/>
              <a:buFont typeface="Calibri"/>
              <a:buNone/>
            </a:pPr>
            <a:r>
              <a:rPr b="1" lang="en-GB" sz="2400">
                <a:solidFill>
                  <a:srgbClr val="CC0000"/>
                </a:solidFill>
                <a:highlight>
                  <a:srgbClr val="CFE2F3"/>
                </a:highlight>
              </a:rPr>
              <a:t>Good practice (example)</a:t>
            </a:r>
            <a:endParaRPr b="1" sz="2400">
              <a:solidFill>
                <a:srgbClr val="CC0000"/>
              </a:solidFill>
              <a:highlight>
                <a:srgbClr val="CFE2F3"/>
              </a:highlight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en-GB"/>
              <a:t>Whey as a Byproduct in Cheese Production</a:t>
            </a:r>
            <a:endParaRPr/>
          </a:p>
        </p:txBody>
      </p:sp>
      <p:sp>
        <p:nvSpPr>
          <p:cNvPr id="192" name="Google Shape;192;p10"/>
          <p:cNvSpPr txBox="1"/>
          <p:nvPr>
            <p:ph idx="1" type="body"/>
          </p:nvPr>
        </p:nvSpPr>
        <p:spPr>
          <a:xfrm>
            <a:off x="851263" y="1845734"/>
            <a:ext cx="10304417" cy="2044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b="1" lang="en-GB" sz="1650">
                <a:latin typeface="Roboto"/>
                <a:ea typeface="Roboto"/>
                <a:cs typeface="Roboto"/>
                <a:sym typeface="Roboto"/>
              </a:rPr>
              <a:t>Trade-off</a:t>
            </a:r>
            <a:r>
              <a:rPr lang="en-GB" sz="1650"/>
              <a:t>: Environmental sustainability versus Economic viabilit</a:t>
            </a:r>
            <a:r>
              <a:rPr lang="en-GB" sz="1650"/>
              <a:t>y</a:t>
            </a:r>
            <a:endParaRPr sz="16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b="1" lang="en-GB" sz="1650">
                <a:latin typeface="Roboto"/>
                <a:ea typeface="Roboto"/>
                <a:cs typeface="Roboto"/>
                <a:sym typeface="Roboto"/>
              </a:rPr>
              <a:t>Environmental Component:</a:t>
            </a:r>
            <a:r>
              <a:rPr lang="en-GB" sz="1650"/>
              <a:t> Repurposing whey (produce ‘ricotta’/animal feed/fertilizer/whey-based) reduces waste, minimizes the environmental impact, and </a:t>
            </a:r>
            <a:r>
              <a:rPr lang="en-GB" sz="1650" u="sng"/>
              <a:t>promotes a circular economy.</a:t>
            </a:r>
            <a:r>
              <a:rPr lang="en-GB" sz="1650"/>
              <a:t> Disposing of whey into the environment without treatment is prohibited under EU environmental laws.</a:t>
            </a:r>
            <a:endParaRPr sz="16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rPr b="1" lang="en-GB" sz="1650">
                <a:latin typeface="Roboto"/>
                <a:ea typeface="Roboto"/>
                <a:cs typeface="Roboto"/>
                <a:sym typeface="Roboto"/>
              </a:rPr>
              <a:t>Economic Component:</a:t>
            </a:r>
            <a:r>
              <a:rPr lang="en-GB" sz="1650"/>
              <a:t> It requires additional investment, increasing production costs. This practice not only reduces waste but also creates additional income sources, supports local economies, and minimizes environmental impact.</a:t>
            </a:r>
            <a:endParaRPr sz="1650"/>
          </a:p>
        </p:txBody>
      </p:sp>
      <p:pic>
        <p:nvPicPr>
          <p:cNvPr descr="A logo of a green and yellow leaf&#10;&#10;Description automatically generated" id="193" name="Google Shape;1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8833" y="71326"/>
            <a:ext cx="1395551" cy="76218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 txBox="1"/>
          <p:nvPr/>
        </p:nvSpPr>
        <p:spPr>
          <a:xfrm>
            <a:off x="1875555" y="6541373"/>
            <a:ext cx="56133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5" name="Google Shape;1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7380" y="3740560"/>
            <a:ext cx="3113570" cy="2072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0"/>
          <p:cNvCxnSpPr/>
          <p:nvPr/>
        </p:nvCxnSpPr>
        <p:spPr>
          <a:xfrm flipH="1" rot="10800000">
            <a:off x="4322155" y="4863647"/>
            <a:ext cx="2161200" cy="2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7" name="Google Shape;197;p10"/>
          <p:cNvSpPr txBox="1"/>
          <p:nvPr/>
        </p:nvSpPr>
        <p:spPr>
          <a:xfrm>
            <a:off x="4536680" y="4460360"/>
            <a:ext cx="14487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Repurpose </a:t>
            </a:r>
            <a:endParaRPr b="0" i="0" sz="20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1333030" y="5968285"/>
            <a:ext cx="32742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Milk whey</a:t>
            </a:r>
            <a:endParaRPr b="0" i="0" sz="20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9006180" y="6144510"/>
            <a:ext cx="21495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Natural fertilizer</a:t>
            </a:r>
            <a:endParaRPr b="0" i="0" sz="20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10042450" y="3817200"/>
            <a:ext cx="15672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Animal feed</a:t>
            </a:r>
            <a:endParaRPr b="0" i="0" sz="20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6606005" y="6144510"/>
            <a:ext cx="14487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Ricotta</a:t>
            </a:r>
            <a:endParaRPr b="0" i="0" sz="20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7438925" y="3722675"/>
            <a:ext cx="15672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700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Powder milk/</a:t>
            </a:r>
            <a:endParaRPr sz="1700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17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Whey protein</a:t>
            </a:r>
            <a:endParaRPr b="0" i="0" sz="17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5">
            <a:alphaModFix/>
          </a:blip>
          <a:srcRect b="12318" l="0" r="48773" t="0"/>
          <a:stretch/>
        </p:blipFill>
        <p:spPr>
          <a:xfrm>
            <a:off x="6605993" y="4992373"/>
            <a:ext cx="1020150" cy="116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/>
          <p:cNvPicPr preferRelativeResize="0"/>
          <p:nvPr/>
        </p:nvPicPr>
        <p:blipFill rotWithShape="1">
          <a:blip r:embed="rId6">
            <a:alphaModFix/>
          </a:blip>
          <a:srcRect b="77416" l="0" r="0" t="0"/>
          <a:stretch/>
        </p:blipFill>
        <p:spPr>
          <a:xfrm>
            <a:off x="9006180" y="5112960"/>
            <a:ext cx="1700000" cy="92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/>
          <p:nvPr/>
        </p:nvSpPr>
        <p:spPr>
          <a:xfrm>
            <a:off x="5859630" y="3907198"/>
            <a:ext cx="287700" cy="2565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6209430" y="5590873"/>
            <a:ext cx="287700" cy="2565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9006180" y="3998723"/>
            <a:ext cx="287700" cy="2565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8560530" y="5598285"/>
            <a:ext cx="287700" cy="2565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7">
            <a:alphaModFix/>
          </a:blip>
          <a:srcRect b="9280" l="0" r="7149" t="0"/>
          <a:stretch/>
        </p:blipFill>
        <p:spPr>
          <a:xfrm>
            <a:off x="6214162" y="3635484"/>
            <a:ext cx="1224775" cy="79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8">
            <a:alphaModFix/>
          </a:blip>
          <a:srcRect b="0" l="9490" r="44949" t="0"/>
          <a:stretch/>
        </p:blipFill>
        <p:spPr>
          <a:xfrm>
            <a:off x="9448050" y="3611987"/>
            <a:ext cx="649875" cy="10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6df7355e2_0_66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Economy - Social</a:t>
            </a:r>
            <a:endParaRPr/>
          </a:p>
        </p:txBody>
      </p:sp>
      <p:sp>
        <p:nvSpPr>
          <p:cNvPr id="216" name="Google Shape;216;g316df7355e2_0_66"/>
          <p:cNvSpPr txBox="1"/>
          <p:nvPr>
            <p:ph idx="1" type="body"/>
          </p:nvPr>
        </p:nvSpPr>
        <p:spPr>
          <a:xfrm>
            <a:off x="6165130" y="1836302"/>
            <a:ext cx="49377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300">
                <a:highlight>
                  <a:srgbClr val="FFFF00"/>
                </a:highlight>
              </a:rPr>
              <a:t>Social</a:t>
            </a:r>
            <a:endParaRPr sz="2300"/>
          </a:p>
        </p:txBody>
      </p:sp>
      <p:sp>
        <p:nvSpPr>
          <p:cNvPr id="217" name="Google Shape;217;g316df7355e2_0_66"/>
          <p:cNvSpPr txBox="1"/>
          <p:nvPr>
            <p:ph idx="2" type="body"/>
          </p:nvPr>
        </p:nvSpPr>
        <p:spPr>
          <a:xfrm>
            <a:off x="6165125" y="2572504"/>
            <a:ext cx="4937700" cy="17130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Disinterest</a:t>
            </a:r>
            <a:r>
              <a:rPr lang="en-GB" sz="2400">
                <a:solidFill>
                  <a:schemeClr val="dk1"/>
                </a:solidFill>
              </a:rPr>
              <a:t> of the young generation in uptaking the farms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Reduction of employment perspectives for agricultural manpower leading to shortcomings in competent manpower availability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8" name="Google Shape;218;g316df7355e2_0_66"/>
          <p:cNvSpPr txBox="1"/>
          <p:nvPr/>
        </p:nvSpPr>
        <p:spPr>
          <a:xfrm>
            <a:off x="1332425" y="5218800"/>
            <a:ext cx="9823200" cy="129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CC0000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Good practice </a:t>
            </a:r>
            <a:r>
              <a:rPr b="1" lang="en-GB" sz="2400">
                <a:solidFill>
                  <a:srgbClr val="CC0000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(example)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young farmers allowing them to invest for better working conditions 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316df7355e2_0_66"/>
          <p:cNvSpPr txBox="1"/>
          <p:nvPr>
            <p:ph idx="3" type="body"/>
          </p:nvPr>
        </p:nvSpPr>
        <p:spPr>
          <a:xfrm>
            <a:off x="1179120" y="1904052"/>
            <a:ext cx="49377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highlight>
                  <a:schemeClr val="accent6"/>
                </a:highlight>
              </a:rPr>
              <a:t>Economy</a:t>
            </a:r>
            <a:endParaRPr/>
          </a:p>
        </p:txBody>
      </p:sp>
      <p:sp>
        <p:nvSpPr>
          <p:cNvPr id="220" name="Google Shape;220;g316df7355e2_0_66"/>
          <p:cNvSpPr txBox="1"/>
          <p:nvPr>
            <p:ph idx="4" type="body"/>
          </p:nvPr>
        </p:nvSpPr>
        <p:spPr>
          <a:xfrm>
            <a:off x="1131288" y="2572506"/>
            <a:ext cx="4937700" cy="12330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Lack of economic return to the farmers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(very high </a:t>
            </a:r>
            <a:r>
              <a:rPr lang="en-GB" sz="2400">
                <a:solidFill>
                  <a:schemeClr val="dk1"/>
                </a:solidFill>
              </a:rPr>
              <a:t>workload</a:t>
            </a:r>
            <a:r>
              <a:rPr lang="en-GB" sz="2400">
                <a:solidFill>
                  <a:schemeClr val="dk1"/>
                </a:solidFill>
              </a:rPr>
              <a:t> at extremely low income)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Innovations improving competitiveness, including the reduction of labor costs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descr="A logo of a green and yellow leaf&#10;&#10;Description automatically generated" id="221" name="Google Shape;221;g316df7355e2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6458" y="1"/>
            <a:ext cx="1395551" cy="76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16df7355e2_0_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Governance – Economy</a:t>
            </a:r>
            <a:endParaRPr sz="8000"/>
          </a:p>
        </p:txBody>
      </p:sp>
      <p:sp>
        <p:nvSpPr>
          <p:cNvPr id="227" name="Google Shape;227;g316df7355e2_0_0"/>
          <p:cNvSpPr txBox="1"/>
          <p:nvPr>
            <p:ph idx="1" type="body"/>
          </p:nvPr>
        </p:nvSpPr>
        <p:spPr>
          <a:xfrm>
            <a:off x="1097280" y="1846052"/>
            <a:ext cx="49377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highlight>
                  <a:srgbClr val="F6B26B"/>
                </a:highlight>
              </a:rPr>
              <a:t>Governance</a:t>
            </a:r>
            <a:endParaRPr>
              <a:highlight>
                <a:srgbClr val="F6B26B"/>
              </a:highlight>
            </a:endParaRPr>
          </a:p>
        </p:txBody>
      </p:sp>
      <p:sp>
        <p:nvSpPr>
          <p:cNvPr id="228" name="Google Shape;228;g316df7355e2_0_0"/>
          <p:cNvSpPr txBox="1"/>
          <p:nvPr>
            <p:ph idx="2" type="body"/>
          </p:nvPr>
        </p:nvSpPr>
        <p:spPr>
          <a:xfrm>
            <a:off x="1097280" y="2582334"/>
            <a:ext cx="4937700" cy="3378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Decision making system (dominant actors that take control over the GI system)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Trust deficit in PDO/PGI governance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29" name="Google Shape;229;g316df7355e2_0_0"/>
          <p:cNvSpPr txBox="1"/>
          <p:nvPr>
            <p:ph idx="3" type="body"/>
          </p:nvPr>
        </p:nvSpPr>
        <p:spPr>
          <a:xfrm>
            <a:off x="6217920" y="1846052"/>
            <a:ext cx="49377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300">
                <a:highlight>
                  <a:schemeClr val="accent6"/>
                </a:highlight>
              </a:rPr>
              <a:t>Economy</a:t>
            </a:r>
            <a:endParaRPr>
              <a:highlight>
                <a:schemeClr val="accent6"/>
              </a:highlight>
            </a:endParaRPr>
          </a:p>
        </p:txBody>
      </p:sp>
      <p:sp>
        <p:nvSpPr>
          <p:cNvPr id="230" name="Google Shape;230;g316df7355e2_0_0"/>
          <p:cNvSpPr txBox="1"/>
          <p:nvPr>
            <p:ph idx="4" type="body"/>
          </p:nvPr>
        </p:nvSpPr>
        <p:spPr>
          <a:xfrm>
            <a:off x="6217920" y="2582334"/>
            <a:ext cx="4937700" cy="3378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</a:rPr>
              <a:t>Difficulties to b</a:t>
            </a:r>
            <a:r>
              <a:rPr lang="en-GB" sz="2400">
                <a:solidFill>
                  <a:schemeClr val="dk2"/>
                </a:solidFill>
              </a:rPr>
              <a:t>alance between fairness and effectiveness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2"/>
                </a:solidFill>
              </a:rPr>
              <a:t>Inefficiencies in fixing quality / quantity, therefore lack of capacity to address the market conjoncturel changes (leads to price fluctuations for all stakeholders, especially the farmers)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31" name="Google Shape;231;g316df7355e2_0_0"/>
          <p:cNvSpPr txBox="1"/>
          <p:nvPr/>
        </p:nvSpPr>
        <p:spPr>
          <a:xfrm>
            <a:off x="1288800" y="5022450"/>
            <a:ext cx="9823200" cy="129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CC0000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Good practice (example)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decision making processes and fix better rules for having fair representation of all stakeholders, incl. minorities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of a green and yellow leaf&#10;&#10;Description automatically generated" id="232" name="Google Shape;232;g316df7355e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6458" y="1"/>
            <a:ext cx="1395551" cy="76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Social - Environment</a:t>
            </a:r>
            <a:endParaRPr/>
          </a:p>
        </p:txBody>
      </p:sp>
      <p:sp>
        <p:nvSpPr>
          <p:cNvPr id="238" name="Google Shape;238;p11"/>
          <p:cNvSpPr txBox="1"/>
          <p:nvPr>
            <p:ph idx="1" type="body"/>
          </p:nvPr>
        </p:nvSpPr>
        <p:spPr>
          <a:xfrm>
            <a:off x="109728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GB" sz="2200">
                <a:highlight>
                  <a:srgbClr val="FFFF00"/>
                </a:highlight>
              </a:rPr>
              <a:t>Social</a:t>
            </a:r>
            <a:endParaRPr b="1" sz="2200">
              <a:highlight>
                <a:srgbClr val="FFFF00"/>
              </a:highlight>
            </a:endParaRPr>
          </a:p>
        </p:txBody>
      </p:sp>
      <p:sp>
        <p:nvSpPr>
          <p:cNvPr id="239" name="Google Shape;239;p11"/>
          <p:cNvSpPr txBox="1"/>
          <p:nvPr>
            <p:ph idx="2" type="body"/>
          </p:nvPr>
        </p:nvSpPr>
        <p:spPr>
          <a:xfrm>
            <a:off x="1097280" y="2582334"/>
            <a:ext cx="4937700" cy="3378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81000" lvl="0" marL="457200" rtl="0" algn="l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 sz="2400">
                <a:solidFill>
                  <a:schemeClr val="dk2"/>
                </a:solidFill>
              </a:rPr>
              <a:t>Traditional husbandry practices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 sz="2400">
                <a:solidFill>
                  <a:schemeClr val="dk2"/>
                </a:solidFill>
              </a:rPr>
              <a:t>Social pressure for the wolf protection</a:t>
            </a:r>
            <a:endParaRPr sz="3000"/>
          </a:p>
        </p:txBody>
      </p:sp>
      <p:sp>
        <p:nvSpPr>
          <p:cNvPr id="240" name="Google Shape;240;p11"/>
          <p:cNvSpPr txBox="1"/>
          <p:nvPr>
            <p:ph idx="3" type="body"/>
          </p:nvPr>
        </p:nvSpPr>
        <p:spPr>
          <a:xfrm>
            <a:off x="6217920" y="1846052"/>
            <a:ext cx="49377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GB" sz="2300">
                <a:highlight>
                  <a:schemeClr val="accent1"/>
                </a:highlight>
              </a:rPr>
              <a:t>Environment</a:t>
            </a:r>
            <a:endParaRPr b="1" sz="2300">
              <a:highlight>
                <a:schemeClr val="accent1"/>
              </a:highlight>
            </a:endParaRPr>
          </a:p>
        </p:txBody>
      </p:sp>
      <p:sp>
        <p:nvSpPr>
          <p:cNvPr id="241" name="Google Shape;241;p11"/>
          <p:cNvSpPr txBox="1"/>
          <p:nvPr>
            <p:ph idx="4" type="body"/>
          </p:nvPr>
        </p:nvSpPr>
        <p:spPr>
          <a:xfrm>
            <a:off x="6217920" y="2582334"/>
            <a:ext cx="4937700" cy="3378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81000" lvl="0" marL="45720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 sz="2400">
                <a:solidFill>
                  <a:schemeClr val="dk2"/>
                </a:solidFill>
              </a:rPr>
              <a:t>Overgrazing</a:t>
            </a:r>
            <a:r>
              <a:rPr lang="en-GB" sz="2400">
                <a:solidFill>
                  <a:schemeClr val="dk2"/>
                </a:solidFill>
              </a:rPr>
              <a:t> in certain GI which have market success (intensification)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 sz="2400">
                <a:solidFill>
                  <a:schemeClr val="dk2"/>
                </a:solidFill>
              </a:rPr>
              <a:t>Wolf predation of animals put pressure on herders - risk of disparition of some GI</a:t>
            </a:r>
            <a:endParaRPr sz="24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42" name="Google Shape;242;p11"/>
          <p:cNvSpPr txBox="1"/>
          <p:nvPr/>
        </p:nvSpPr>
        <p:spPr>
          <a:xfrm>
            <a:off x="1288800" y="5022450"/>
            <a:ext cx="9823200" cy="129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CC0000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Good practice (example)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 the regulations on wolf protection in order to reduce pressure of predation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of a green and yellow leaf&#10;&#10;Description automatically generated" id="243" name="Google Shape;2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6458" y="1"/>
            <a:ext cx="1395551" cy="76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6df7355e2_0_8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Governance - Social</a:t>
            </a:r>
            <a:endParaRPr/>
          </a:p>
        </p:txBody>
      </p:sp>
      <p:sp>
        <p:nvSpPr>
          <p:cNvPr id="249" name="Google Shape;249;g316df7355e2_0_80"/>
          <p:cNvSpPr txBox="1"/>
          <p:nvPr>
            <p:ph idx="1" type="body"/>
          </p:nvPr>
        </p:nvSpPr>
        <p:spPr>
          <a:xfrm>
            <a:off x="6165130" y="1836302"/>
            <a:ext cx="49377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b="1" lang="en-GB" sz="2200">
                <a:highlight>
                  <a:srgbClr val="FFFF00"/>
                </a:highlight>
              </a:rPr>
              <a:t>Social</a:t>
            </a:r>
            <a:endParaRPr/>
          </a:p>
        </p:txBody>
      </p:sp>
      <p:sp>
        <p:nvSpPr>
          <p:cNvPr id="250" name="Google Shape;250;g316df7355e2_0_80"/>
          <p:cNvSpPr txBox="1"/>
          <p:nvPr>
            <p:ph idx="2" type="body"/>
          </p:nvPr>
        </p:nvSpPr>
        <p:spPr>
          <a:xfrm>
            <a:off x="6165125" y="2572504"/>
            <a:ext cx="4937700" cy="17130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Bad prices for farmers hinder their motivation towards GI long term perspectives, including sustainability practices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Lack of motivation for women and youth to stay in the GI system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51" name="Google Shape;251;g316df7355e2_0_80"/>
          <p:cNvSpPr txBox="1"/>
          <p:nvPr/>
        </p:nvSpPr>
        <p:spPr>
          <a:xfrm>
            <a:off x="1332425" y="5218800"/>
            <a:ext cx="9823200" cy="92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CC0000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Good practice (example)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Improve governance in order to include women and youth perspectives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16df7355e2_0_80"/>
          <p:cNvSpPr txBox="1"/>
          <p:nvPr>
            <p:ph idx="3" type="body"/>
          </p:nvPr>
        </p:nvSpPr>
        <p:spPr>
          <a:xfrm>
            <a:off x="1179120" y="1904052"/>
            <a:ext cx="49377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highlight>
                  <a:srgbClr val="F6B26B"/>
                </a:highlight>
              </a:rPr>
              <a:t>Governance</a:t>
            </a:r>
            <a:endParaRPr/>
          </a:p>
        </p:txBody>
      </p:sp>
      <p:sp>
        <p:nvSpPr>
          <p:cNvPr id="253" name="Google Shape;253;g316df7355e2_0_80"/>
          <p:cNvSpPr txBox="1"/>
          <p:nvPr>
            <p:ph idx="4" type="body"/>
          </p:nvPr>
        </p:nvSpPr>
        <p:spPr>
          <a:xfrm>
            <a:off x="1131288" y="2572506"/>
            <a:ext cx="4937700" cy="12330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Lack of democratic decision-making processes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Lack of inclusion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descr="A logo of a green and yellow leaf&#10;&#10;Description automatically generated" id="254" name="Google Shape;254;g316df7355e2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6458" y="1"/>
            <a:ext cx="1395551" cy="76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16df7355e2_0_101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Governance - Environment</a:t>
            </a:r>
            <a:endParaRPr/>
          </a:p>
        </p:txBody>
      </p:sp>
      <p:sp>
        <p:nvSpPr>
          <p:cNvPr id="260" name="Google Shape;260;g316df7355e2_0_101"/>
          <p:cNvSpPr txBox="1"/>
          <p:nvPr>
            <p:ph idx="1" type="body"/>
          </p:nvPr>
        </p:nvSpPr>
        <p:spPr>
          <a:xfrm>
            <a:off x="6165130" y="1836302"/>
            <a:ext cx="49377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300">
                <a:highlight>
                  <a:schemeClr val="accent1"/>
                </a:highlight>
              </a:rPr>
              <a:t>Environment</a:t>
            </a:r>
            <a:endParaRPr/>
          </a:p>
        </p:txBody>
      </p:sp>
      <p:sp>
        <p:nvSpPr>
          <p:cNvPr id="261" name="Google Shape;261;g316df7355e2_0_101"/>
          <p:cNvSpPr txBox="1"/>
          <p:nvPr>
            <p:ph idx="2" type="body"/>
          </p:nvPr>
        </p:nvSpPr>
        <p:spPr>
          <a:xfrm>
            <a:off x="6165125" y="2572504"/>
            <a:ext cx="4937700" cy="17130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No short term environmental benefits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2" name="Google Shape;262;g316df7355e2_0_101"/>
          <p:cNvSpPr txBox="1"/>
          <p:nvPr/>
        </p:nvSpPr>
        <p:spPr>
          <a:xfrm>
            <a:off x="1131300" y="4397175"/>
            <a:ext cx="9823200" cy="129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CC0000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Good practice (example)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Pilot changes towards more care to natural resources before changing code of practice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316df7355e2_0_101"/>
          <p:cNvSpPr txBox="1"/>
          <p:nvPr>
            <p:ph idx="3" type="body"/>
          </p:nvPr>
        </p:nvSpPr>
        <p:spPr>
          <a:xfrm>
            <a:off x="1179120" y="1904052"/>
            <a:ext cx="49377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highlight>
                  <a:srgbClr val="F6B26B"/>
                </a:highlight>
              </a:rPr>
              <a:t>Governance</a:t>
            </a:r>
            <a:endParaRPr/>
          </a:p>
        </p:txBody>
      </p:sp>
      <p:sp>
        <p:nvSpPr>
          <p:cNvPr id="264" name="Google Shape;264;g316df7355e2_0_101"/>
          <p:cNvSpPr txBox="1"/>
          <p:nvPr>
            <p:ph idx="4" type="body"/>
          </p:nvPr>
        </p:nvSpPr>
        <p:spPr>
          <a:xfrm>
            <a:off x="1131288" y="2572506"/>
            <a:ext cx="4937700" cy="12330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Top-down decisions on environmental protection in the code of practice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A logo of a green and yellow leaf&#10;&#10;Description automatically generated" id="265" name="Google Shape;265;g316df7355e2_0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6458" y="1"/>
            <a:ext cx="1395551" cy="76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GB"/>
              <a:t>Conclusion</a:t>
            </a:r>
            <a:endParaRPr/>
          </a:p>
        </p:txBody>
      </p:sp>
      <p:sp>
        <p:nvSpPr>
          <p:cNvPr id="271" name="Google Shape;271;p1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GB"/>
              <a:t>Sustainable GIs require navigating intricate trade-offs through a multi-stakeholder approach.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GB"/>
              <a:t>Promoting scalable sustainability practices aligned with economic, environmental, governance and social long term objectives can </a:t>
            </a:r>
            <a:r>
              <a:rPr lang="en-GB"/>
              <a:t>synergize</a:t>
            </a:r>
            <a:r>
              <a:rPr lang="en-GB"/>
              <a:t> all four dimensions, ensuring the resilience and sustainability of GIs. 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GB"/>
              <a:t>The collaboration among producers, policymakers, and consumers is pivotal in balancing these trade-offs effectively.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A logo of a green and yellow leaf&#10;&#10;Description automatically generated" id="272" name="Google Shape;2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6458" y="1"/>
            <a:ext cx="1395551" cy="76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/>
          <p:nvPr/>
        </p:nvSpPr>
        <p:spPr>
          <a:xfrm>
            <a:off x="0" y="0"/>
            <a:ext cx="121863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 txBox="1"/>
          <p:nvPr>
            <p:ph type="title"/>
          </p:nvPr>
        </p:nvSpPr>
        <p:spPr>
          <a:xfrm>
            <a:off x="492370" y="516835"/>
            <a:ext cx="3084844" cy="21038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GB" sz="3600">
                <a:solidFill>
                  <a:srgbClr val="FFFFFF"/>
                </a:solidFill>
              </a:rPr>
              <a:t>Thank you</a:t>
            </a:r>
            <a:endParaRPr/>
          </a:p>
        </p:txBody>
      </p:sp>
      <p:sp>
        <p:nvSpPr>
          <p:cNvPr id="280" name="Google Shape;280;p14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of a green and yellow leaf&#10;&#10;Description automatically generated" id="281" name="Google Shape;2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2017" y="1576523"/>
            <a:ext cx="6798082" cy="370495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70a4508e3_0_19"/>
          <p:cNvSpPr/>
          <p:nvPr/>
        </p:nvSpPr>
        <p:spPr>
          <a:xfrm>
            <a:off x="0" y="0"/>
            <a:ext cx="12192000" cy="63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3170a4508e3_0_19"/>
          <p:cNvSpPr txBox="1"/>
          <p:nvPr>
            <p:ph type="ctrTitle"/>
          </p:nvPr>
        </p:nvSpPr>
        <p:spPr>
          <a:xfrm>
            <a:off x="3037675" y="3186250"/>
            <a:ext cx="5823300" cy="14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lang="en-GB" sz="10000"/>
              <a:t>Q&amp;A</a:t>
            </a:r>
            <a:endParaRPr sz="10000"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lang="en-GB" sz="10000"/>
              <a:t>Discussion </a:t>
            </a:r>
            <a:endParaRPr sz="10000"/>
          </a:p>
        </p:txBody>
      </p:sp>
      <p:pic>
        <p:nvPicPr>
          <p:cNvPr descr="A logo of a green and yellow leaf&#10;&#10;Description automatically generated" id="289" name="Google Shape;289;g3170a4508e3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2948" y="138272"/>
            <a:ext cx="2488764" cy="13563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3170a4508e3_0_19"/>
          <p:cNvSpPr/>
          <p:nvPr/>
        </p:nvSpPr>
        <p:spPr>
          <a:xfrm>
            <a:off x="15" y="6334316"/>
            <a:ext cx="121920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3170a4508e3_0_1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with blue text&#10;&#10;Description automatically generated" id="292" name="Google Shape;292;g3170a4508e3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889" y="253254"/>
            <a:ext cx="1429718" cy="1500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title"/>
          </p:nvPr>
        </p:nvSpPr>
        <p:spPr>
          <a:xfrm>
            <a:off x="1097275" y="952125"/>
            <a:ext cx="42882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905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 "/>
            </a:pPr>
            <a:r>
              <a:t/>
            </a:r>
            <a:endParaRPr sz="3000"/>
          </a:p>
          <a:p>
            <a:pPr indent="-1905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 "/>
            </a:pPr>
            <a:r>
              <a:rPr lang="en-GB" sz="3000"/>
              <a:t>Geographical Indications (GIs) face sustainability challenges due to trade-offs between economic, environmental, social, and governance objectives. </a:t>
            </a:r>
            <a:endParaRPr sz="3000"/>
          </a:p>
          <a:p>
            <a:pPr indent="-1905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 "/>
            </a:pPr>
            <a:r>
              <a:t/>
            </a:r>
            <a:endParaRPr sz="3000"/>
          </a:p>
          <a:p>
            <a:pPr indent="-1905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 "/>
            </a:pPr>
            <a:r>
              <a:rPr lang="en-GB" sz="3000"/>
              <a:t>This contribution explores these trade-offs and proposes examples good practices to address those trade-offs</a:t>
            </a:r>
            <a:endParaRPr sz="3000"/>
          </a:p>
        </p:txBody>
      </p:sp>
      <p:pic>
        <p:nvPicPr>
          <p:cNvPr descr="A logo of a green and yellow leaf&#10;&#10;Description automatically generated" id="115" name="Google Shape;1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1150" y="0"/>
            <a:ext cx="1440851" cy="7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Objective</a:t>
            </a:r>
            <a:endParaRPr/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6400800" y="1845734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43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0" i="0" lang="en-GB" sz="1800" u="none" strike="noStrike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What key trade-offs exist between </a:t>
            </a:r>
            <a:r>
              <a:rPr b="1" i="0" lang="en-GB" sz="1800" u="none" strike="noStrike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economic, environmental, social, and governance outcomes</a:t>
            </a:r>
            <a:r>
              <a:rPr b="0" i="0" lang="en-GB" sz="1800" u="none" strike="noStrike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 that could potentially hinder the sustainability of Geographical Indications (GIs)?</a:t>
            </a:r>
            <a:endParaRPr b="0" i="0" sz="1800" u="none" strike="noStrike">
              <a:solidFill>
                <a:srgbClr val="3C3C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0" i="0" lang="en-GB" sz="1800" u="none" strike="noStrike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 What are the underlying causes of these trade-offs, and what impacts do they have?</a:t>
            </a:r>
            <a:endParaRPr b="0" i="0" sz="1800" u="none" strike="noStrike">
              <a:solidFill>
                <a:srgbClr val="3C3C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0" i="0" lang="en-GB" sz="1800" u="none" strike="noStrike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 What sustainable practices could help prevent these trade-offs, and how can these practices be scaled up to enhance the sustainability and value of Geographical Indications?</a:t>
            </a:r>
            <a:endParaRPr b="0" i="0" sz="1800" u="none" strike="noStrike">
              <a:solidFill>
                <a:srgbClr val="3C3C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307571" y="2318531"/>
            <a:ext cx="5483700" cy="26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Understand the trade-offs 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at stake for 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more sustainable GIs outcomes,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by identifying </a:t>
            </a:r>
            <a:r>
              <a:rPr b="1" i="0" lang="en-GB" sz="18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underlying good practices</a:t>
            </a:r>
            <a:r>
              <a:rPr b="1" i="0" lang="en-GB" sz="1800" u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at stake for 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472C4"/>
                </a:solidFill>
              </a:rPr>
              <a:t>→ </a:t>
            </a:r>
            <a:r>
              <a:rPr b="1" i="0" lang="en-GB" sz="1800" u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GB" sz="18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provision of public goods</a:t>
            </a:r>
            <a:r>
              <a:rPr b="1" i="0" lang="en-GB" sz="1800" u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 and </a:t>
            </a:r>
            <a:endParaRPr/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</a:rPr>
              <a:t>→ </a:t>
            </a:r>
            <a:r>
              <a:rPr b="1" i="0" lang="en-GB" sz="1800" u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better valorise GIs sustainable outcomes</a:t>
            </a:r>
            <a:r>
              <a:rPr b="1" i="0" lang="en-GB" sz="1800" u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8571" y="5380703"/>
            <a:ext cx="28575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green and yellow leaf&#10;&#10;Description automatically generated" id="124" name="Google Shape;1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3248" y="-3"/>
            <a:ext cx="2488764" cy="135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GI System</a:t>
            </a:r>
            <a:endParaRPr/>
          </a:p>
        </p:txBody>
      </p:sp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1219200" y="1838960"/>
            <a:ext cx="9631680" cy="792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GB">
                <a:latin typeface="Roboto"/>
                <a:ea typeface="Roboto"/>
                <a:cs typeface="Roboto"/>
                <a:sym typeface="Roboto"/>
              </a:rPr>
              <a:t>A system including all stakeholders and activities that contribute to the production of the GI product. A GI system thus includes: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logo of a green and yellow leaf&#10;&#10;Description automatically generated"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8833" y="71326"/>
            <a:ext cx="1395551" cy="7621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4"/>
          <p:cNvGrpSpPr/>
          <p:nvPr/>
        </p:nvGrpSpPr>
        <p:grpSpPr>
          <a:xfrm>
            <a:off x="1656080" y="2690014"/>
            <a:ext cx="8940800" cy="2005920"/>
            <a:chOff x="0" y="273998"/>
            <a:chExt cx="8940800" cy="2005920"/>
          </a:xfrm>
        </p:grpSpPr>
        <p:sp>
          <p:nvSpPr>
            <p:cNvPr id="133" name="Google Shape;133;p4"/>
            <p:cNvSpPr/>
            <p:nvPr/>
          </p:nvSpPr>
          <p:spPr>
            <a:xfrm>
              <a:off x="0" y="273998"/>
              <a:ext cx="8940800" cy="383760"/>
            </a:xfrm>
            <a:prstGeom prst="roundRect">
              <a:avLst>
                <a:gd fmla="val 16667" name="adj"/>
              </a:avLst>
            </a:prstGeom>
            <a:solidFill>
              <a:srgbClr val="98CB3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18734" y="292732"/>
              <a:ext cx="8903332" cy="346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lang="en-GB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GI producers</a:t>
              </a:r>
              <a:endParaRPr b="0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0" y="703838"/>
              <a:ext cx="8940800" cy="383760"/>
            </a:xfrm>
            <a:prstGeom prst="roundRect">
              <a:avLst>
                <a:gd fmla="val 16667" name="adj"/>
              </a:avLst>
            </a:prstGeom>
            <a:solidFill>
              <a:srgbClr val="98CB37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18734" y="722572"/>
              <a:ext cx="8903332" cy="346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lang="en-GB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other stakeholders involved directly or indirectly in the value chain, including but not limited to</a:t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0" y="1087598"/>
              <a:ext cx="8940800" cy="119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0" y="1087598"/>
              <a:ext cx="8940800" cy="119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300" lIns="283850" spcFirstLastPara="1" rIns="113775" wrap="square" tIns="203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public authorities, 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NGOs, 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research institutions, 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Extension services and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other institutions directly linked to the GI product (for example tourism activities in the production area). (ref. FAO-SINERGI Guide)</a:t>
              </a:r>
              <a:endParaRPr/>
            </a:p>
          </p:txBody>
        </p:sp>
      </p:grpSp>
      <p:pic>
        <p:nvPicPr>
          <p:cNvPr descr="A hill with trees and blue sky&#10;&#10;Description automatically generated"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080" y="4786285"/>
            <a:ext cx="1920000" cy="1440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A cow standing on dirt&#10;&#10;Description automatically generated" id="140" name="Google Shape;14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8134" y="4878109"/>
            <a:ext cx="1920000" cy="1440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Baskets of bread in a brick oven&#10;&#10;Description automatically generated" id="141" name="Google Shape;14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72854" y="4363336"/>
            <a:ext cx="1466080" cy="195477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People standing in front of a food stand&#10;&#10;Description automatically generated" id="142" name="Google Shape;14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52209" y="4786285"/>
            <a:ext cx="1920000" cy="1440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Sustainable practices in the Art. 7 in New EU Reg. 2024-1143</a:t>
            </a:r>
            <a:endParaRPr/>
          </a:p>
        </p:txBody>
      </p:sp>
      <p:pic>
        <p:nvPicPr>
          <p:cNvPr descr="A logo of a green and yellow leaf&#10;&#10;Description automatically generated"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6458" y="1"/>
            <a:ext cx="1395551" cy="76218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33252" y="1952637"/>
            <a:ext cx="12158748" cy="4292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(sustainable) practice </a:t>
            </a:r>
            <a:r>
              <a:rPr lang="en-GB" sz="2100">
                <a:solidFill>
                  <a:srgbClr val="AEAEAE"/>
                </a:solidFill>
                <a:latin typeface="Calibri"/>
                <a:ea typeface="Calibri"/>
                <a:cs typeface="Calibri"/>
                <a:sym typeface="Calibri"/>
              </a:rPr>
              <a:t>(which)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contributes to one or more social, environmental or economic objectives, such as: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AutoNum type="alphaLcParenBoth"/>
            </a:pP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climate change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mitigation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adaptation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sustainable use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protection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landscapes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water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soil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transition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circular economy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including the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reduction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food waste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pollution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prevention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control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protection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restoration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biodiversity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ecosystems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Both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production of agricultural products in ways that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reduce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use of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pesticides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manage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risks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resulting from such use, or that 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reduce the danger of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antimicrobial resistance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agricultural production; 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AutoNum type="alphaLcParenBoth"/>
            </a:pP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animal welfare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Both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fair income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producers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diversification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promotion of local agricultural production, and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valorisation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rural fabric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local development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lphaLcParenBoth"/>
            </a:pP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preservation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agricultural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employment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attracting and sustaining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young producers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new producers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products benefiting from a geographical indication; 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Both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safety</a:t>
            </a:r>
            <a:r>
              <a:rPr b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-GB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conditions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agricultural and processing activities.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en-GB"/>
              <a:t>Workshop #1 - Identify the specific aspects in all four dimensions  - Methodology</a:t>
            </a:r>
            <a:endParaRPr/>
          </a:p>
        </p:txBody>
      </p:sp>
      <p:sp>
        <p:nvSpPr>
          <p:cNvPr id="155" name="Google Shape;155;p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GB"/>
              <a:t> Participants worked in small groups to identify which dimensions—</a:t>
            </a:r>
            <a:r>
              <a:rPr b="1" lang="en-GB"/>
              <a:t>environmental, social, economic, and governance</a:t>
            </a:r>
            <a:r>
              <a:rPr lang="en-GB"/>
              <a:t>—best demonstrate GI sustainability. They explored specific aspects within each dimension (e.g., biodiversity for environmental, fair income for economic), discussed overlaps and trade-offs, and ranked dimensions based on perceived importance. 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i="1" lang="en-GB" sz="2800"/>
              <a:t>Which dimensions/aspects demonstrate GI sustainability (environmental, social, economic, governance)?</a:t>
            </a:r>
            <a:endParaRPr/>
          </a:p>
        </p:txBody>
      </p:sp>
      <p:pic>
        <p:nvPicPr>
          <p:cNvPr descr="A logo of a green and yellow leaf&#10;&#10;Description automatically generated"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6458" y="1"/>
            <a:ext cx="1395551" cy="76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Sustainability Dimensions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i="1" lang="en-GB"/>
              <a:t>Workshop #1 Results</a:t>
            </a:r>
            <a:endParaRPr i="1"/>
          </a:p>
        </p:txBody>
      </p:sp>
      <p:sp>
        <p:nvSpPr>
          <p:cNvPr id="162" name="Google Shape;162;p8"/>
          <p:cNvSpPr txBox="1"/>
          <p:nvPr/>
        </p:nvSpPr>
        <p:spPr>
          <a:xfrm>
            <a:off x="0" y="1865889"/>
            <a:ext cx="3548100" cy="4648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38996"/>
              <a:buFont typeface="Arial"/>
              <a:buNone/>
            </a:pPr>
            <a:r>
              <a:rPr b="1" i="0" lang="en-GB" sz="1400" u="none" cap="none" strike="noStrike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Social</a:t>
            </a:r>
            <a:endParaRPr b="1" i="0" sz="1400" u="none" cap="none" strike="noStrike">
              <a:solidFill>
                <a:srgbClr val="3C3C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Local community identification with GI products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Producers’ pride and self-esteem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Short value chain and engagement of </a:t>
            </a:r>
            <a:r>
              <a:rPr b="0" i="0" lang="en-GB" sz="1400" u="none" cap="none" strike="noStrike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young farmers</a:t>
            </a:r>
            <a:endParaRPr b="0" i="0" sz="1400" u="none" cap="none" strike="noStrike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Governance: democratic functioning, collective action, cooperation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Work conditions: </a:t>
            </a: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fair wages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, decent income, fair governance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Diversity and inclusion: generational gap, gender awareness, cultural value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Social innovation and international cooperation (fairs and advertising)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Nutriscore and nutrient presence (EFSA claims)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Health impact: good bacteria, minerals, </a:t>
            </a: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pesticide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 residues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913362" y="6324397"/>
            <a:ext cx="5982563" cy="19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6137374" y="1875191"/>
            <a:ext cx="3057626" cy="4696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38996"/>
              <a:buFont typeface="Arial"/>
              <a:buNone/>
            </a:pPr>
            <a:r>
              <a:rPr b="1" i="0" lang="en-GB" sz="1400" u="none" cap="none" strike="noStrike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Economic</a:t>
            </a:r>
            <a:endParaRPr b="1" i="0" sz="1400" u="none" cap="none" strike="noStrike">
              <a:solidFill>
                <a:srgbClr val="3C3C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Production costs and </a:t>
            </a: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fair remuneration for producers</a:t>
            </a:r>
            <a:endParaRPr b="0" i="0" sz="1400" u="none" cap="none" strike="noStrike">
              <a:solidFill>
                <a:srgbClr val="FF99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Consumer price and market dynamics: fair prices, premium pricing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Value chain and competition: balancing GI and non-GI products, market share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Income data: total production data, farm size, and location-based impact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Market access and </a:t>
            </a: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diversification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: growth through diverse channels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Value chain resilience: supporting </a:t>
            </a: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local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 and export </a:t>
            </a: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markets</a:t>
            </a:r>
            <a:endParaRPr b="0" i="0" sz="1400" u="none" cap="none" strike="noStrike">
              <a:solidFill>
                <a:srgbClr val="FF99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Innovation and product control: specialization, resilience to shocks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3365353" y="1865889"/>
            <a:ext cx="2960747" cy="4648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38996"/>
              <a:buFont typeface="Arial"/>
              <a:buNone/>
            </a:pPr>
            <a:r>
              <a:rPr b="1" i="0" lang="en-GB" sz="1400" u="none" cap="none" strike="noStrike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Environmental </a:t>
            </a:r>
            <a:endParaRPr b="1" i="0" sz="1400" u="none" cap="none" strike="noStrike">
              <a:solidFill>
                <a:srgbClr val="3C3C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Landscape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 and </a:t>
            </a: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biodiversity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: reduction in landscape/</a:t>
            </a: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ecosystem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 diversity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Resource use: </a:t>
            </a: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water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 resilience, collective </a:t>
            </a: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water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 management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Eco-friendly practices: low-input use, blacklisted harmful inputs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Carbon/water footprint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: tracking impact and Life Cycle Assessment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Circular economy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: waste management and local resource use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Air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 and </a:t>
            </a: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soil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 quality: limited </a:t>
            </a: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pesticide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 use, </a:t>
            </a: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soil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 preservation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FF9900"/>
                </a:solidFill>
                <a:latin typeface="Roboto Light"/>
                <a:ea typeface="Roboto Light"/>
                <a:cs typeface="Roboto Light"/>
                <a:sym typeface="Roboto Light"/>
              </a:rPr>
              <a:t>Animal welfare</a:t>
            </a: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: balance of on-farm feed, humane livestock practices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9195000" y="1875200"/>
            <a:ext cx="2778000" cy="27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38996"/>
              <a:buFont typeface="Arial"/>
              <a:buNone/>
            </a:pPr>
            <a:r>
              <a:rPr b="1" i="0" lang="en-GB" sz="1400" u="none" cap="none" strike="noStrike">
                <a:solidFill>
                  <a:srgbClr val="3C3C3B"/>
                </a:solidFill>
                <a:latin typeface="Roboto"/>
                <a:ea typeface="Roboto"/>
                <a:cs typeface="Roboto"/>
                <a:sym typeface="Roboto"/>
              </a:rPr>
              <a:t>Governance</a:t>
            </a:r>
            <a:endParaRPr b="1" i="0" sz="1400" u="none" cap="none" strike="noStrike">
              <a:solidFill>
                <a:srgbClr val="3C3C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Democratic governance: participatory decision-making, fair power distribution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Producer cooperation: strong local ties, value chain relations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Regulatory adaptation: policies tailored to support GI sustainability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3C3C3B"/>
              </a:buClr>
              <a:buSzPct val="108108"/>
              <a:buFont typeface="Arial"/>
              <a:buChar char="●"/>
            </a:pPr>
            <a:r>
              <a:rPr b="0" i="0" lang="en-GB" sz="1400" u="none" cap="none" strike="noStrike">
                <a:solidFill>
                  <a:srgbClr val="3C3C3B"/>
                </a:solidFill>
                <a:latin typeface="Roboto Light"/>
                <a:ea typeface="Roboto Light"/>
                <a:cs typeface="Roboto Light"/>
                <a:sym typeface="Roboto Light"/>
              </a:rPr>
              <a:t>Support structures: local and international support through networks and agencies</a:t>
            </a:r>
            <a:endParaRPr b="0" i="0" sz="1400" u="none" cap="none" strike="noStrike">
              <a:solidFill>
                <a:srgbClr val="3C3C3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8447850" y="575295"/>
            <a:ext cx="255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400" u="none" cap="none" strike="noStrike">
                <a:solidFill>
                  <a:srgbClr val="3C3C3B"/>
                </a:solidFill>
                <a:highlight>
                  <a:srgbClr val="FFC000"/>
                </a:highlight>
                <a:latin typeface="Roboto Light"/>
                <a:ea typeface="Roboto Light"/>
                <a:cs typeface="Roboto Light"/>
                <a:sym typeface="Roboto Light"/>
              </a:rPr>
              <a:t>Article 7 EU Regulation 2024/1143 sustainability definition topics</a:t>
            </a:r>
            <a:endParaRPr>
              <a:highlight>
                <a:srgbClr val="FFC000"/>
              </a:highlight>
            </a:endParaRPr>
          </a:p>
        </p:txBody>
      </p:sp>
      <p:pic>
        <p:nvPicPr>
          <p:cNvPr descr="A logo of a green and yellow leaf&#10;&#10;Description automatically generated"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6458" y="1"/>
            <a:ext cx="1395551" cy="76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Workshop #2 - Identify the trade-offs and good practices - Methodology</a:t>
            </a:r>
            <a:endParaRPr/>
          </a:p>
        </p:txBody>
      </p:sp>
      <p:sp>
        <p:nvSpPr>
          <p:cNvPr id="174" name="Google Shape;174;p9"/>
          <p:cNvSpPr txBox="1"/>
          <p:nvPr>
            <p:ph idx="1" type="body"/>
          </p:nvPr>
        </p:nvSpPr>
        <p:spPr>
          <a:xfrm>
            <a:off x="349135" y="1845734"/>
            <a:ext cx="10806545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016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 "/>
            </a:pPr>
            <a:r>
              <a:rPr lang="en-GB" sz="1600"/>
              <a:t>Participants were divided into six groups (G1-G6), each analyzing trade-offs between two sustainability components:</a:t>
            </a:r>
            <a:endParaRPr/>
          </a:p>
          <a:p>
            <a:pPr indent="-101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GB" sz="1600"/>
              <a:t>G1</a:t>
            </a:r>
            <a:r>
              <a:rPr lang="en-GB" sz="1600"/>
              <a:t>: Social-Economic</a:t>
            </a:r>
            <a:endParaRPr/>
          </a:p>
          <a:p>
            <a:pPr indent="-101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GB" sz="1600"/>
              <a:t>G2</a:t>
            </a:r>
            <a:r>
              <a:rPr lang="en-GB" sz="1600"/>
              <a:t>: Environment-Economic</a:t>
            </a:r>
            <a:endParaRPr/>
          </a:p>
          <a:p>
            <a:pPr indent="-101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GB" sz="1600"/>
              <a:t>G3</a:t>
            </a:r>
            <a:r>
              <a:rPr lang="en-GB" sz="1600"/>
              <a:t>: Governance-Economic</a:t>
            </a:r>
            <a:endParaRPr/>
          </a:p>
          <a:p>
            <a:pPr indent="-101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GB" sz="1600"/>
              <a:t>G4</a:t>
            </a:r>
            <a:r>
              <a:rPr lang="en-GB" sz="1600"/>
              <a:t>: Social-Environment</a:t>
            </a:r>
            <a:endParaRPr/>
          </a:p>
          <a:p>
            <a:pPr indent="-101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GB" sz="1600"/>
              <a:t>G5</a:t>
            </a:r>
            <a:r>
              <a:rPr lang="en-GB" sz="1600"/>
              <a:t>: Social-Governance</a:t>
            </a:r>
            <a:endParaRPr/>
          </a:p>
          <a:p>
            <a:pPr indent="-101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GB" sz="1600"/>
              <a:t>G6</a:t>
            </a:r>
            <a:r>
              <a:rPr lang="en-GB" sz="1600"/>
              <a:t>: Governance-Environment</a:t>
            </a:r>
            <a:endParaRPr/>
          </a:p>
          <a:p>
            <a:pPr indent="-1016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 "/>
            </a:pPr>
            <a:r>
              <a:rPr lang="en-GB" sz="1600"/>
              <a:t>The analysis considered GI systems at </a:t>
            </a:r>
            <a:r>
              <a:rPr b="1" lang="en-GB" sz="1600"/>
              <a:t>territorial scale</a:t>
            </a:r>
            <a:r>
              <a:rPr lang="en-GB" sz="1600"/>
              <a:t> (local production) and </a:t>
            </a:r>
            <a:r>
              <a:rPr b="1" lang="en-GB" sz="1600"/>
              <a:t>global scale</a:t>
            </a:r>
            <a:r>
              <a:rPr lang="en-GB" sz="1600"/>
              <a:t> (consumption), using a full </a:t>
            </a:r>
            <a:r>
              <a:rPr b="1" lang="en-GB" sz="1600"/>
              <a:t>value chain perspective</a:t>
            </a:r>
            <a:r>
              <a:rPr lang="en-GB" sz="1600"/>
              <a:t>. Groups identified trade-offs, their impacts, and proposed sustainable practices , providing actionable insights for enhancing GI sustainability.</a:t>
            </a:r>
            <a:endParaRPr/>
          </a:p>
        </p:txBody>
      </p:sp>
      <p:pic>
        <p:nvPicPr>
          <p:cNvPr descr="A logo of a green and yellow leaf&#10;&#10;Description automatically generated"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6458" y="1"/>
            <a:ext cx="1395551" cy="76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16df7355e2_0_1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Economy - </a:t>
            </a:r>
            <a:r>
              <a:rPr lang="en-GB"/>
              <a:t>Environment</a:t>
            </a:r>
            <a:endParaRPr/>
          </a:p>
        </p:txBody>
      </p:sp>
      <p:sp>
        <p:nvSpPr>
          <p:cNvPr id="181" name="Google Shape;181;g316df7355e2_0_10"/>
          <p:cNvSpPr txBox="1"/>
          <p:nvPr>
            <p:ph idx="1" type="body"/>
          </p:nvPr>
        </p:nvSpPr>
        <p:spPr>
          <a:xfrm>
            <a:off x="1097280" y="1846052"/>
            <a:ext cx="49377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300">
                <a:highlight>
                  <a:schemeClr val="accent6"/>
                </a:highlight>
              </a:rPr>
              <a:t>Economy</a:t>
            </a:r>
            <a:endParaRPr/>
          </a:p>
        </p:txBody>
      </p:sp>
      <p:sp>
        <p:nvSpPr>
          <p:cNvPr id="182" name="Google Shape;182;g316df7355e2_0_10"/>
          <p:cNvSpPr txBox="1"/>
          <p:nvPr>
            <p:ph idx="2" type="body"/>
          </p:nvPr>
        </p:nvSpPr>
        <p:spPr>
          <a:xfrm>
            <a:off x="1068175" y="2582328"/>
            <a:ext cx="4937700" cy="7362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Economic gains from intensification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Milk quota management for the purpose of controlling quantity and therefore keeping fair prices to farmers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83" name="Google Shape;183;g316df7355e2_0_10"/>
          <p:cNvSpPr txBox="1"/>
          <p:nvPr>
            <p:ph idx="3" type="body"/>
          </p:nvPr>
        </p:nvSpPr>
        <p:spPr>
          <a:xfrm>
            <a:off x="6217920" y="1846052"/>
            <a:ext cx="4937700" cy="73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300">
                <a:highlight>
                  <a:schemeClr val="accent1"/>
                </a:highlight>
              </a:rPr>
              <a:t>Environment</a:t>
            </a:r>
            <a:endParaRPr/>
          </a:p>
        </p:txBody>
      </p:sp>
      <p:sp>
        <p:nvSpPr>
          <p:cNvPr id="184" name="Google Shape;184;g316df7355e2_0_10"/>
          <p:cNvSpPr txBox="1"/>
          <p:nvPr>
            <p:ph idx="4" type="body"/>
          </p:nvPr>
        </p:nvSpPr>
        <p:spPr>
          <a:xfrm>
            <a:off x="6217925" y="2582331"/>
            <a:ext cx="4937700" cy="12330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B</a:t>
            </a:r>
            <a:r>
              <a:rPr lang="en-GB" sz="2400">
                <a:solidFill>
                  <a:schemeClr val="dk1"/>
                </a:solidFill>
              </a:rPr>
              <a:t>iodiversity losses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Grazing techniques and rules to manage quantity instead of quota (that have many consequences to the intensity of animal/ha linked over-use of inputs on the pastures, at the detriment to biodiversity of plants and in the soils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85" name="Google Shape;185;g316df7355e2_0_10"/>
          <p:cNvSpPr txBox="1"/>
          <p:nvPr/>
        </p:nvSpPr>
        <p:spPr>
          <a:xfrm>
            <a:off x="1332425" y="5233325"/>
            <a:ext cx="9823200" cy="92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CC0000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Good practice </a:t>
            </a:r>
            <a:r>
              <a:rPr b="1" lang="en-GB" sz="2400">
                <a:solidFill>
                  <a:srgbClr val="CC0000"/>
                </a:solidFill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(example)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Repurposing whey for economic and environmental benefits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of a green and yellow leaf&#10;&#10;Description automatically generated" id="186" name="Google Shape;186;g316df7355e2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6458" y="1"/>
            <a:ext cx="1395551" cy="76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2024-02-08T14:52:08Z</dcterms:created>
  <dc:creator>Isabella Maglietti Smith</dc:creator>
</cp:coreProperties>
</file>