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theme/theme5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2" r:id="rId2"/>
    <p:sldMasterId id="2147483746" r:id="rId3"/>
    <p:sldMasterId id="2147483751" r:id="rId4"/>
    <p:sldMasterId id="2147483749" r:id="rId5"/>
    <p:sldMasterId id="2147483754" r:id="rId6"/>
  </p:sldMasterIdLst>
  <p:notesMasterIdLst>
    <p:notesMasterId r:id="rId19"/>
  </p:notesMasterIdLst>
  <p:handoutMasterIdLst>
    <p:handoutMasterId r:id="rId20"/>
  </p:handoutMasterIdLst>
  <p:sldIdLst>
    <p:sldId id="280" r:id="rId7"/>
    <p:sldId id="289" r:id="rId8"/>
    <p:sldId id="308" r:id="rId9"/>
    <p:sldId id="291" r:id="rId10"/>
    <p:sldId id="293" r:id="rId11"/>
    <p:sldId id="294" r:id="rId12"/>
    <p:sldId id="297" r:id="rId13"/>
    <p:sldId id="617" r:id="rId14"/>
    <p:sldId id="618" r:id="rId15"/>
    <p:sldId id="619" r:id="rId16"/>
    <p:sldId id="620" r:id="rId17"/>
    <p:sldId id="258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873"/>
    <a:srgbClr val="78748A"/>
    <a:srgbClr val="4D4B66"/>
    <a:srgbClr val="898E97"/>
    <a:srgbClr val="D1AF84"/>
    <a:srgbClr val="101226"/>
    <a:srgbClr val="BF8F55"/>
    <a:srgbClr val="F5C832"/>
    <a:srgbClr val="0C8843"/>
    <a:srgbClr val="D22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22" autoAdjust="0"/>
    <p:restoredTop sz="84045" autoAdjust="0"/>
  </p:normalViewPr>
  <p:slideViewPr>
    <p:cSldViewPr snapToGrid="0">
      <p:cViewPr>
        <p:scale>
          <a:sx n="66" d="100"/>
          <a:sy n="66" d="100"/>
        </p:scale>
        <p:origin x="1138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CB8A5F8E-55AF-4885-A2EC-90E3B4EA07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E8C9AF74-E70B-4456-A70C-DA4D5E5C97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6CC4A-8218-4BDA-98A5-A5996A95B397}" type="datetimeFigureOut">
              <a:rPr lang="hu-HU" smtClean="0"/>
              <a:t>2024. 11. 18.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F90E50F-7A6E-4FC2-96AB-F5E54844B4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2FC1F0FF-6110-4F17-A725-AC394804EF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2F92F-F94A-4D17-913F-9AB619DC0A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8271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23FB2-ADFE-4D94-8D0C-BCB533AF8BD6}" type="datetimeFigureOut">
              <a:rPr lang="hu-HU" smtClean="0"/>
              <a:t>2024. 11. 18.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C260B-2877-4559-9AFC-56C12A6E94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9101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BC260B-2877-4559-9AFC-56C12A6E9433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4789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BC260B-2877-4559-9AFC-56C12A6E9433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5258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BC260B-2877-4559-9AFC-56C12A6E9433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4662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Jegyzetek helye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hu-HU" dirty="0"/>
              </a:p>
            </p:txBody>
          </p:sp>
        </mc:Choice>
        <mc:Fallback xmlns="">
          <p:sp>
            <p:nvSpPr>
              <p:cNvPr id="3" name="Jegyzetek helye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hu-HU" sz="1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 a vizsgált függő változót, </a:t>
                </a:r>
                <a:r>
                  <a:rPr lang="hu-HU" sz="12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α_t</a:t>
                </a:r>
                <a:r>
                  <a:rPr lang="hu-HU" sz="1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küszöbparamétert a t-</a:t>
                </a:r>
                <a:r>
                  <a:rPr lang="hu-HU" sz="1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edik</a:t>
                </a:r>
                <a:r>
                  <a:rPr lang="hu-HU" sz="1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(t = 1, 2, … ,t-1) kategóriára vonatkozóan, </a:t>
                </a:r>
                <a:r>
                  <a:rPr lang="hu-HU" sz="12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X_k</a:t>
                </a:r>
                <a:r>
                  <a:rPr lang="hu-HU" sz="1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k-</a:t>
                </a:r>
                <a:r>
                  <a:rPr lang="hu-HU" sz="1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adik</a:t>
                </a:r>
                <a:r>
                  <a:rPr lang="hu-HU" sz="1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magyarázó változót, </a:t>
                </a:r>
                <a:r>
                  <a:rPr lang="hu-HU" sz="12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β_k</a:t>
                </a:r>
                <a:r>
                  <a:rPr lang="hu-HU" sz="1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pedig a k-</a:t>
                </a:r>
                <a:r>
                  <a:rPr lang="hu-HU" sz="1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adik</a:t>
                </a:r>
                <a:r>
                  <a:rPr lang="hu-HU" sz="1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magyarázó változóra vonatkozóan becsült együtthatót jelöli. </a:t>
                </a:r>
                <a:endParaRPr lang="hu-HU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hu-HU" dirty="0"/>
              </a:p>
              <a:p>
                <a:endParaRPr lang="hu-HU" dirty="0"/>
              </a:p>
              <a:p>
                <a:endParaRPr lang="hu-HU" dirty="0"/>
              </a:p>
            </p:txBody>
          </p:sp>
        </mc:Fallback>
      </mc:AlternateContent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BC260B-2877-4559-9AFC-56C12A6E9433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0689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BC260B-2877-4559-9AFC-56C12A6E9433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3662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7924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0237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7673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871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621B22-D365-495C-88F1-1B023545CF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1075" y="1600201"/>
            <a:ext cx="9144000" cy="1828800"/>
          </a:xfrm>
        </p:spPr>
        <p:txBody>
          <a:bodyPr anchor="t" anchorCtr="0">
            <a:normAutofit/>
          </a:bodyPr>
          <a:lstStyle>
            <a:lvl1pPr algn="l">
              <a:defRPr sz="4400" b="1">
                <a:solidFill>
                  <a:schemeClr val="accent1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CC58CEF-E392-45B5-BDE8-D20516C756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81075" y="3602038"/>
            <a:ext cx="7389841" cy="1655762"/>
          </a:xfrm>
        </p:spPr>
        <p:txBody>
          <a:bodyPr>
            <a:normAutofit/>
          </a:bodyPr>
          <a:lstStyle>
            <a:lvl1pPr marL="0" indent="0" algn="l">
              <a:buNone/>
              <a:defRPr sz="4000" i="0"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 szerkesztése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0168CCA1-A3E8-48EC-AA71-6C3EC07B53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>
            <a:off x="8612223" y="3585940"/>
            <a:ext cx="2544996" cy="2544996"/>
          </a:xfrm>
          <a:prstGeom prst="rect">
            <a:avLst/>
          </a:prstGeom>
        </p:spPr>
      </p:pic>
      <p:pic>
        <p:nvPicPr>
          <p:cNvPr id="10" name="Picture 6">
            <a:extLst>
              <a:ext uri="{FF2B5EF4-FFF2-40B4-BE49-F238E27FC236}">
                <a16:creationId xmlns:a16="http://schemas.microsoft.com/office/drawing/2014/main" id="{63B606D3-5F12-4B55-AE92-D62BC0002F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1965" y="584200"/>
            <a:ext cx="1650730" cy="550243"/>
          </a:xfrm>
          <a:prstGeom prst="rect">
            <a:avLst/>
          </a:prstGeom>
        </p:spPr>
      </p:pic>
      <p:sp>
        <p:nvSpPr>
          <p:cNvPr id="13" name="Szöveg helye 12">
            <a:extLst>
              <a:ext uri="{FF2B5EF4-FFF2-40B4-BE49-F238E27FC236}">
                <a16:creationId xmlns:a16="http://schemas.microsoft.com/office/drawing/2014/main" id="{E7C88084-184B-4E45-86E3-B471C8510B1E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981074" y="5400212"/>
            <a:ext cx="7389841" cy="38630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hu-HU" dirty="0"/>
              <a:t>Készítette: </a:t>
            </a:r>
          </a:p>
        </p:txBody>
      </p:sp>
    </p:spTree>
    <p:extLst>
      <p:ext uri="{BB962C8B-B14F-4D97-AF65-F5344CB8AC3E}">
        <p14:creationId xmlns:p14="http://schemas.microsoft.com/office/powerpoint/2010/main" val="9315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szöveg +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0A3E11-626E-4EB5-BFCF-1F3DB09F06D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8000" y="1438275"/>
            <a:ext cx="11397600" cy="2390775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256A7D9-412D-44DA-80B0-6148D63D6A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Cím szerkesztése</a:t>
            </a:r>
          </a:p>
        </p:txBody>
      </p:sp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2441E63B-D587-46FB-B92F-4DF3662A7CA9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468000" y="3960000"/>
            <a:ext cx="11397600" cy="2457450"/>
          </a:xfrm>
        </p:spPr>
        <p:txBody>
          <a:bodyPr/>
          <a:lstStyle/>
          <a:p>
            <a:r>
              <a:rPr lang="hu-HU"/>
              <a:t>Táblázat beszúrásához kattintson az ikonra</a:t>
            </a:r>
          </a:p>
        </p:txBody>
      </p:sp>
    </p:spTree>
    <p:extLst>
      <p:ext uri="{BB962C8B-B14F-4D97-AF65-F5344CB8AC3E}">
        <p14:creationId xmlns:p14="http://schemas.microsoft.com/office/powerpoint/2010/main" val="58264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alcím + 2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2361300"/>
            <a:ext cx="5400000" cy="39951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426942" y="2361300"/>
            <a:ext cx="5400000" cy="39951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4169995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alcím + 2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9" name="Tartalom helye 6">
            <a:extLst>
              <a:ext uri="{FF2B5EF4-FFF2-40B4-BE49-F238E27FC236}">
                <a16:creationId xmlns:a16="http://schemas.microsoft.com/office/drawing/2014/main" id="{B5A9C7AB-49B8-4DC3-944F-0E04F1BB405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2388974"/>
            <a:ext cx="5400000" cy="39674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4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54ADE77F-8F11-4A65-8AC1-F52DBD88A34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421317" y="2388974"/>
            <a:ext cx="5400000" cy="39674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4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r>
              <a:rPr lang="hu-HU" dirty="0"/>
              <a:t>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973621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2361300"/>
            <a:ext cx="3600000" cy="39951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221317" y="2361300"/>
            <a:ext cx="3600000" cy="39951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8" name="Tartalom helye 6">
            <a:extLst>
              <a:ext uri="{FF2B5EF4-FFF2-40B4-BE49-F238E27FC236}">
                <a16:creationId xmlns:a16="http://schemas.microsoft.com/office/drawing/2014/main" id="{700523A3-375E-43EB-A109-AA5F32D6F59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384034" y="2361300"/>
            <a:ext cx="3600000" cy="39951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2229720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221317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  <p:sp>
        <p:nvSpPr>
          <p:cNvPr id="8" name="Tartalom helye 6">
            <a:extLst>
              <a:ext uri="{FF2B5EF4-FFF2-40B4-BE49-F238E27FC236}">
                <a16:creationId xmlns:a16="http://schemas.microsoft.com/office/drawing/2014/main" id="{700523A3-375E-43EB-A109-AA5F32D6F59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384034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</p:spTree>
    <p:extLst>
      <p:ext uri="{BB962C8B-B14F-4D97-AF65-F5344CB8AC3E}">
        <p14:creationId xmlns:p14="http://schemas.microsoft.com/office/powerpoint/2010/main" val="3492861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8431" y="847575"/>
            <a:ext cx="3600000" cy="5718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Sorszám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3596151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221317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  <p:sp>
        <p:nvSpPr>
          <p:cNvPr id="8" name="Tartalom helye 6">
            <a:extLst>
              <a:ext uri="{FF2B5EF4-FFF2-40B4-BE49-F238E27FC236}">
                <a16:creationId xmlns:a16="http://schemas.microsoft.com/office/drawing/2014/main" id="{700523A3-375E-43EB-A109-AA5F32D6F59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384034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  <p:sp>
        <p:nvSpPr>
          <p:cNvPr id="12" name="Szöveg helye 3">
            <a:extLst>
              <a:ext uri="{FF2B5EF4-FFF2-40B4-BE49-F238E27FC236}">
                <a16:creationId xmlns:a16="http://schemas.microsoft.com/office/drawing/2014/main" id="{E28104EE-F1DC-4424-9B48-FE3658EC5D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7883" y="1542750"/>
            <a:ext cx="3596151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4" name="Szöveg helye 3">
            <a:extLst>
              <a:ext uri="{FF2B5EF4-FFF2-40B4-BE49-F238E27FC236}">
                <a16:creationId xmlns:a16="http://schemas.microsoft.com/office/drawing/2014/main" id="{546FFA6A-85A0-4F5D-A260-F96DC8A8FC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25166" y="1542750"/>
            <a:ext cx="3596151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8" name="Szöveg helye 3">
            <a:extLst>
              <a:ext uri="{FF2B5EF4-FFF2-40B4-BE49-F238E27FC236}">
                <a16:creationId xmlns:a16="http://schemas.microsoft.com/office/drawing/2014/main" id="{69ED1598-87DB-4D41-A19E-CAAC7DDB42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25166" y="826216"/>
            <a:ext cx="3596151" cy="5718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2800" b="1"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Sorszám</a:t>
            </a:r>
          </a:p>
        </p:txBody>
      </p:sp>
      <p:sp>
        <p:nvSpPr>
          <p:cNvPr id="19" name="Szöveg helye 3">
            <a:extLst>
              <a:ext uri="{FF2B5EF4-FFF2-40B4-BE49-F238E27FC236}">
                <a16:creationId xmlns:a16="http://schemas.microsoft.com/office/drawing/2014/main" id="{008C70E5-6C05-4139-9CE8-37D9CB47C3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87883" y="847575"/>
            <a:ext cx="3596151" cy="571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sz="2800" b="1"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Sorszám</a:t>
            </a:r>
          </a:p>
        </p:txBody>
      </p:sp>
    </p:spTree>
    <p:extLst>
      <p:ext uri="{BB962C8B-B14F-4D97-AF65-F5344CB8AC3E}">
        <p14:creationId xmlns:p14="http://schemas.microsoft.com/office/powerpoint/2010/main" val="3323537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- 9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FD0674F-3698-4C62-873C-C684583F741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63723" y="1286453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2.</a:t>
            </a:r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38A67DE-6F39-470E-8387-BDE6A5E7541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073710" y="1286583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3.</a:t>
            </a:r>
            <a:endParaRPr lang="en-US" dirty="0"/>
          </a:p>
        </p:txBody>
      </p:sp>
      <p:sp>
        <p:nvSpPr>
          <p:cNvPr id="7" name="Szöveg helye 7">
            <a:extLst>
              <a:ext uri="{FF2B5EF4-FFF2-40B4-BE49-F238E27FC236}">
                <a16:creationId xmlns:a16="http://schemas.microsoft.com/office/drawing/2014/main" id="{0DF119E4-5278-43E2-9C19-066BA5749E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51047" y="192164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976B6BF-E09A-4E49-A9FD-1958502411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6271" y="192164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20D801-18A2-4519-892E-EC392A9933A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363723" y="2767015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5.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7D60C8E7-5F58-4B56-81F5-9E789DB8A00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73710" y="2767145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6.</a:t>
            </a:r>
            <a:endParaRPr lang="en-US" dirty="0"/>
          </a:p>
        </p:txBody>
      </p:sp>
      <p:sp>
        <p:nvSpPr>
          <p:cNvPr id="11" name="Szöveg helye 7">
            <a:extLst>
              <a:ext uri="{FF2B5EF4-FFF2-40B4-BE49-F238E27FC236}">
                <a16:creationId xmlns:a16="http://schemas.microsoft.com/office/drawing/2014/main" id="{98CA84C7-6891-4CD1-BC33-A902F2418C0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51047" y="3402206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2" name="Szöveg helye 7">
            <a:extLst>
              <a:ext uri="{FF2B5EF4-FFF2-40B4-BE49-F238E27FC236}">
                <a16:creationId xmlns:a16="http://schemas.microsoft.com/office/drawing/2014/main" id="{A8E33CB9-B7A0-4A74-8A05-0236549C878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56271" y="3402206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DC4D8D4-E0F1-4194-9D47-7C7D04ED189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55324" y="1286453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1.</a:t>
            </a:r>
            <a:endParaRPr lang="en-US" dirty="0"/>
          </a:p>
        </p:txBody>
      </p:sp>
      <p:sp>
        <p:nvSpPr>
          <p:cNvPr id="14" name="Szöveg helye 7">
            <a:extLst>
              <a:ext uri="{FF2B5EF4-FFF2-40B4-BE49-F238E27FC236}">
                <a16:creationId xmlns:a16="http://schemas.microsoft.com/office/drawing/2014/main" id="{83A130E6-4072-4493-887F-7160AC79BAD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2648" y="192164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1771BB7C-1F8F-4860-B7B3-F4BBF9AFB586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655324" y="2772483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4.</a:t>
            </a:r>
            <a:endParaRPr lang="en-US" dirty="0"/>
          </a:p>
        </p:txBody>
      </p:sp>
      <p:sp>
        <p:nvSpPr>
          <p:cNvPr id="16" name="Szöveg helye 7">
            <a:extLst>
              <a:ext uri="{FF2B5EF4-FFF2-40B4-BE49-F238E27FC236}">
                <a16:creationId xmlns:a16="http://schemas.microsoft.com/office/drawing/2014/main" id="{0BA7F94B-C6FC-429D-9185-0577CDA9508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42648" y="340767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DDBE87F-7C32-4BC5-B533-4232C71D3DB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4363723" y="4258383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8.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4A58838-1207-403A-9698-3482DC37115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73710" y="4258513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9.</a:t>
            </a:r>
            <a:endParaRPr lang="en-US" dirty="0"/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ECBA7B46-E9BE-4AD9-AF52-511C8DCBBB2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551047" y="489357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0" name="Szöveg helye 7">
            <a:extLst>
              <a:ext uri="{FF2B5EF4-FFF2-40B4-BE49-F238E27FC236}">
                <a16:creationId xmlns:a16="http://schemas.microsoft.com/office/drawing/2014/main" id="{17483462-AAED-42E3-85A0-71224533AE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56271" y="489357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348EE39E-4602-42B8-A3CA-8353BF73F4D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655324" y="4263851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7.</a:t>
            </a:r>
            <a:endParaRPr lang="en-US" dirty="0"/>
          </a:p>
        </p:txBody>
      </p:sp>
      <p:sp>
        <p:nvSpPr>
          <p:cNvPr id="22" name="Szöveg helye 7">
            <a:extLst>
              <a:ext uri="{FF2B5EF4-FFF2-40B4-BE49-F238E27FC236}">
                <a16:creationId xmlns:a16="http://schemas.microsoft.com/office/drawing/2014/main" id="{F58F9C52-BD9A-40A2-8CF2-3F060160D5E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42648" y="4899042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</p:spTree>
    <p:extLst>
      <p:ext uri="{BB962C8B-B14F-4D97-AF65-F5344CB8AC3E}">
        <p14:creationId xmlns:p14="http://schemas.microsoft.com/office/powerpoint/2010/main" val="2928803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- 12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74AE8FD-34DC-4E0D-BD1A-0EB356C468DF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96913" y="12769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1.</a:t>
            </a:r>
            <a:endParaRPr lang="en-US" dirty="0"/>
          </a:p>
        </p:txBody>
      </p:sp>
      <p:sp>
        <p:nvSpPr>
          <p:cNvPr id="6" name="Szöveg helye 7">
            <a:extLst>
              <a:ext uri="{FF2B5EF4-FFF2-40B4-BE49-F238E27FC236}">
                <a16:creationId xmlns:a16="http://schemas.microsoft.com/office/drawing/2014/main" id="{5CA47AFC-36CE-4BD9-BE58-4D3F1CE533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84236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944A7D8-1BD8-4C88-A64E-AC44D916F829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696912" y="27629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5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000494A7-FF9A-409E-A04E-B77A78C4CA1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236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FB35BAF-68CA-4EC3-935E-9C1AF7DB0075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696912" y="42543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9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0" name="Szöveg helye 7">
            <a:extLst>
              <a:ext uri="{FF2B5EF4-FFF2-40B4-BE49-F238E27FC236}">
                <a16:creationId xmlns:a16="http://schemas.microsoft.com/office/drawing/2014/main" id="{98AD58FE-249A-41A5-8839-DB14B58A38F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84237" y="48895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16B728B-3B21-42E5-803E-A1814D08CF5A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3396066" y="12769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2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2" name="Szöveg helye 7">
            <a:extLst>
              <a:ext uri="{FF2B5EF4-FFF2-40B4-BE49-F238E27FC236}">
                <a16:creationId xmlns:a16="http://schemas.microsoft.com/office/drawing/2014/main" id="{707C4E61-B287-4FA5-9643-6E587DFAF2D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583389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AB1B3741-8F96-4AE2-9ED5-121A498B9671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396065" y="27629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6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4" name="Szöveg helye 7">
            <a:extLst>
              <a:ext uri="{FF2B5EF4-FFF2-40B4-BE49-F238E27FC236}">
                <a16:creationId xmlns:a16="http://schemas.microsoft.com/office/drawing/2014/main" id="{A46C1999-D2FC-4558-B887-BEB66E1CAA2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583389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1CD39DD-D4EC-4B68-BC49-D0D024D199A9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3396065" y="42543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10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6" name="Szöveg helye 7">
            <a:extLst>
              <a:ext uri="{FF2B5EF4-FFF2-40B4-BE49-F238E27FC236}">
                <a16:creationId xmlns:a16="http://schemas.microsoft.com/office/drawing/2014/main" id="{0EE0CD1F-231C-4383-BC17-A8F432183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583390" y="48895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A6B4B19B-F0BA-4E75-8B8C-140224B529D5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6096001" y="12769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3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8" name="Szöveg helye 7">
            <a:extLst>
              <a:ext uri="{FF2B5EF4-FFF2-40B4-BE49-F238E27FC236}">
                <a16:creationId xmlns:a16="http://schemas.microsoft.com/office/drawing/2014/main" id="{646D24A9-5DD2-4DDE-ADC9-A0E0B2D8BE3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83324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2F77EB8-CB6D-4EF7-861E-C1F98D1E1C6B}"/>
              </a:ext>
            </a:extLst>
          </p:cNvPr>
          <p:cNvSpPr>
            <a:spLocks noGrp="1"/>
          </p:cNvSpPr>
          <p:nvPr>
            <p:ph type="body" idx="40" hasCustomPrompt="1"/>
          </p:nvPr>
        </p:nvSpPr>
        <p:spPr>
          <a:xfrm>
            <a:off x="6096000" y="27629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7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0" name="Szöveg helye 7">
            <a:extLst>
              <a:ext uri="{FF2B5EF4-FFF2-40B4-BE49-F238E27FC236}">
                <a16:creationId xmlns:a16="http://schemas.microsoft.com/office/drawing/2014/main" id="{EB404DD9-BC3B-422A-B02F-6625DA22591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83324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7E685E4-5A56-4C2E-817B-0AAD007B2E0F}"/>
              </a:ext>
            </a:extLst>
          </p:cNvPr>
          <p:cNvSpPr>
            <a:spLocks noGrp="1"/>
          </p:cNvSpPr>
          <p:nvPr>
            <p:ph type="body" idx="42" hasCustomPrompt="1"/>
          </p:nvPr>
        </p:nvSpPr>
        <p:spPr>
          <a:xfrm>
            <a:off x="6096000" y="42543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11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2" name="Szöveg helye 7">
            <a:extLst>
              <a:ext uri="{FF2B5EF4-FFF2-40B4-BE49-F238E27FC236}">
                <a16:creationId xmlns:a16="http://schemas.microsoft.com/office/drawing/2014/main" id="{77AE3990-8DAC-4804-B0F3-D8BDB5748B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283325" y="48895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5B0000A-06BC-45EF-B873-0069F4D9A2CE}"/>
              </a:ext>
            </a:extLst>
          </p:cNvPr>
          <p:cNvSpPr>
            <a:spLocks noGrp="1"/>
          </p:cNvSpPr>
          <p:nvPr>
            <p:ph type="body" idx="44" hasCustomPrompt="1"/>
          </p:nvPr>
        </p:nvSpPr>
        <p:spPr>
          <a:xfrm>
            <a:off x="8795936" y="12769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4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4" name="Szöveg helye 7">
            <a:extLst>
              <a:ext uri="{FF2B5EF4-FFF2-40B4-BE49-F238E27FC236}">
                <a16:creationId xmlns:a16="http://schemas.microsoft.com/office/drawing/2014/main" id="{E4352486-8A79-4BEC-A45D-EDD495C2002A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983259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EBCF89C-E719-4BC5-9916-DB84486CE4D8}"/>
              </a:ext>
            </a:extLst>
          </p:cNvPr>
          <p:cNvSpPr>
            <a:spLocks noGrp="1"/>
          </p:cNvSpPr>
          <p:nvPr>
            <p:ph type="body" idx="46" hasCustomPrompt="1"/>
          </p:nvPr>
        </p:nvSpPr>
        <p:spPr>
          <a:xfrm>
            <a:off x="8795935" y="27629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8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6" name="Szöveg helye 7">
            <a:extLst>
              <a:ext uri="{FF2B5EF4-FFF2-40B4-BE49-F238E27FC236}">
                <a16:creationId xmlns:a16="http://schemas.microsoft.com/office/drawing/2014/main" id="{24403933-DC68-449F-8EC7-02539B455D1F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983259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104C3A2C-ECF3-42EE-BDF5-347F32DE9A10}"/>
              </a:ext>
            </a:extLst>
          </p:cNvPr>
          <p:cNvSpPr>
            <a:spLocks noGrp="1"/>
          </p:cNvSpPr>
          <p:nvPr>
            <p:ph type="body" idx="48" hasCustomPrompt="1"/>
          </p:nvPr>
        </p:nvSpPr>
        <p:spPr>
          <a:xfrm>
            <a:off x="8795935" y="42543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12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8" name="Szöveg helye 7">
            <a:extLst>
              <a:ext uri="{FF2B5EF4-FFF2-40B4-BE49-F238E27FC236}">
                <a16:creationId xmlns:a16="http://schemas.microsoft.com/office/drawing/2014/main" id="{D27D24AF-E6E7-4A29-97C3-C15EAC87041F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983260" y="48895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</p:spTree>
    <p:extLst>
      <p:ext uri="{BB962C8B-B14F-4D97-AF65-F5344CB8AC3E}">
        <p14:creationId xmlns:p14="http://schemas.microsoft.com/office/powerpoint/2010/main" val="2524637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sor +1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2628900"/>
            <a:ext cx="10580687" cy="36449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DBB87C4-8470-404D-88CE-D3144DB4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D07D3E3-AE15-4CCF-87C9-79791466A6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32034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56A17600-A856-4B9E-AF11-ED721008296F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68000" y="1528763"/>
            <a:ext cx="11181075" cy="4805362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u-HU" sz="1800" b="0" i="0" u="none" strike="noStrike">
                <a:effectLst/>
                <a:latin typeface="Arial" panose="020B0604020202020204" pitchFamily="34" charset="0"/>
              </a:rPr>
              <a:t>Táblázat beszúrásához kattintson az ikonra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778180D-13CF-455A-B0B0-A2A0F8E024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8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887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621B22-D365-495C-88F1-1B023545CF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1074" y="1600201"/>
            <a:ext cx="10372725" cy="1828800"/>
          </a:xfrm>
        </p:spPr>
        <p:txBody>
          <a:bodyPr anchor="t" anchorCtr="0">
            <a:normAutofit/>
          </a:bodyPr>
          <a:lstStyle>
            <a:lvl1pPr algn="l">
              <a:defRPr sz="4400" b="1"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CC58CEF-E392-45B5-BDE8-D20516C756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81074" y="3602038"/>
            <a:ext cx="7347164" cy="1655762"/>
          </a:xfrm>
        </p:spPr>
        <p:txBody>
          <a:bodyPr>
            <a:normAutofit/>
          </a:bodyPr>
          <a:lstStyle>
            <a:lvl1pPr marL="0" indent="0" algn="l">
              <a:buNone/>
              <a:defRPr sz="4000"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 szerkesztése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63B606D3-5F12-4B55-AE92-D62BC0002F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1965" y="584200"/>
            <a:ext cx="1650730" cy="550243"/>
          </a:xfrm>
          <a:prstGeom prst="rect">
            <a:avLst/>
          </a:prstGeom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4483763A-786D-4D99-8200-86D8AA433E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28238" y="3301340"/>
            <a:ext cx="3107796" cy="3107796"/>
          </a:xfrm>
          <a:prstGeom prst="rect">
            <a:avLst/>
          </a:prstGeom>
        </p:spPr>
      </p:pic>
      <p:sp>
        <p:nvSpPr>
          <p:cNvPr id="12" name="Szöveg helye 12">
            <a:extLst>
              <a:ext uri="{FF2B5EF4-FFF2-40B4-BE49-F238E27FC236}">
                <a16:creationId xmlns:a16="http://schemas.microsoft.com/office/drawing/2014/main" id="{B7074CB3-3F50-4498-9366-DB66EA364697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981074" y="5430837"/>
            <a:ext cx="7372352" cy="38630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hu-HU" dirty="0"/>
              <a:t>Készítette: </a:t>
            </a:r>
          </a:p>
        </p:txBody>
      </p:sp>
    </p:spTree>
    <p:extLst>
      <p:ext uri="{BB962C8B-B14F-4D97-AF65-F5344CB8AC3E}">
        <p14:creationId xmlns:p14="http://schemas.microsoft.com/office/powerpoint/2010/main" val="35099386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2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88AF4310-F95F-4C93-9067-63014549323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72280" y="2360610"/>
            <a:ext cx="5400000" cy="391319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u-HU" sz="1800" b="0" i="0" u="none" strike="noStrike">
                <a:effectLst/>
                <a:latin typeface="Arial" panose="020B0604020202020204" pitchFamily="34" charset="0"/>
              </a:rPr>
              <a:t>Táblázat beszúrásához kattintson az ikonra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10" name="Szöveg helye 3">
            <a:extLst>
              <a:ext uri="{FF2B5EF4-FFF2-40B4-BE49-F238E27FC236}">
                <a16:creationId xmlns:a16="http://schemas.microsoft.com/office/drawing/2014/main" id="{B3403E48-323D-4282-894B-FC64C74A778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3" name="Táblázat helye 4">
            <a:extLst>
              <a:ext uri="{FF2B5EF4-FFF2-40B4-BE49-F238E27FC236}">
                <a16:creationId xmlns:a16="http://schemas.microsoft.com/office/drawing/2014/main" id="{B8A404AB-10AE-4A56-A74E-B93999E7DDBA}"/>
              </a:ext>
            </a:extLst>
          </p:cNvPr>
          <p:cNvSpPr>
            <a:spLocks noGrp="1"/>
          </p:cNvSpPr>
          <p:nvPr>
            <p:ph type="tbl" sz="quarter" idx="18"/>
          </p:nvPr>
        </p:nvSpPr>
        <p:spPr>
          <a:xfrm>
            <a:off x="6421317" y="2360610"/>
            <a:ext cx="5400000" cy="391319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u-HU" sz="1800" b="0" i="0" u="none" strike="noStrike">
                <a:effectLst/>
                <a:latin typeface="Arial" panose="020B0604020202020204" pitchFamily="34" charset="0"/>
              </a:rPr>
              <a:t>Táblázat beszúrásához kattintson az ikonra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1B084A-7C46-4296-A126-7F4D00CA44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8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276086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7D38182B-3C3E-47E0-A5D3-178FD8326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6970" y="167620"/>
            <a:ext cx="1185030" cy="39501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06C082B5-4E2A-4FF1-A7C8-2320A6600909}"/>
              </a:ext>
            </a:extLst>
          </p:cNvPr>
          <p:cNvSpPr txBox="1">
            <a:spLocks/>
          </p:cNvSpPr>
          <p:nvPr userDrawn="1"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FF7219C-298C-485E-9732-5DCFA723F33A}" type="slidenum">
              <a:rPr lang="hu-HU" sz="1100" smtClean="0"/>
              <a:t>‹#›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3191935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ljesen 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7915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Köszönöm a figyelmet!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abadkézi sokszög: alakzat 5">
            <a:extLst>
              <a:ext uri="{FF2B5EF4-FFF2-40B4-BE49-F238E27FC236}">
                <a16:creationId xmlns:a16="http://schemas.microsoft.com/office/drawing/2014/main" id="{3A402B69-5D47-4A7C-AC5D-40042DBAB163}"/>
              </a:ext>
            </a:extLst>
          </p:cNvPr>
          <p:cNvSpPr/>
          <p:nvPr/>
        </p:nvSpPr>
        <p:spPr>
          <a:xfrm>
            <a:off x="1138239" y="423987"/>
            <a:ext cx="4050001" cy="6137118"/>
          </a:xfrm>
          <a:custGeom>
            <a:avLst/>
            <a:gdLst>
              <a:gd name="connsiteX0" fmla="*/ 0 w 4050001"/>
              <a:gd name="connsiteY0" fmla="*/ 5665033 h 6137118"/>
              <a:gd name="connsiteX1" fmla="*/ 4050001 w 4050001"/>
              <a:gd name="connsiteY1" fmla="*/ 5665033 h 6137118"/>
              <a:gd name="connsiteX2" fmla="*/ 4050001 w 4050001"/>
              <a:gd name="connsiteY2" fmla="*/ 6137119 h 6137118"/>
              <a:gd name="connsiteX3" fmla="*/ 0 w 4050001"/>
              <a:gd name="connsiteY3" fmla="*/ 6137119 h 6137118"/>
              <a:gd name="connsiteX4" fmla="*/ 0 w 4050001"/>
              <a:gd name="connsiteY4" fmla="*/ 5665033 h 6137118"/>
              <a:gd name="connsiteX5" fmla="*/ 3950615 w 4050001"/>
              <a:gd name="connsiteY5" fmla="*/ 658436 h 6137118"/>
              <a:gd name="connsiteX6" fmla="*/ 3267332 w 4050001"/>
              <a:gd name="connsiteY6" fmla="*/ 0 h 6137118"/>
              <a:gd name="connsiteX7" fmla="*/ 2795246 w 4050001"/>
              <a:gd name="connsiteY7" fmla="*/ 198773 h 6137118"/>
              <a:gd name="connsiteX8" fmla="*/ 3143099 w 4050001"/>
              <a:gd name="connsiteY8" fmla="*/ 347853 h 6137118"/>
              <a:gd name="connsiteX9" fmla="*/ 3279756 w 4050001"/>
              <a:gd name="connsiteY9" fmla="*/ 323006 h 6137118"/>
              <a:gd name="connsiteX10" fmla="*/ 3640032 w 4050001"/>
              <a:gd name="connsiteY10" fmla="*/ 670859 h 6137118"/>
              <a:gd name="connsiteX11" fmla="*/ 3292179 w 4050001"/>
              <a:gd name="connsiteY11" fmla="*/ 1031135 h 6137118"/>
              <a:gd name="connsiteX12" fmla="*/ 2969173 w 4050001"/>
              <a:gd name="connsiteY12" fmla="*/ 832362 h 6137118"/>
              <a:gd name="connsiteX13" fmla="*/ 2633743 w 4050001"/>
              <a:gd name="connsiteY13" fmla="*/ 832362 h 6137118"/>
              <a:gd name="connsiteX14" fmla="*/ 3441259 w 4050001"/>
              <a:gd name="connsiteY14" fmla="*/ 1316872 h 6137118"/>
              <a:gd name="connsiteX15" fmla="*/ 3950615 w 4050001"/>
              <a:gd name="connsiteY15" fmla="*/ 658436 h 61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050001" h="6137118">
                <a:moveTo>
                  <a:pt x="0" y="5665033"/>
                </a:moveTo>
                <a:lnTo>
                  <a:pt x="4050001" y="5665033"/>
                </a:lnTo>
                <a:lnTo>
                  <a:pt x="4050001" y="6137119"/>
                </a:lnTo>
                <a:lnTo>
                  <a:pt x="0" y="6137119"/>
                </a:lnTo>
                <a:lnTo>
                  <a:pt x="0" y="5665033"/>
                </a:lnTo>
                <a:close/>
                <a:moveTo>
                  <a:pt x="3950615" y="658436"/>
                </a:moveTo>
                <a:cubicBezTo>
                  <a:pt x="3938192" y="285736"/>
                  <a:pt x="3640032" y="0"/>
                  <a:pt x="3267332" y="0"/>
                </a:cubicBezTo>
                <a:cubicBezTo>
                  <a:pt x="3093406" y="0"/>
                  <a:pt x="2919480" y="74540"/>
                  <a:pt x="2795246" y="198773"/>
                </a:cubicBezTo>
                <a:lnTo>
                  <a:pt x="3143099" y="347853"/>
                </a:lnTo>
                <a:cubicBezTo>
                  <a:pt x="3180369" y="335430"/>
                  <a:pt x="3230063" y="323006"/>
                  <a:pt x="3279756" y="323006"/>
                </a:cubicBezTo>
                <a:cubicBezTo>
                  <a:pt x="3478529" y="323006"/>
                  <a:pt x="3640032" y="472086"/>
                  <a:pt x="3640032" y="670859"/>
                </a:cubicBezTo>
                <a:cubicBezTo>
                  <a:pt x="3640032" y="869632"/>
                  <a:pt x="3478529" y="1031135"/>
                  <a:pt x="3292179" y="1031135"/>
                </a:cubicBezTo>
                <a:cubicBezTo>
                  <a:pt x="3155523" y="1031135"/>
                  <a:pt x="3031289" y="956596"/>
                  <a:pt x="2969173" y="832362"/>
                </a:cubicBezTo>
                <a:lnTo>
                  <a:pt x="2633743" y="832362"/>
                </a:lnTo>
                <a:cubicBezTo>
                  <a:pt x="2720707" y="1192639"/>
                  <a:pt x="3080983" y="1403835"/>
                  <a:pt x="3441259" y="1316872"/>
                </a:cubicBezTo>
                <a:cubicBezTo>
                  <a:pt x="3739419" y="1254755"/>
                  <a:pt x="3950615" y="981442"/>
                  <a:pt x="3950615" y="658436"/>
                </a:cubicBezTo>
              </a:path>
            </a:pathLst>
          </a:custGeom>
          <a:solidFill>
            <a:srgbClr val="BF8F55"/>
          </a:solidFill>
          <a:ln w="124097" cap="flat">
            <a:noFill/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3AAA7C92-DBC7-435B-B3B9-79C53551FB2F}"/>
              </a:ext>
            </a:extLst>
          </p:cNvPr>
          <p:cNvGrpSpPr/>
          <p:nvPr/>
        </p:nvGrpSpPr>
        <p:grpSpPr>
          <a:xfrm>
            <a:off x="1166191" y="402072"/>
            <a:ext cx="4345055" cy="5227285"/>
            <a:chOff x="1166191" y="402072"/>
            <a:chExt cx="4345055" cy="5227285"/>
          </a:xfrm>
          <a:solidFill>
            <a:schemeClr val="tx1"/>
          </a:solidFill>
        </p:grpSpPr>
        <p:sp>
          <p:nvSpPr>
            <p:cNvPr id="5" name="Szabadkézi sokszög: alakzat 4">
              <a:extLst>
                <a:ext uri="{FF2B5EF4-FFF2-40B4-BE49-F238E27FC236}">
                  <a16:creationId xmlns:a16="http://schemas.microsoft.com/office/drawing/2014/main" id="{9970B417-BDDD-4E76-BCE7-0A39B96548E4}"/>
                </a:ext>
              </a:extLst>
            </p:cNvPr>
            <p:cNvSpPr/>
            <p:nvPr/>
          </p:nvSpPr>
          <p:spPr>
            <a:xfrm>
              <a:off x="2703577" y="4933652"/>
              <a:ext cx="919325" cy="695705"/>
            </a:xfrm>
            <a:custGeom>
              <a:avLst/>
              <a:gdLst>
                <a:gd name="connsiteX0" fmla="*/ 459663 w 919325"/>
                <a:gd name="connsiteY0" fmla="*/ 695706 h 695705"/>
                <a:gd name="connsiteX1" fmla="*/ 919325 w 919325"/>
                <a:gd name="connsiteY1" fmla="*/ 236043 h 695705"/>
                <a:gd name="connsiteX2" fmla="*/ 683282 w 919325"/>
                <a:gd name="connsiteY2" fmla="*/ 0 h 695705"/>
                <a:gd name="connsiteX3" fmla="*/ 0 w 919325"/>
                <a:gd name="connsiteY3" fmla="*/ 695706 h 69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9325" h="695705">
                  <a:moveTo>
                    <a:pt x="459663" y="695706"/>
                  </a:moveTo>
                  <a:lnTo>
                    <a:pt x="919325" y="236043"/>
                  </a:lnTo>
                  <a:lnTo>
                    <a:pt x="683282" y="0"/>
                  </a:lnTo>
                  <a:lnTo>
                    <a:pt x="0" y="695706"/>
                  </a:lnTo>
                  <a:close/>
                </a:path>
              </a:pathLst>
            </a:custGeom>
            <a:solidFill>
              <a:schemeClr val="accent1"/>
            </a:solidFill>
            <a:ln w="1240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>
                <a:solidFill>
                  <a:schemeClr val="accent1"/>
                </a:solidFill>
              </a:endParaRPr>
            </a:p>
          </p:txBody>
        </p:sp>
        <p:sp>
          <p:nvSpPr>
            <p:cNvPr id="8" name="Szabadkézi sokszög: alakzat 7">
              <a:extLst>
                <a:ext uri="{FF2B5EF4-FFF2-40B4-BE49-F238E27FC236}">
                  <a16:creationId xmlns:a16="http://schemas.microsoft.com/office/drawing/2014/main" id="{7ECD1A9A-D4EB-4E19-86C3-0E3ABD55DC6B}"/>
                </a:ext>
              </a:extLst>
            </p:cNvPr>
            <p:cNvSpPr/>
            <p:nvPr/>
          </p:nvSpPr>
          <p:spPr>
            <a:xfrm>
              <a:off x="1166191" y="402072"/>
              <a:ext cx="4345055" cy="5214862"/>
            </a:xfrm>
            <a:custGeom>
              <a:avLst/>
              <a:gdLst>
                <a:gd name="connsiteX0" fmla="*/ 2158552 w 4345055"/>
                <a:gd name="connsiteY0" fmla="*/ 854278 h 5214862"/>
                <a:gd name="connsiteX1" fmla="*/ 3251803 w 4345055"/>
                <a:gd name="connsiteY1" fmla="*/ 854278 h 5214862"/>
                <a:gd name="connsiteX2" fmla="*/ 2990914 w 4345055"/>
                <a:gd name="connsiteY2" fmla="*/ 494001 h 5214862"/>
                <a:gd name="connsiteX3" fmla="*/ 1798275 w 4345055"/>
                <a:gd name="connsiteY3" fmla="*/ 21915 h 5214862"/>
                <a:gd name="connsiteX4" fmla="*/ 1363459 w 4345055"/>
                <a:gd name="connsiteY4" fmla="*/ 108879 h 5214862"/>
                <a:gd name="connsiteX5" fmla="*/ 456557 w 4345055"/>
                <a:gd name="connsiteY5" fmla="*/ 1003358 h 5214862"/>
                <a:gd name="connsiteX6" fmla="*/ 456557 w 4345055"/>
                <a:gd name="connsiteY6" fmla="*/ 3202285 h 5214862"/>
                <a:gd name="connsiteX7" fmla="*/ 456557 w 4345055"/>
                <a:gd name="connsiteY7" fmla="*/ 3202285 h 5214862"/>
                <a:gd name="connsiteX8" fmla="*/ 1611925 w 4345055"/>
                <a:gd name="connsiteY8" fmla="*/ 4357653 h 5214862"/>
                <a:gd name="connsiteX9" fmla="*/ 754717 w 4345055"/>
                <a:gd name="connsiteY9" fmla="*/ 5214862 h 5214862"/>
                <a:gd name="connsiteX10" fmla="*/ 1214379 w 4345055"/>
                <a:gd name="connsiteY10" fmla="*/ 5214862 h 5214862"/>
                <a:gd name="connsiteX11" fmla="*/ 2059165 w 4345055"/>
                <a:gd name="connsiteY11" fmla="*/ 4370077 h 5214862"/>
                <a:gd name="connsiteX12" fmla="*/ 1748582 w 4345055"/>
                <a:gd name="connsiteY12" fmla="*/ 4059494 h 5214862"/>
                <a:gd name="connsiteX13" fmla="*/ 1910085 w 4345055"/>
                <a:gd name="connsiteY13" fmla="*/ 3897991 h 5214862"/>
                <a:gd name="connsiteX14" fmla="*/ 2792141 w 4345055"/>
                <a:gd name="connsiteY14" fmla="*/ 4780046 h 5214862"/>
                <a:gd name="connsiteX15" fmla="*/ 3102724 w 4345055"/>
                <a:gd name="connsiteY15" fmla="*/ 4904280 h 5214862"/>
                <a:gd name="connsiteX16" fmla="*/ 4345056 w 4345055"/>
                <a:gd name="connsiteY16" fmla="*/ 4904280 h 5214862"/>
                <a:gd name="connsiteX17" fmla="*/ 3102724 w 4345055"/>
                <a:gd name="connsiteY17" fmla="*/ 3661948 h 5214862"/>
                <a:gd name="connsiteX18" fmla="*/ 3102724 w 4345055"/>
                <a:gd name="connsiteY18" fmla="*/ 2904125 h 5214862"/>
                <a:gd name="connsiteX19" fmla="*/ 2978491 w 4345055"/>
                <a:gd name="connsiteY19" fmla="*/ 2605966 h 5214862"/>
                <a:gd name="connsiteX20" fmla="*/ 1810699 w 4345055"/>
                <a:gd name="connsiteY20" fmla="*/ 1438174 h 5214862"/>
                <a:gd name="connsiteX21" fmla="*/ 1810699 w 4345055"/>
                <a:gd name="connsiteY21" fmla="*/ 1214554 h 5214862"/>
                <a:gd name="connsiteX22" fmla="*/ 2158552 w 4345055"/>
                <a:gd name="connsiteY22" fmla="*/ 854278 h 5214862"/>
                <a:gd name="connsiteX23" fmla="*/ 2158552 w 4345055"/>
                <a:gd name="connsiteY23" fmla="*/ 854278 h 5214862"/>
                <a:gd name="connsiteX24" fmla="*/ 1847969 w 4345055"/>
                <a:gd name="connsiteY24" fmla="*/ 2096609 h 5214862"/>
                <a:gd name="connsiteX25" fmla="*/ 2779717 w 4345055"/>
                <a:gd name="connsiteY25" fmla="*/ 3028358 h 5214862"/>
                <a:gd name="connsiteX26" fmla="*/ 2779717 w 4345055"/>
                <a:gd name="connsiteY26" fmla="*/ 3351365 h 5214862"/>
                <a:gd name="connsiteX27" fmla="*/ 1934932 w 4345055"/>
                <a:gd name="connsiteY27" fmla="*/ 2506579 h 5214862"/>
                <a:gd name="connsiteX28" fmla="*/ 1835545 w 4345055"/>
                <a:gd name="connsiteY28" fmla="*/ 2282959 h 5214862"/>
                <a:gd name="connsiteX29" fmla="*/ 1835545 w 4345055"/>
                <a:gd name="connsiteY29" fmla="*/ 2096609 h 5214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345055" h="5214862">
                  <a:moveTo>
                    <a:pt x="2158552" y="854278"/>
                  </a:moveTo>
                  <a:lnTo>
                    <a:pt x="3251803" y="854278"/>
                  </a:lnTo>
                  <a:cubicBezTo>
                    <a:pt x="3226957" y="692775"/>
                    <a:pt x="3127570" y="556118"/>
                    <a:pt x="2990914" y="494001"/>
                  </a:cubicBezTo>
                  <a:lnTo>
                    <a:pt x="1798275" y="21915"/>
                  </a:lnTo>
                  <a:cubicBezTo>
                    <a:pt x="1649195" y="-27778"/>
                    <a:pt x="1475269" y="9492"/>
                    <a:pt x="1363459" y="108879"/>
                  </a:cubicBezTo>
                  <a:lnTo>
                    <a:pt x="456557" y="1003358"/>
                  </a:lnTo>
                  <a:cubicBezTo>
                    <a:pt x="-152186" y="1612100"/>
                    <a:pt x="-152186" y="2593542"/>
                    <a:pt x="456557" y="3202285"/>
                  </a:cubicBezTo>
                  <a:cubicBezTo>
                    <a:pt x="456557" y="3202285"/>
                    <a:pt x="456557" y="3202285"/>
                    <a:pt x="456557" y="3202285"/>
                  </a:cubicBezTo>
                  <a:lnTo>
                    <a:pt x="1611925" y="4357653"/>
                  </a:lnTo>
                  <a:lnTo>
                    <a:pt x="754717" y="5214862"/>
                  </a:lnTo>
                  <a:lnTo>
                    <a:pt x="1214379" y="5214862"/>
                  </a:lnTo>
                  <a:lnTo>
                    <a:pt x="2059165" y="4370077"/>
                  </a:lnTo>
                  <a:lnTo>
                    <a:pt x="1748582" y="4059494"/>
                  </a:lnTo>
                  <a:lnTo>
                    <a:pt x="1910085" y="3897991"/>
                  </a:lnTo>
                  <a:lnTo>
                    <a:pt x="2792141" y="4780046"/>
                  </a:lnTo>
                  <a:cubicBezTo>
                    <a:pt x="2879104" y="4854586"/>
                    <a:pt x="2978491" y="4904280"/>
                    <a:pt x="3102724" y="4904280"/>
                  </a:cubicBezTo>
                  <a:lnTo>
                    <a:pt x="4345056" y="4904280"/>
                  </a:lnTo>
                  <a:lnTo>
                    <a:pt x="3102724" y="3661948"/>
                  </a:lnTo>
                  <a:lnTo>
                    <a:pt x="3102724" y="2904125"/>
                  </a:lnTo>
                  <a:cubicBezTo>
                    <a:pt x="3102724" y="2792315"/>
                    <a:pt x="3053030" y="2680506"/>
                    <a:pt x="2978491" y="2605966"/>
                  </a:cubicBezTo>
                  <a:lnTo>
                    <a:pt x="1810699" y="1438174"/>
                  </a:lnTo>
                  <a:cubicBezTo>
                    <a:pt x="1748582" y="1376057"/>
                    <a:pt x="1748582" y="1276671"/>
                    <a:pt x="1810699" y="1214554"/>
                  </a:cubicBezTo>
                  <a:lnTo>
                    <a:pt x="2158552" y="854278"/>
                  </a:lnTo>
                  <a:lnTo>
                    <a:pt x="2158552" y="854278"/>
                  </a:lnTo>
                  <a:close/>
                  <a:moveTo>
                    <a:pt x="1847969" y="2096609"/>
                  </a:moveTo>
                  <a:lnTo>
                    <a:pt x="2779717" y="3028358"/>
                  </a:lnTo>
                  <a:lnTo>
                    <a:pt x="2779717" y="3351365"/>
                  </a:lnTo>
                  <a:lnTo>
                    <a:pt x="1934932" y="2506579"/>
                  </a:lnTo>
                  <a:cubicBezTo>
                    <a:pt x="1872815" y="2444463"/>
                    <a:pt x="1847969" y="2357499"/>
                    <a:pt x="1835545" y="2282959"/>
                  </a:cubicBezTo>
                  <a:lnTo>
                    <a:pt x="1835545" y="2096609"/>
                  </a:lnTo>
                  <a:close/>
                </a:path>
              </a:pathLst>
            </a:custGeom>
            <a:solidFill>
              <a:schemeClr val="accent1"/>
            </a:solidFill>
            <a:ln w="1240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>
                <a:solidFill>
                  <a:schemeClr val="accent1"/>
                </a:solidFill>
              </a:endParaRP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E1A7147B-719B-4B06-ABCB-908B8A704C37}"/>
              </a:ext>
            </a:extLst>
          </p:cNvPr>
          <p:cNvSpPr txBox="1">
            <a:spLocks/>
          </p:cNvSpPr>
          <p:nvPr/>
        </p:nvSpPr>
        <p:spPr>
          <a:xfrm>
            <a:off x="6365876" y="2141692"/>
            <a:ext cx="5391928" cy="167118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00" b="1" kern="6600" baseline="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u-HU" sz="4400" dirty="0">
                <a:solidFill>
                  <a:schemeClr val="accent1"/>
                </a:solidFill>
              </a:rPr>
              <a:t>Köszönöm a figyelmet!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CFD0DF1-4EF7-40CF-BC06-82D22A30576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65876" y="5910442"/>
            <a:ext cx="5257799" cy="41823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>
                <a:latin typeface="Muli" pitchFamily="2" charset="77"/>
              </a:rPr>
              <a:t>…@uni-corvinus.hu</a:t>
            </a:r>
          </a:p>
        </p:txBody>
      </p:sp>
    </p:spTree>
    <p:extLst>
      <p:ext uri="{BB962C8B-B14F-4D97-AF65-F5344CB8AC3E}">
        <p14:creationId xmlns:p14="http://schemas.microsoft.com/office/powerpoint/2010/main" val="37241524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rvinus színséma 9 szí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29">
            <a:extLst>
              <a:ext uri="{FF2B5EF4-FFF2-40B4-BE49-F238E27FC236}">
                <a16:creationId xmlns:a16="http://schemas.microsoft.com/office/drawing/2014/main" id="{B3A51A6E-BA40-41E4-9035-49E0B32CB69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31813" y="3229494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Arial "/>
              </a:defRPr>
            </a:lvl1pPr>
          </a:lstStyle>
          <a:p>
            <a:pPr marL="0" indent="0"/>
            <a:r>
              <a:rPr lang="hu-HU" dirty="0"/>
              <a:t>A sablonban létrehoztunk egy </a:t>
            </a:r>
            <a:r>
              <a:rPr lang="hu-HU" b="1" dirty="0"/>
              <a:t>Corvinus színsémát</a:t>
            </a:r>
            <a:r>
              <a:rPr lang="hu-HU" dirty="0"/>
              <a:t> ezekből a színekből +a fehér szín.</a:t>
            </a:r>
          </a:p>
          <a:p>
            <a:r>
              <a:rPr lang="hu-HU" dirty="0"/>
              <a:t>A Corvinus arculati rendszeréhez használt színek listája </a:t>
            </a:r>
            <a:r>
              <a:rPr lang="hu-HU" dirty="0" err="1"/>
              <a:t>hexa</a:t>
            </a:r>
            <a:r>
              <a:rPr lang="hu-HU" dirty="0"/>
              <a:t> kódokkal.</a:t>
            </a:r>
          </a:p>
          <a:p>
            <a:r>
              <a:rPr lang="hu-HU" dirty="0"/>
              <a:t>A sablonban létrehoztunk egy </a:t>
            </a:r>
            <a:r>
              <a:rPr lang="hu-HU" b="1" dirty="0"/>
              <a:t>Corvinus-</a:t>
            </a:r>
            <a:r>
              <a:rPr lang="hu-HU" b="1" dirty="0" err="1"/>
              <a:t>new</a:t>
            </a:r>
            <a:r>
              <a:rPr lang="hu-HU" b="1" dirty="0"/>
              <a:t> színsémát </a:t>
            </a:r>
            <a:r>
              <a:rPr lang="hu-HU" dirty="0"/>
              <a:t>ezekből a színekből. </a:t>
            </a:r>
            <a:endParaRPr lang="en-US" dirty="0"/>
          </a:p>
          <a:p>
            <a:pPr marL="0" indent="0"/>
            <a:endParaRPr lang="hu-HU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9B4926A-3EFF-4F82-820B-8307E7A163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Corvinus színséma alapszínek</a:t>
            </a:r>
          </a:p>
        </p:txBody>
      </p:sp>
      <p:sp>
        <p:nvSpPr>
          <p:cNvPr id="5" name="Szöveg helye 2">
            <a:extLst>
              <a:ext uri="{FF2B5EF4-FFF2-40B4-BE49-F238E27FC236}">
                <a16:creationId xmlns:a16="http://schemas.microsoft.com/office/drawing/2014/main" id="{001FEF86-E7E6-48D2-8CB7-71C34DC5D387}"/>
              </a:ext>
            </a:extLst>
          </p:cNvPr>
          <p:cNvSpPr txBox="1">
            <a:spLocks/>
          </p:cNvSpPr>
          <p:nvPr userDrawn="1"/>
        </p:nvSpPr>
        <p:spPr>
          <a:xfrm>
            <a:off x="10123469" y="3429000"/>
            <a:ext cx="1344612" cy="113792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algn="l"/>
            <a:r>
              <a:rPr lang="pt-BR" dirty="0"/>
              <a:t>#F5C832</a:t>
            </a:r>
            <a:br>
              <a:rPr lang="pt-BR" dirty="0"/>
            </a:br>
            <a:r>
              <a:rPr lang="pt-BR" dirty="0"/>
              <a:t>R: 245</a:t>
            </a:r>
            <a:br>
              <a:rPr lang="pt-BR" dirty="0"/>
            </a:br>
            <a:r>
              <a:rPr lang="pt-BR" dirty="0"/>
              <a:t>G: 200</a:t>
            </a:r>
            <a:br>
              <a:rPr lang="pt-BR" dirty="0"/>
            </a:br>
            <a:r>
              <a:rPr lang="pt-BR" dirty="0"/>
              <a:t>B: 50</a:t>
            </a:r>
          </a:p>
        </p:txBody>
      </p:sp>
      <p:sp>
        <p:nvSpPr>
          <p:cNvPr id="6" name="Szöveg helye 2">
            <a:extLst>
              <a:ext uri="{FF2B5EF4-FFF2-40B4-BE49-F238E27FC236}">
                <a16:creationId xmlns:a16="http://schemas.microsoft.com/office/drawing/2014/main" id="{121DB994-CDA6-47A8-BB92-177373C631E5}"/>
              </a:ext>
            </a:extLst>
          </p:cNvPr>
          <p:cNvSpPr txBox="1">
            <a:spLocks/>
          </p:cNvSpPr>
          <p:nvPr userDrawn="1"/>
        </p:nvSpPr>
        <p:spPr>
          <a:xfrm>
            <a:off x="6096000" y="3429000"/>
            <a:ext cx="1344612" cy="113792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algn="l"/>
            <a:r>
              <a:rPr lang="pt-BR" dirty="0"/>
              <a:t>#1B213E</a:t>
            </a:r>
            <a:br>
              <a:rPr lang="pt-BR" dirty="0"/>
            </a:br>
            <a:r>
              <a:rPr lang="pt-BR" dirty="0"/>
              <a:t>R: 27</a:t>
            </a:r>
            <a:br>
              <a:rPr lang="pt-BR" dirty="0"/>
            </a:br>
            <a:r>
              <a:rPr lang="pt-BR" dirty="0"/>
              <a:t>G: 33</a:t>
            </a:r>
            <a:br>
              <a:rPr lang="pt-BR" dirty="0"/>
            </a:br>
            <a:r>
              <a:rPr lang="pt-BR" dirty="0"/>
              <a:t>B: 62</a:t>
            </a:r>
          </a:p>
        </p:txBody>
      </p:sp>
      <p:sp>
        <p:nvSpPr>
          <p:cNvPr id="7" name="Szöveg helye 2">
            <a:extLst>
              <a:ext uri="{FF2B5EF4-FFF2-40B4-BE49-F238E27FC236}">
                <a16:creationId xmlns:a16="http://schemas.microsoft.com/office/drawing/2014/main" id="{CB49D1DA-6A33-4785-8908-5BE4C65AF478}"/>
              </a:ext>
            </a:extLst>
          </p:cNvPr>
          <p:cNvSpPr txBox="1">
            <a:spLocks/>
          </p:cNvSpPr>
          <p:nvPr userDrawn="1"/>
        </p:nvSpPr>
        <p:spPr>
          <a:xfrm>
            <a:off x="7438128" y="3429000"/>
            <a:ext cx="1344612" cy="113792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#BF8F55</a:t>
            </a:r>
            <a:br>
              <a:rPr lang="pt-BR" dirty="0"/>
            </a:br>
            <a:r>
              <a:rPr lang="pt-BR" dirty="0"/>
              <a:t>R: 191</a:t>
            </a:r>
            <a:br>
              <a:rPr lang="pt-BR" dirty="0"/>
            </a:br>
            <a:r>
              <a:rPr lang="pt-BR" dirty="0"/>
              <a:t>G: 143</a:t>
            </a:r>
            <a:br>
              <a:rPr lang="pt-BR" dirty="0"/>
            </a:br>
            <a:r>
              <a:rPr lang="pt-BR" dirty="0"/>
              <a:t>B: 85</a:t>
            </a:r>
          </a:p>
        </p:txBody>
      </p:sp>
      <p:sp>
        <p:nvSpPr>
          <p:cNvPr id="9" name="Szöveg helye 2">
            <a:extLst>
              <a:ext uri="{FF2B5EF4-FFF2-40B4-BE49-F238E27FC236}">
                <a16:creationId xmlns:a16="http://schemas.microsoft.com/office/drawing/2014/main" id="{750490FB-A280-44F5-8E94-66E94C72FB58}"/>
              </a:ext>
            </a:extLst>
          </p:cNvPr>
          <p:cNvSpPr txBox="1">
            <a:spLocks/>
          </p:cNvSpPr>
          <p:nvPr userDrawn="1"/>
        </p:nvSpPr>
        <p:spPr>
          <a:xfrm>
            <a:off x="8778549" y="3429000"/>
            <a:ext cx="1344612" cy="113792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#5C6873</a:t>
            </a:r>
            <a:br>
              <a:rPr lang="pt-BR" dirty="0"/>
            </a:br>
            <a:r>
              <a:rPr lang="pt-BR" dirty="0"/>
              <a:t>R: </a:t>
            </a:r>
            <a:r>
              <a:rPr lang="hu-HU" dirty="0"/>
              <a:t>92</a:t>
            </a:r>
            <a:br>
              <a:rPr lang="pt-BR" dirty="0"/>
            </a:br>
            <a:r>
              <a:rPr lang="pt-BR" dirty="0"/>
              <a:t>G: </a:t>
            </a:r>
            <a:r>
              <a:rPr lang="hu-HU" dirty="0"/>
              <a:t>104</a:t>
            </a:r>
            <a:br>
              <a:rPr lang="pt-BR" dirty="0"/>
            </a:br>
            <a:r>
              <a:rPr lang="pt-BR" dirty="0"/>
              <a:t>B: </a:t>
            </a:r>
            <a:r>
              <a:rPr lang="hu-HU" dirty="0"/>
              <a:t>115</a:t>
            </a:r>
            <a:endParaRPr lang="pt-BR" dirty="0"/>
          </a:p>
        </p:txBody>
      </p:sp>
      <p:sp>
        <p:nvSpPr>
          <p:cNvPr id="10" name="Szöveg helye 2">
            <a:extLst>
              <a:ext uri="{FF2B5EF4-FFF2-40B4-BE49-F238E27FC236}">
                <a16:creationId xmlns:a16="http://schemas.microsoft.com/office/drawing/2014/main" id="{E6D8E888-94DE-496B-9B5F-E2E30DF138AA}"/>
              </a:ext>
            </a:extLst>
          </p:cNvPr>
          <p:cNvSpPr txBox="1">
            <a:spLocks/>
          </p:cNvSpPr>
          <p:nvPr userDrawn="1"/>
        </p:nvSpPr>
        <p:spPr>
          <a:xfrm>
            <a:off x="7440612" y="4565447"/>
            <a:ext cx="1344612" cy="113792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#0C8843</a:t>
            </a:r>
            <a:br>
              <a:rPr lang="pt-BR" dirty="0"/>
            </a:br>
            <a:r>
              <a:rPr lang="pt-BR" dirty="0"/>
              <a:t>R: </a:t>
            </a:r>
            <a:r>
              <a:rPr lang="hu-HU" dirty="0"/>
              <a:t>12</a:t>
            </a:r>
            <a:br>
              <a:rPr lang="pt-BR" dirty="0"/>
            </a:br>
            <a:r>
              <a:rPr lang="pt-BR" dirty="0"/>
              <a:t>G: </a:t>
            </a:r>
            <a:r>
              <a:rPr lang="hu-HU" dirty="0"/>
              <a:t>136</a:t>
            </a:r>
            <a:br>
              <a:rPr lang="pt-BR" dirty="0"/>
            </a:br>
            <a:r>
              <a:rPr lang="pt-BR" dirty="0"/>
              <a:t>B: </a:t>
            </a:r>
            <a:r>
              <a:rPr lang="hu-HU" dirty="0"/>
              <a:t>67</a:t>
            </a:r>
            <a:endParaRPr lang="pt-BR" dirty="0"/>
          </a:p>
        </p:txBody>
      </p:sp>
      <p:sp>
        <p:nvSpPr>
          <p:cNvPr id="11" name="Szöveg helye 2">
            <a:extLst>
              <a:ext uri="{FF2B5EF4-FFF2-40B4-BE49-F238E27FC236}">
                <a16:creationId xmlns:a16="http://schemas.microsoft.com/office/drawing/2014/main" id="{B19B29B5-4CA2-4270-9BCA-DEED4F63B835}"/>
              </a:ext>
            </a:extLst>
          </p:cNvPr>
          <p:cNvSpPr txBox="1">
            <a:spLocks/>
          </p:cNvSpPr>
          <p:nvPr userDrawn="1"/>
        </p:nvSpPr>
        <p:spPr>
          <a:xfrm>
            <a:off x="6096000" y="4566920"/>
            <a:ext cx="1344612" cy="113792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#D22027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4762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rvinus színséma 9 szí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29">
            <a:extLst>
              <a:ext uri="{FF2B5EF4-FFF2-40B4-BE49-F238E27FC236}">
                <a16:creationId xmlns:a16="http://schemas.microsoft.com/office/drawing/2014/main" id="{B3A51A6E-BA40-41E4-9035-49E0B32CB69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6920" y="3277891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Arial "/>
              </a:defRPr>
            </a:lvl1pPr>
          </a:lstStyle>
          <a:p>
            <a:r>
              <a:rPr lang="hu-HU" dirty="0"/>
              <a:t>A Corvinus arculati rendszerében használható  színek listája </a:t>
            </a:r>
            <a:r>
              <a:rPr lang="hu-HU" dirty="0" err="1"/>
              <a:t>hexa</a:t>
            </a:r>
            <a:r>
              <a:rPr lang="hu-HU" dirty="0"/>
              <a:t> kódokkal.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hu-HU" sz="1800" dirty="0">
                <a:solidFill>
                  <a:srgbClr val="1B213E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sablonban létrehozott Corvinus színsémán kívül ezekből a színekből lehet egyedit kiválasztani. A színpalettából kimaradt színeket pirossal megjelöltük, a megadott </a:t>
            </a:r>
            <a:r>
              <a:rPr lang="hu-HU" sz="1800" dirty="0" err="1">
                <a:solidFill>
                  <a:srgbClr val="1B213E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hexa</a:t>
            </a:r>
            <a:r>
              <a:rPr lang="hu-HU" sz="1800" dirty="0">
                <a:solidFill>
                  <a:srgbClr val="1B213E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kódokkal lehet egyedileg létrehozni a kívánt objektumnál. </a:t>
            </a:r>
          </a:p>
          <a:p>
            <a:pPr marL="0" indent="0"/>
            <a:endParaRPr lang="hu-HU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9B4926A-3EFF-4F82-820B-8307E7A163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Corvinus színséma további elemei</a:t>
            </a:r>
          </a:p>
        </p:txBody>
      </p:sp>
      <p:sp>
        <p:nvSpPr>
          <p:cNvPr id="6" name="Szöveg helye 2">
            <a:extLst>
              <a:ext uri="{FF2B5EF4-FFF2-40B4-BE49-F238E27FC236}">
                <a16:creationId xmlns:a16="http://schemas.microsoft.com/office/drawing/2014/main" id="{7136B0C2-B72A-4140-8543-7C8693A07CDC}"/>
              </a:ext>
            </a:extLst>
          </p:cNvPr>
          <p:cNvSpPr txBox="1">
            <a:spLocks/>
          </p:cNvSpPr>
          <p:nvPr userDrawn="1"/>
        </p:nvSpPr>
        <p:spPr>
          <a:xfrm>
            <a:off x="10230545" y="1014768"/>
            <a:ext cx="1344612" cy="1137920"/>
          </a:xfrm>
          <a:prstGeom prst="rect">
            <a:avLst/>
          </a:prstGeom>
          <a:solidFill>
            <a:srgbClr val="F5C83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algn="l"/>
            <a:r>
              <a:rPr lang="pt-BR" dirty="0"/>
              <a:t>#F5C832</a:t>
            </a:r>
            <a:br>
              <a:rPr lang="pt-BR" dirty="0"/>
            </a:br>
            <a:r>
              <a:rPr lang="pt-BR" dirty="0"/>
              <a:t>R: 245</a:t>
            </a:r>
            <a:br>
              <a:rPr lang="pt-BR" dirty="0"/>
            </a:br>
            <a:r>
              <a:rPr lang="pt-BR" dirty="0"/>
              <a:t>G: 200</a:t>
            </a:r>
            <a:br>
              <a:rPr lang="pt-BR" dirty="0"/>
            </a:br>
            <a:r>
              <a:rPr lang="pt-BR" dirty="0"/>
              <a:t>B: 50</a:t>
            </a:r>
          </a:p>
        </p:txBody>
      </p:sp>
      <p:sp>
        <p:nvSpPr>
          <p:cNvPr id="7" name="Szöveg helye 2">
            <a:extLst>
              <a:ext uri="{FF2B5EF4-FFF2-40B4-BE49-F238E27FC236}">
                <a16:creationId xmlns:a16="http://schemas.microsoft.com/office/drawing/2014/main" id="{C3C05A8B-591D-4BF8-8530-EF736E66B806}"/>
              </a:ext>
            </a:extLst>
          </p:cNvPr>
          <p:cNvSpPr txBox="1">
            <a:spLocks/>
          </p:cNvSpPr>
          <p:nvPr userDrawn="1"/>
        </p:nvSpPr>
        <p:spPr>
          <a:xfrm>
            <a:off x="7535605" y="2151498"/>
            <a:ext cx="1344612" cy="1137920"/>
          </a:xfrm>
          <a:prstGeom prst="rect">
            <a:avLst/>
          </a:prstGeom>
          <a:solidFill>
            <a:srgbClr val="855C24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#855C24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133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92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36</a:t>
            </a:r>
          </a:p>
        </p:txBody>
      </p:sp>
      <p:sp>
        <p:nvSpPr>
          <p:cNvPr id="8" name="Szöveg helye 2">
            <a:extLst>
              <a:ext uri="{FF2B5EF4-FFF2-40B4-BE49-F238E27FC236}">
                <a16:creationId xmlns:a16="http://schemas.microsoft.com/office/drawing/2014/main" id="{8C72A7B1-AD72-4763-BE51-E16E88BDABC1}"/>
              </a:ext>
            </a:extLst>
          </p:cNvPr>
          <p:cNvSpPr txBox="1">
            <a:spLocks/>
          </p:cNvSpPr>
          <p:nvPr userDrawn="1"/>
        </p:nvSpPr>
        <p:spPr>
          <a:xfrm>
            <a:off x="8880217" y="2151498"/>
            <a:ext cx="1344612" cy="1137920"/>
          </a:xfrm>
          <a:prstGeom prst="rect">
            <a:avLst/>
          </a:prstGeom>
          <a:solidFill>
            <a:srgbClr val="3D454C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#3D454C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61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69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76</a:t>
            </a:r>
          </a:p>
        </p:txBody>
      </p:sp>
      <p:sp>
        <p:nvSpPr>
          <p:cNvPr id="9" name="Szöveg helye 2">
            <a:extLst>
              <a:ext uri="{FF2B5EF4-FFF2-40B4-BE49-F238E27FC236}">
                <a16:creationId xmlns:a16="http://schemas.microsoft.com/office/drawing/2014/main" id="{9EDCF2CA-8D57-4A0B-BEFE-6228225DFCDC}"/>
              </a:ext>
            </a:extLst>
          </p:cNvPr>
          <p:cNvSpPr txBox="1">
            <a:spLocks/>
          </p:cNvSpPr>
          <p:nvPr userDrawn="1"/>
        </p:nvSpPr>
        <p:spPr>
          <a:xfrm>
            <a:off x="10234477" y="3290609"/>
            <a:ext cx="1344612" cy="1137920"/>
          </a:xfrm>
          <a:prstGeom prst="rect">
            <a:avLst/>
          </a:prstGeom>
          <a:solidFill>
            <a:srgbClr val="F9D97C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#F9D97C</a:t>
            </a:r>
            <a:br>
              <a:rPr lang="pt-BR" dirty="0"/>
            </a:br>
            <a:r>
              <a:rPr lang="pt-BR" dirty="0"/>
              <a:t>R: 249</a:t>
            </a:r>
            <a:br>
              <a:rPr lang="pt-BR" dirty="0"/>
            </a:br>
            <a:r>
              <a:rPr lang="pt-BR" dirty="0"/>
              <a:t>G: 217</a:t>
            </a:r>
            <a:br>
              <a:rPr lang="pt-BR" dirty="0"/>
            </a:br>
            <a:r>
              <a:rPr lang="pt-BR" dirty="0"/>
              <a:t>B: 124</a:t>
            </a:r>
          </a:p>
        </p:txBody>
      </p:sp>
      <p:sp>
        <p:nvSpPr>
          <p:cNvPr id="10" name="Szöveg helye 2">
            <a:extLst>
              <a:ext uri="{FF2B5EF4-FFF2-40B4-BE49-F238E27FC236}">
                <a16:creationId xmlns:a16="http://schemas.microsoft.com/office/drawing/2014/main" id="{3FD0A3CF-1E5E-4A9F-AC01-BBD227A1920C}"/>
              </a:ext>
            </a:extLst>
          </p:cNvPr>
          <p:cNvSpPr txBox="1">
            <a:spLocks/>
          </p:cNvSpPr>
          <p:nvPr userDrawn="1"/>
        </p:nvSpPr>
        <p:spPr>
          <a:xfrm>
            <a:off x="10230545" y="4424675"/>
            <a:ext cx="1344612" cy="1137920"/>
          </a:xfrm>
          <a:prstGeom prst="rect">
            <a:avLst/>
          </a:prstGeom>
          <a:solidFill>
            <a:srgbClr val="FBE3A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#FBE3A5</a:t>
            </a:r>
            <a:br>
              <a:rPr lang="pt-BR" dirty="0"/>
            </a:br>
            <a:r>
              <a:rPr lang="pt-BR" dirty="0"/>
              <a:t>R: 251</a:t>
            </a:r>
            <a:br>
              <a:rPr lang="pt-BR" dirty="0"/>
            </a:br>
            <a:r>
              <a:rPr lang="pt-BR" dirty="0"/>
              <a:t>G: 227</a:t>
            </a:r>
            <a:br>
              <a:rPr lang="pt-BR" dirty="0"/>
            </a:br>
            <a:r>
              <a:rPr lang="pt-BR" dirty="0"/>
              <a:t>B: 165</a:t>
            </a:r>
          </a:p>
        </p:txBody>
      </p:sp>
      <p:sp>
        <p:nvSpPr>
          <p:cNvPr id="11" name="Szöveg helye 2">
            <a:extLst>
              <a:ext uri="{FF2B5EF4-FFF2-40B4-BE49-F238E27FC236}">
                <a16:creationId xmlns:a16="http://schemas.microsoft.com/office/drawing/2014/main" id="{52040448-97D2-4FC2-8799-DB979D5982A3}"/>
              </a:ext>
            </a:extLst>
          </p:cNvPr>
          <p:cNvSpPr txBox="1">
            <a:spLocks/>
          </p:cNvSpPr>
          <p:nvPr userDrawn="1"/>
        </p:nvSpPr>
        <p:spPr>
          <a:xfrm>
            <a:off x="6197668" y="3290609"/>
            <a:ext cx="1344612" cy="1137920"/>
          </a:xfrm>
          <a:prstGeom prst="rect">
            <a:avLst/>
          </a:prstGeom>
          <a:solidFill>
            <a:srgbClr val="10122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#101226</a:t>
            </a:r>
            <a:br>
              <a:rPr lang="pt-BR" dirty="0"/>
            </a:br>
            <a:r>
              <a:rPr lang="pt-BR" dirty="0"/>
              <a:t>R: 16</a:t>
            </a:r>
            <a:br>
              <a:rPr lang="pt-BR" dirty="0"/>
            </a:br>
            <a:r>
              <a:rPr lang="pt-BR" dirty="0"/>
              <a:t>G: 18</a:t>
            </a:r>
            <a:br>
              <a:rPr lang="pt-BR" dirty="0"/>
            </a:br>
            <a:r>
              <a:rPr lang="pt-BR" dirty="0"/>
              <a:t>B: 38</a:t>
            </a:r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746BD614-3326-4BF2-ABE8-3A9777CA89E8}"/>
              </a:ext>
            </a:extLst>
          </p:cNvPr>
          <p:cNvSpPr txBox="1">
            <a:spLocks/>
          </p:cNvSpPr>
          <p:nvPr userDrawn="1"/>
        </p:nvSpPr>
        <p:spPr>
          <a:xfrm>
            <a:off x="6195818" y="2152687"/>
            <a:ext cx="1344612" cy="1137920"/>
          </a:xfrm>
          <a:prstGeom prst="rect">
            <a:avLst/>
          </a:prstGeom>
          <a:solidFill>
            <a:srgbClr val="100C08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#100C08</a:t>
            </a:r>
            <a:br>
              <a:rPr lang="pt-BR" dirty="0"/>
            </a:br>
            <a:r>
              <a:rPr lang="pt-BR" dirty="0"/>
              <a:t>R: 16</a:t>
            </a:r>
            <a:br>
              <a:rPr lang="pt-BR" dirty="0"/>
            </a:br>
            <a:r>
              <a:rPr lang="pt-BR" dirty="0"/>
              <a:t>G: 12</a:t>
            </a:r>
            <a:br>
              <a:rPr lang="pt-BR" dirty="0"/>
            </a:br>
            <a:r>
              <a:rPr lang="pt-BR" dirty="0"/>
              <a:t>B: 8</a:t>
            </a:r>
          </a:p>
        </p:txBody>
      </p:sp>
      <p:sp>
        <p:nvSpPr>
          <p:cNvPr id="13" name="Szöveg helye 2">
            <a:extLst>
              <a:ext uri="{FF2B5EF4-FFF2-40B4-BE49-F238E27FC236}">
                <a16:creationId xmlns:a16="http://schemas.microsoft.com/office/drawing/2014/main" id="{C20FAFEC-F123-47B7-8E69-95BD0796AC44}"/>
              </a:ext>
            </a:extLst>
          </p:cNvPr>
          <p:cNvSpPr txBox="1">
            <a:spLocks/>
          </p:cNvSpPr>
          <p:nvPr userDrawn="1"/>
        </p:nvSpPr>
        <p:spPr>
          <a:xfrm>
            <a:off x="10224828" y="2152688"/>
            <a:ext cx="1344612" cy="1137920"/>
          </a:xfrm>
          <a:prstGeom prst="rect">
            <a:avLst/>
          </a:prstGeom>
          <a:solidFill>
            <a:srgbClr val="E0AA2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#E0AA26</a:t>
            </a:r>
            <a:br>
              <a:rPr lang="pt-BR" dirty="0"/>
            </a:br>
            <a:r>
              <a:rPr lang="pt-BR" dirty="0"/>
              <a:t>R: 224</a:t>
            </a:r>
            <a:br>
              <a:rPr lang="pt-BR" dirty="0"/>
            </a:br>
            <a:r>
              <a:rPr lang="pt-BR" dirty="0"/>
              <a:t>G: 170</a:t>
            </a:r>
            <a:br>
              <a:rPr lang="pt-BR" dirty="0"/>
            </a:br>
            <a:r>
              <a:rPr lang="pt-BR" dirty="0"/>
              <a:t>B: 38</a:t>
            </a:r>
          </a:p>
        </p:txBody>
      </p:sp>
      <p:sp>
        <p:nvSpPr>
          <p:cNvPr id="14" name="Szöveg helye 2">
            <a:extLst>
              <a:ext uri="{FF2B5EF4-FFF2-40B4-BE49-F238E27FC236}">
                <a16:creationId xmlns:a16="http://schemas.microsoft.com/office/drawing/2014/main" id="{EF3FFC4E-735C-44DE-A123-10C7CFAD1153}"/>
              </a:ext>
            </a:extLst>
          </p:cNvPr>
          <p:cNvSpPr txBox="1">
            <a:spLocks/>
          </p:cNvSpPr>
          <p:nvPr userDrawn="1"/>
        </p:nvSpPr>
        <p:spPr>
          <a:xfrm>
            <a:off x="6197668" y="1014768"/>
            <a:ext cx="1344612" cy="1137920"/>
          </a:xfrm>
          <a:prstGeom prst="rect">
            <a:avLst/>
          </a:prstGeom>
          <a:solidFill>
            <a:srgbClr val="1B213E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algn="l"/>
            <a:r>
              <a:rPr lang="pt-BR" dirty="0"/>
              <a:t>#1B213E</a:t>
            </a:r>
            <a:br>
              <a:rPr lang="pt-BR" dirty="0"/>
            </a:br>
            <a:r>
              <a:rPr lang="pt-BR" dirty="0"/>
              <a:t>R: 27</a:t>
            </a:r>
            <a:br>
              <a:rPr lang="pt-BR" dirty="0"/>
            </a:br>
            <a:r>
              <a:rPr lang="pt-BR" dirty="0"/>
              <a:t>G: 33</a:t>
            </a:r>
            <a:br>
              <a:rPr lang="pt-BR" dirty="0"/>
            </a:br>
            <a:r>
              <a:rPr lang="pt-BR" dirty="0"/>
              <a:t>B: 62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49F8A52D-0610-4906-9283-402FE4271C56}"/>
              </a:ext>
            </a:extLst>
          </p:cNvPr>
          <p:cNvSpPr txBox="1">
            <a:spLocks/>
          </p:cNvSpPr>
          <p:nvPr userDrawn="1"/>
        </p:nvSpPr>
        <p:spPr>
          <a:xfrm>
            <a:off x="7539796" y="1014768"/>
            <a:ext cx="1344612" cy="1137920"/>
          </a:xfrm>
          <a:prstGeom prst="rect">
            <a:avLst/>
          </a:prstGeom>
          <a:solidFill>
            <a:srgbClr val="BF8F5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#BF8F55</a:t>
            </a:r>
            <a:br>
              <a:rPr lang="pt-BR" dirty="0"/>
            </a:br>
            <a:r>
              <a:rPr lang="pt-BR" dirty="0"/>
              <a:t>R: 191</a:t>
            </a:r>
            <a:br>
              <a:rPr lang="pt-BR" dirty="0"/>
            </a:br>
            <a:r>
              <a:rPr lang="pt-BR" dirty="0"/>
              <a:t>G: 143</a:t>
            </a:r>
            <a:br>
              <a:rPr lang="pt-BR" dirty="0"/>
            </a:br>
            <a:r>
              <a:rPr lang="pt-BR" dirty="0"/>
              <a:t>B: 85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FD5A0BA-A54D-41AA-80F3-9F591AD9B515}"/>
              </a:ext>
            </a:extLst>
          </p:cNvPr>
          <p:cNvSpPr txBox="1">
            <a:spLocks/>
          </p:cNvSpPr>
          <p:nvPr userDrawn="1"/>
        </p:nvSpPr>
        <p:spPr>
          <a:xfrm>
            <a:off x="8880217" y="1014768"/>
            <a:ext cx="1344612" cy="1137920"/>
          </a:xfrm>
          <a:prstGeom prst="rect">
            <a:avLst/>
          </a:prstGeom>
          <a:solidFill>
            <a:srgbClr val="5C6873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#5C6873</a:t>
            </a:r>
            <a:br>
              <a:rPr lang="pt-BR" dirty="0"/>
            </a:br>
            <a:r>
              <a:rPr lang="pt-BR" dirty="0"/>
              <a:t>R: </a:t>
            </a:r>
            <a:r>
              <a:rPr lang="hu-HU" dirty="0"/>
              <a:t>92</a:t>
            </a:r>
            <a:br>
              <a:rPr lang="pt-BR" dirty="0"/>
            </a:br>
            <a:r>
              <a:rPr lang="pt-BR" dirty="0"/>
              <a:t>G: </a:t>
            </a:r>
            <a:r>
              <a:rPr lang="hu-HU" dirty="0"/>
              <a:t>104</a:t>
            </a:r>
            <a:br>
              <a:rPr lang="pt-BR" dirty="0"/>
            </a:br>
            <a:r>
              <a:rPr lang="pt-BR" dirty="0"/>
              <a:t>B: </a:t>
            </a:r>
            <a:r>
              <a:rPr lang="hu-HU" dirty="0"/>
              <a:t>115</a:t>
            </a:r>
            <a:endParaRPr lang="pt-BR" dirty="0"/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D42A9EA3-65FB-4853-9975-FEDD96675CFD}"/>
              </a:ext>
            </a:extLst>
          </p:cNvPr>
          <p:cNvSpPr txBox="1">
            <a:spLocks/>
          </p:cNvSpPr>
          <p:nvPr userDrawn="1"/>
        </p:nvSpPr>
        <p:spPr>
          <a:xfrm>
            <a:off x="7539536" y="3290608"/>
            <a:ext cx="1344612" cy="1137920"/>
          </a:xfrm>
          <a:prstGeom prst="rect">
            <a:avLst/>
          </a:prstGeom>
          <a:solidFill>
            <a:srgbClr val="D1AF84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#D1AF84</a:t>
            </a:r>
            <a:b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R: 209</a:t>
            </a:r>
            <a:b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G: 175</a:t>
            </a:r>
            <a:b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B: 132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B681D54D-016F-47EA-A7FF-C16036335F69}"/>
              </a:ext>
            </a:extLst>
          </p:cNvPr>
          <p:cNvSpPr txBox="1">
            <a:spLocks/>
          </p:cNvSpPr>
          <p:nvPr userDrawn="1"/>
        </p:nvSpPr>
        <p:spPr>
          <a:xfrm>
            <a:off x="8885936" y="3290608"/>
            <a:ext cx="1344612" cy="1137920"/>
          </a:xfrm>
          <a:prstGeom prst="rect">
            <a:avLst/>
          </a:prstGeom>
          <a:solidFill>
            <a:srgbClr val="898E97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#898E97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137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142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151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78C62BE3-8021-4D97-96E7-6B9FD4A7A744}"/>
              </a:ext>
            </a:extLst>
          </p:cNvPr>
          <p:cNvSpPr txBox="1">
            <a:spLocks/>
          </p:cNvSpPr>
          <p:nvPr userDrawn="1"/>
        </p:nvSpPr>
        <p:spPr>
          <a:xfrm>
            <a:off x="6197668" y="4428528"/>
            <a:ext cx="1344612" cy="1137920"/>
          </a:xfrm>
          <a:prstGeom prst="rect">
            <a:avLst/>
          </a:prstGeom>
          <a:solidFill>
            <a:srgbClr val="4D4B6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#4D4B66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77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75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102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901AB510-4874-416A-B060-FE7F527AFF8B}"/>
              </a:ext>
            </a:extLst>
          </p:cNvPr>
          <p:cNvSpPr txBox="1">
            <a:spLocks/>
          </p:cNvSpPr>
          <p:nvPr userDrawn="1"/>
        </p:nvSpPr>
        <p:spPr>
          <a:xfrm>
            <a:off x="6197668" y="5566449"/>
            <a:ext cx="1344612" cy="1137920"/>
          </a:xfrm>
          <a:prstGeom prst="rect">
            <a:avLst/>
          </a:prstGeom>
          <a:solidFill>
            <a:srgbClr val="78748A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#78748A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120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116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138</a:t>
            </a:r>
          </a:p>
        </p:txBody>
      </p:sp>
      <p:sp>
        <p:nvSpPr>
          <p:cNvPr id="22" name="Szöveg helye 2">
            <a:extLst>
              <a:ext uri="{FF2B5EF4-FFF2-40B4-BE49-F238E27FC236}">
                <a16:creationId xmlns:a16="http://schemas.microsoft.com/office/drawing/2014/main" id="{28661039-A9C1-470F-95C5-51A3A9A319E9}"/>
              </a:ext>
            </a:extLst>
          </p:cNvPr>
          <p:cNvSpPr txBox="1">
            <a:spLocks/>
          </p:cNvSpPr>
          <p:nvPr userDrawn="1"/>
        </p:nvSpPr>
        <p:spPr>
          <a:xfrm>
            <a:off x="7539536" y="4428529"/>
            <a:ext cx="1344612" cy="1137920"/>
          </a:xfrm>
          <a:prstGeom prst="rect">
            <a:avLst/>
          </a:prstGeom>
          <a:solidFill>
            <a:srgbClr val="DEC5A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#DEC5A6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222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197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166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D610F3FF-D6A4-4E0D-8E2B-CF8815FB9AFF}"/>
              </a:ext>
            </a:extLst>
          </p:cNvPr>
          <p:cNvSpPr txBox="1">
            <a:spLocks/>
          </p:cNvSpPr>
          <p:nvPr userDrawn="1"/>
        </p:nvSpPr>
        <p:spPr>
          <a:xfrm>
            <a:off x="8885936" y="4428529"/>
            <a:ext cx="1344612" cy="1137920"/>
          </a:xfrm>
          <a:prstGeom prst="rect">
            <a:avLst/>
          </a:prstGeom>
          <a:solidFill>
            <a:srgbClr val="A9ABB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#A9ABB2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169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171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178</a:t>
            </a:r>
          </a:p>
        </p:txBody>
      </p:sp>
      <p:sp>
        <p:nvSpPr>
          <p:cNvPr id="27" name="Ellipszis 26">
            <a:extLst>
              <a:ext uri="{FF2B5EF4-FFF2-40B4-BE49-F238E27FC236}">
                <a16:creationId xmlns:a16="http://schemas.microsoft.com/office/drawing/2014/main" id="{3C4E6AF9-375B-4ED9-B39C-FA1793622028}"/>
              </a:ext>
            </a:extLst>
          </p:cNvPr>
          <p:cNvSpPr/>
          <p:nvPr/>
        </p:nvSpPr>
        <p:spPr>
          <a:xfrm>
            <a:off x="7163430" y="29499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Ellipszis 28">
            <a:extLst>
              <a:ext uri="{FF2B5EF4-FFF2-40B4-BE49-F238E27FC236}">
                <a16:creationId xmlns:a16="http://schemas.microsoft.com/office/drawing/2014/main" id="{769A7EA0-E55F-4D2B-930F-8A234D969371}"/>
              </a:ext>
            </a:extLst>
          </p:cNvPr>
          <p:cNvSpPr/>
          <p:nvPr/>
        </p:nvSpPr>
        <p:spPr>
          <a:xfrm>
            <a:off x="8413500" y="297390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Ellipszis 29">
            <a:extLst>
              <a:ext uri="{FF2B5EF4-FFF2-40B4-BE49-F238E27FC236}">
                <a16:creationId xmlns:a16="http://schemas.microsoft.com/office/drawing/2014/main" id="{8CD33F66-FF1F-4C6E-A5A3-0FEE60D3A028}"/>
              </a:ext>
            </a:extLst>
          </p:cNvPr>
          <p:cNvSpPr/>
          <p:nvPr/>
        </p:nvSpPr>
        <p:spPr>
          <a:xfrm>
            <a:off x="9845979" y="29499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Ellipszis 31">
            <a:extLst>
              <a:ext uri="{FF2B5EF4-FFF2-40B4-BE49-F238E27FC236}">
                <a16:creationId xmlns:a16="http://schemas.microsoft.com/office/drawing/2014/main" id="{91F9E0F7-B1E8-4A36-BABB-EE470353DA4B}"/>
              </a:ext>
            </a:extLst>
          </p:cNvPr>
          <p:cNvSpPr/>
          <p:nvPr/>
        </p:nvSpPr>
        <p:spPr>
          <a:xfrm>
            <a:off x="11201164" y="297390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Ellipszis 39">
            <a:extLst>
              <a:ext uri="{FF2B5EF4-FFF2-40B4-BE49-F238E27FC236}">
                <a16:creationId xmlns:a16="http://schemas.microsoft.com/office/drawing/2014/main" id="{5EDBF66B-705B-4621-B049-B5EB05B049A5}"/>
              </a:ext>
            </a:extLst>
          </p:cNvPr>
          <p:cNvSpPr/>
          <p:nvPr userDrawn="1"/>
        </p:nvSpPr>
        <p:spPr>
          <a:xfrm>
            <a:off x="7163430" y="4083017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Ellipszis 40">
            <a:extLst>
              <a:ext uri="{FF2B5EF4-FFF2-40B4-BE49-F238E27FC236}">
                <a16:creationId xmlns:a16="http://schemas.microsoft.com/office/drawing/2014/main" id="{0B64D19B-A6BB-40C6-A773-2B0ADFC0F9A5}"/>
              </a:ext>
            </a:extLst>
          </p:cNvPr>
          <p:cNvSpPr/>
          <p:nvPr userDrawn="1"/>
        </p:nvSpPr>
        <p:spPr>
          <a:xfrm>
            <a:off x="8413500" y="41070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Ellipszis 41">
            <a:extLst>
              <a:ext uri="{FF2B5EF4-FFF2-40B4-BE49-F238E27FC236}">
                <a16:creationId xmlns:a16="http://schemas.microsoft.com/office/drawing/2014/main" id="{4A2A8BD0-FE39-4523-A246-408007AD8B32}"/>
              </a:ext>
            </a:extLst>
          </p:cNvPr>
          <p:cNvSpPr/>
          <p:nvPr userDrawn="1"/>
        </p:nvSpPr>
        <p:spPr>
          <a:xfrm>
            <a:off x="9845979" y="4083017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Ellipszis 42">
            <a:extLst>
              <a:ext uri="{FF2B5EF4-FFF2-40B4-BE49-F238E27FC236}">
                <a16:creationId xmlns:a16="http://schemas.microsoft.com/office/drawing/2014/main" id="{48E2078D-F676-42C7-A76A-D44CEB556B68}"/>
              </a:ext>
            </a:extLst>
          </p:cNvPr>
          <p:cNvSpPr/>
          <p:nvPr userDrawn="1"/>
        </p:nvSpPr>
        <p:spPr>
          <a:xfrm>
            <a:off x="11201164" y="41070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Ellipszis 43">
            <a:extLst>
              <a:ext uri="{FF2B5EF4-FFF2-40B4-BE49-F238E27FC236}">
                <a16:creationId xmlns:a16="http://schemas.microsoft.com/office/drawing/2014/main" id="{54194446-B123-416E-8346-5F81E8874556}"/>
              </a:ext>
            </a:extLst>
          </p:cNvPr>
          <p:cNvSpPr/>
          <p:nvPr userDrawn="1"/>
        </p:nvSpPr>
        <p:spPr>
          <a:xfrm>
            <a:off x="7254854" y="5220936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Ellipszis 44">
            <a:extLst>
              <a:ext uri="{FF2B5EF4-FFF2-40B4-BE49-F238E27FC236}">
                <a16:creationId xmlns:a16="http://schemas.microsoft.com/office/drawing/2014/main" id="{50765198-1BC1-471C-A4BE-DFCF3F22F254}"/>
              </a:ext>
            </a:extLst>
          </p:cNvPr>
          <p:cNvSpPr/>
          <p:nvPr userDrawn="1"/>
        </p:nvSpPr>
        <p:spPr>
          <a:xfrm>
            <a:off x="8504924" y="5244932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6" name="Ellipszis 45">
            <a:extLst>
              <a:ext uri="{FF2B5EF4-FFF2-40B4-BE49-F238E27FC236}">
                <a16:creationId xmlns:a16="http://schemas.microsoft.com/office/drawing/2014/main" id="{D533EF4B-7BDD-487C-AF16-BFEB6E5FB8EF}"/>
              </a:ext>
            </a:extLst>
          </p:cNvPr>
          <p:cNvSpPr/>
          <p:nvPr userDrawn="1"/>
        </p:nvSpPr>
        <p:spPr>
          <a:xfrm>
            <a:off x="9937403" y="5220936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Ellipszis 46">
            <a:extLst>
              <a:ext uri="{FF2B5EF4-FFF2-40B4-BE49-F238E27FC236}">
                <a16:creationId xmlns:a16="http://schemas.microsoft.com/office/drawing/2014/main" id="{AA6D6282-BA5E-43A9-A300-F73D20D15142}"/>
              </a:ext>
            </a:extLst>
          </p:cNvPr>
          <p:cNvSpPr/>
          <p:nvPr userDrawn="1"/>
        </p:nvSpPr>
        <p:spPr>
          <a:xfrm>
            <a:off x="11292588" y="5244932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8" name="Ellipszis 47">
            <a:extLst>
              <a:ext uri="{FF2B5EF4-FFF2-40B4-BE49-F238E27FC236}">
                <a16:creationId xmlns:a16="http://schemas.microsoft.com/office/drawing/2014/main" id="{DDD38DAA-C185-4598-9B0C-4BFF3C60C9D3}"/>
              </a:ext>
            </a:extLst>
          </p:cNvPr>
          <p:cNvSpPr/>
          <p:nvPr userDrawn="1"/>
        </p:nvSpPr>
        <p:spPr>
          <a:xfrm>
            <a:off x="7236184" y="6355002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4615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egészítő arculati ele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Ábra 4">
            <a:extLst>
              <a:ext uri="{FF2B5EF4-FFF2-40B4-BE49-F238E27FC236}">
                <a16:creationId xmlns:a16="http://schemas.microsoft.com/office/drawing/2014/main" id="{974488C6-1BF6-46F1-9432-34AC08BF8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49341" y="3301375"/>
            <a:ext cx="2839260" cy="2839261"/>
          </a:xfrm>
          <a:prstGeom prst="rect">
            <a:avLst/>
          </a:prstGeom>
        </p:spPr>
      </p:pic>
      <p:pic>
        <p:nvPicPr>
          <p:cNvPr id="7" name="Ábra 6">
            <a:extLst>
              <a:ext uri="{FF2B5EF4-FFF2-40B4-BE49-F238E27FC236}">
                <a16:creationId xmlns:a16="http://schemas.microsoft.com/office/drawing/2014/main" id="{25252A8F-1937-4613-8EFA-9D346E05C2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0952" y="1343871"/>
            <a:ext cx="1379721" cy="1619177"/>
          </a:xfrm>
          <a:prstGeom prst="rect">
            <a:avLst/>
          </a:prstGeom>
        </p:spPr>
      </p:pic>
      <p:pic>
        <p:nvPicPr>
          <p:cNvPr id="8" name="Ábra 7">
            <a:extLst>
              <a:ext uri="{FF2B5EF4-FFF2-40B4-BE49-F238E27FC236}">
                <a16:creationId xmlns:a16="http://schemas.microsoft.com/office/drawing/2014/main" id="{87E42343-1EC1-4912-B195-8897B8606F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69976" y="2870270"/>
            <a:ext cx="558730" cy="558730"/>
          </a:xfrm>
          <a:prstGeom prst="rect">
            <a:avLst/>
          </a:prstGeom>
        </p:spPr>
      </p:pic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CD5B022D-3CB7-4C29-9EB1-2944CD07FE6B}"/>
              </a:ext>
            </a:extLst>
          </p:cNvPr>
          <p:cNvGrpSpPr/>
          <p:nvPr/>
        </p:nvGrpSpPr>
        <p:grpSpPr>
          <a:xfrm>
            <a:off x="6102376" y="3586442"/>
            <a:ext cx="2269127" cy="2269128"/>
            <a:chOff x="5239584" y="2481262"/>
            <a:chExt cx="1895475" cy="1895475"/>
          </a:xfrm>
        </p:grpSpPr>
        <p:pic>
          <p:nvPicPr>
            <p:cNvPr id="10" name="Ábra 9">
              <a:extLst>
                <a:ext uri="{FF2B5EF4-FFF2-40B4-BE49-F238E27FC236}">
                  <a16:creationId xmlns:a16="http://schemas.microsoft.com/office/drawing/2014/main" id="{7FCD9CC9-B31A-430F-BF86-4F9F056CFB2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239584" y="2481262"/>
              <a:ext cx="1895475" cy="1895475"/>
            </a:xfrm>
            <a:prstGeom prst="rect">
              <a:avLst/>
            </a:prstGeom>
          </p:spPr>
        </p:pic>
        <p:pic>
          <p:nvPicPr>
            <p:cNvPr id="11" name="Ábra 10">
              <a:extLst>
                <a:ext uri="{FF2B5EF4-FFF2-40B4-BE49-F238E27FC236}">
                  <a16:creationId xmlns:a16="http://schemas.microsoft.com/office/drawing/2014/main" id="{7F84FB8B-8B81-41A8-AB56-04098A1A0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968250" y="3209925"/>
              <a:ext cx="438150" cy="438150"/>
            </a:xfrm>
            <a:prstGeom prst="rect">
              <a:avLst/>
            </a:prstGeom>
          </p:spPr>
        </p:pic>
      </p:grpSp>
      <p:sp>
        <p:nvSpPr>
          <p:cNvPr id="13" name="Szöveg helye 29">
            <a:extLst>
              <a:ext uri="{FF2B5EF4-FFF2-40B4-BE49-F238E27FC236}">
                <a16:creationId xmlns:a16="http://schemas.microsoft.com/office/drawing/2014/main" id="{6863C8A6-7D07-4239-910C-77D3E79A0C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70395" y="2619980"/>
            <a:ext cx="4781551" cy="34210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600"/>
              </a:spcBef>
              <a:buFontTx/>
              <a:buNone/>
              <a:defRPr sz="1800" b="0" i="0" baseline="0">
                <a:solidFill>
                  <a:schemeClr val="accent1"/>
                </a:solidFill>
                <a:latin typeface="Arial "/>
              </a:defRPr>
            </a:lvl1pPr>
          </a:lstStyle>
          <a:p>
            <a:r>
              <a:rPr lang="hu-HU" dirty="0"/>
              <a:t>Az itt található grafikai elemek szabadon felhasználhatók díszitő elemként.</a:t>
            </a:r>
          </a:p>
          <a:p>
            <a:r>
              <a:rPr lang="hu-HU" dirty="0"/>
              <a:t>A Corvinus színpalettájából átszínezhetők.</a:t>
            </a:r>
          </a:p>
          <a:p>
            <a:r>
              <a:rPr lang="hu-HU" dirty="0"/>
              <a:t>Fehérre színezve és képre ráhelyezve mutatós dia készíthető.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939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Munkafelü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E2FA13-E2E8-477F-A01D-4CEE2C6AB77C}"/>
              </a:ext>
            </a:extLst>
          </p:cNvPr>
          <p:cNvSpPr txBox="1">
            <a:spLocks/>
          </p:cNvSpPr>
          <p:nvPr/>
        </p:nvSpPr>
        <p:spPr>
          <a:xfrm>
            <a:off x="1042988" y="2852738"/>
            <a:ext cx="3167062" cy="342106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>
                <a:solidFill>
                  <a:schemeClr val="accent1"/>
                </a:solidFill>
              </a:rPr>
              <a:t>Ezen az oldalon egy táblázat mintát mutatunk be, amit lehet bővíteni, szűkíteni, átszínezni.</a:t>
            </a:r>
          </a:p>
          <a:p>
            <a:endParaRPr lang="hu-HU" dirty="0">
              <a:solidFill>
                <a:schemeClr val="accent1"/>
              </a:solidFill>
            </a:endParaRPr>
          </a:p>
          <a:p>
            <a:r>
              <a:rPr lang="hu-HU" dirty="0">
                <a:solidFill>
                  <a:schemeClr val="accent1"/>
                </a:solidFill>
              </a:rPr>
              <a:t>A </a:t>
            </a:r>
            <a:r>
              <a:rPr lang="hu-HU" dirty="0" err="1">
                <a:solidFill>
                  <a:schemeClr val="accent1"/>
                </a:solidFill>
              </a:rPr>
              <a:t>ppt</a:t>
            </a:r>
            <a:r>
              <a:rPr lang="hu-HU" dirty="0">
                <a:solidFill>
                  <a:schemeClr val="accent1"/>
                </a:solidFill>
              </a:rPr>
              <a:t>-be beépített táblázatok a </a:t>
            </a:r>
            <a:r>
              <a:rPr lang="en-US" dirty="0">
                <a:solidFill>
                  <a:schemeClr val="accent1"/>
                </a:solidFill>
              </a:rPr>
              <a:t>Corvinus </a:t>
            </a:r>
            <a:r>
              <a:rPr lang="en-US" dirty="0" err="1">
                <a:solidFill>
                  <a:schemeClr val="accent1"/>
                </a:solidFill>
              </a:rPr>
              <a:t>színséma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szerint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vesz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fel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árnyalatokat</a:t>
            </a:r>
            <a:r>
              <a:rPr lang="en-US" dirty="0">
                <a:solidFill>
                  <a:schemeClr val="accent1"/>
                </a:solidFill>
              </a:rPr>
              <a:t>.</a:t>
            </a:r>
            <a:endParaRPr lang="hu-HU" dirty="0">
              <a:solidFill>
                <a:schemeClr val="accent1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5828C34-E8A6-4A47-AFBC-17911EEF09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Táblázat minta</a:t>
            </a:r>
          </a:p>
        </p:txBody>
      </p:sp>
      <p:graphicFrame>
        <p:nvGraphicFramePr>
          <p:cNvPr id="2" name="Táblázat 2">
            <a:extLst>
              <a:ext uri="{FF2B5EF4-FFF2-40B4-BE49-F238E27FC236}">
                <a16:creationId xmlns:a16="http://schemas.microsoft.com/office/drawing/2014/main" id="{8314924A-2DE0-4D01-ABDF-22AD7B031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627468"/>
              </p:ext>
            </p:extLst>
          </p:nvPr>
        </p:nvGraphicFramePr>
        <p:xfrm>
          <a:off x="4672013" y="3049232"/>
          <a:ext cx="661987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313">
                  <a:extLst>
                    <a:ext uri="{9D8B030D-6E8A-4147-A177-3AD203B41FA5}">
                      <a16:colId xmlns:a16="http://schemas.microsoft.com/office/drawing/2014/main" val="2201860919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2254881536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193268877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3955977677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1302196946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17157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646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68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610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52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48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519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31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émaelválasztó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5521EF57-C42D-4AD7-96B5-BBCD9FF225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>
            <a:off x="8612223" y="3585940"/>
            <a:ext cx="2544996" cy="254499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EAA0E2B3-C33F-44BF-BD24-838C7225A4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57353"/>
            <a:ext cx="11096623" cy="187164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44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Georgia 44 </a:t>
            </a:r>
            <a:r>
              <a:rPr lang="en-US" dirty="0" err="1"/>
              <a:t>pt</a:t>
            </a:r>
            <a:endParaRPr lang="hu-HU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12A0EB8-6C6A-462B-B007-E47F92C711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3455504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07BBF8D-59B5-4E98-9412-4127A4631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D94809E-8144-439E-87FC-8E63B015B14F}" type="datetime1">
              <a:rPr lang="hu-HU" smtClean="0"/>
              <a:t>2024. 11. 18.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741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sor +1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2628900"/>
            <a:ext cx="10580687" cy="36449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DBB87C4-8470-404D-88CE-D3144DB4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D07D3E3-AE15-4CCF-87C9-79791466A6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7917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BC12F70C-DEAB-4161-816B-05AA0DC262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Cím szerkesztése</a:t>
            </a: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2898A189-3D20-4F4D-A083-1E28FA59D18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8000" y="1438275"/>
            <a:ext cx="11358942" cy="4918075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45715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5C9ED1-93FB-4E78-BFEE-EA8A879C0ED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3A47545A-9C82-48FE-888A-F1646D07DEB2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72281" y="1438275"/>
            <a:ext cx="11354661" cy="4933949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FontTx/>
              <a:buNone/>
              <a:defRPr sz="1800"/>
            </a:lvl1pPr>
            <a:lvl2pPr marL="457200" indent="0">
              <a:buClr>
                <a:schemeClr val="tx2"/>
              </a:buClr>
              <a:buFontTx/>
              <a:buNone/>
              <a:defRPr/>
            </a:lvl2pPr>
            <a:lvl3pPr marL="914400" indent="0">
              <a:buClr>
                <a:schemeClr val="tx2"/>
              </a:buClr>
              <a:buFontTx/>
              <a:buNone/>
              <a:defRPr/>
            </a:lvl3pPr>
            <a:lvl4pPr marL="1371600" indent="0">
              <a:buClr>
                <a:schemeClr val="tx2"/>
              </a:buClr>
              <a:buFontTx/>
              <a:buNone/>
              <a:defRPr/>
            </a:lvl4pPr>
            <a:lvl5pPr marL="1828800" indent="0">
              <a:buClr>
                <a:schemeClr val="tx2"/>
              </a:buClr>
              <a:buFontTx/>
              <a:buNone/>
              <a:defRPr/>
            </a:lvl5pPr>
          </a:lstStyle>
          <a:p>
            <a:pPr lvl="0"/>
            <a:r>
              <a:rPr lang="hu-HU" dirty="0"/>
              <a:t>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84020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2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F77C7DD-753C-4480-8A88-31DD72BB57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8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6" name="Tartalom helye 6">
            <a:extLst>
              <a:ext uri="{FF2B5EF4-FFF2-40B4-BE49-F238E27FC236}">
                <a16:creationId xmlns:a16="http://schemas.microsoft.com/office/drawing/2014/main" id="{A2AA9D71-7A9E-44F1-B04A-C78FC24F5494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1676450"/>
            <a:ext cx="5400000" cy="46799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2F3731E7-1BE0-48B4-8CE8-7F278A987E1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26511" y="1676450"/>
            <a:ext cx="5400000" cy="46799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40720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2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78A6139-837B-486C-9F9D-FD026A144F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6" name="Tartalom helye 6">
            <a:extLst>
              <a:ext uri="{FF2B5EF4-FFF2-40B4-BE49-F238E27FC236}">
                <a16:creationId xmlns:a16="http://schemas.microsoft.com/office/drawing/2014/main" id="{DB9C19B2-BC3F-48F4-8715-BA3F9948FEB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1676450"/>
            <a:ext cx="5400000" cy="46799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4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A02D566E-9CAB-4BD2-AE83-56E6840E8DE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26942" y="1676450"/>
            <a:ext cx="5400000" cy="46799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4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r>
              <a:rPr lang="hu-HU" dirty="0"/>
              <a:t>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09998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szöveg +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0A3E11-626E-4EB5-BFCF-1F3DB09F06D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8000" y="1438275"/>
            <a:ext cx="11358942" cy="2390775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256A7D9-412D-44DA-80B0-6148D63D6A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Cím szerkesztése</a:t>
            </a:r>
          </a:p>
        </p:txBody>
      </p:sp>
      <p:sp>
        <p:nvSpPr>
          <p:cNvPr id="6" name="Diagram helye 5">
            <a:extLst>
              <a:ext uri="{FF2B5EF4-FFF2-40B4-BE49-F238E27FC236}">
                <a16:creationId xmlns:a16="http://schemas.microsoft.com/office/drawing/2014/main" id="{A7BE49BF-D86D-47F9-B01A-F04DAE572539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468000" y="3960000"/>
            <a:ext cx="11397600" cy="2565400"/>
          </a:xfrm>
        </p:spPr>
        <p:txBody>
          <a:bodyPr/>
          <a:lstStyle/>
          <a:p>
            <a:r>
              <a:rPr lang="hu-HU"/>
              <a:t>Diagram beszúrásához kattintson az ikonra</a:t>
            </a:r>
          </a:p>
        </p:txBody>
      </p:sp>
    </p:spTree>
    <p:extLst>
      <p:ext uri="{BB962C8B-B14F-4D97-AF65-F5344CB8AC3E}">
        <p14:creationId xmlns:p14="http://schemas.microsoft.com/office/powerpoint/2010/main" val="187642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helye 5">
            <a:extLst>
              <a:ext uri="{FF2B5EF4-FFF2-40B4-BE49-F238E27FC236}">
                <a16:creationId xmlns:a16="http://schemas.microsoft.com/office/drawing/2014/main" id="{66742DF6-F6D0-44ED-BE86-7CFF97F23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F5E78691-B463-45BC-A7F8-9D5BBC5F7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264649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59" r:id="rId3"/>
    <p:sldLayoutId id="21474837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Wingdings" panose="05000000000000000000" pitchFamily="2" charset="2"/>
        <a:buChar char="§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657">
          <p15:clr>
            <a:srgbClr val="A4A3A4"/>
          </p15:clr>
        </p15:guide>
        <p15:guide id="4" pos="529">
          <p15:clr>
            <a:srgbClr val="A4A3A4"/>
          </p15:clr>
        </p15:guide>
        <p15:guide id="5" pos="347">
          <p15:clr>
            <a:srgbClr val="A4A3A4"/>
          </p15:clr>
        </p15:guide>
        <p15:guide id="6" orient="horz" pos="368">
          <p15:clr>
            <a:srgbClr val="A4A3A4"/>
          </p15:clr>
        </p15:guide>
        <p15:guide id="7" orient="horz" pos="714">
          <p15:clr>
            <a:srgbClr val="A4A3A4"/>
          </p15:clr>
        </p15:guide>
        <p15:guide id="8" pos="4988">
          <p15:clr>
            <a:srgbClr val="A4A3A4"/>
          </p15:clr>
        </p15:guide>
        <p15:guide id="9" pos="5328">
          <p15:clr>
            <a:srgbClr val="A4A3A4"/>
          </p15:clr>
        </p15:guide>
        <p15:guide id="10" pos="7322">
          <p15:clr>
            <a:srgbClr val="A4A3A4"/>
          </p15:clr>
        </p15:guide>
        <p15:guide id="11" pos="2993">
          <p15:clr>
            <a:srgbClr val="A4A3A4"/>
          </p15:clr>
        </p15:guide>
        <p15:guide id="12" pos="2652">
          <p15:clr>
            <a:srgbClr val="A4A3A4"/>
          </p15:clr>
        </p15:guide>
        <p15:guide id="13" orient="horz" pos="3952">
          <p15:clr>
            <a:srgbClr val="A4A3A4"/>
          </p15:clr>
        </p15:guide>
        <p15:guide id="14" orient="horz" pos="1797">
          <p15:clr>
            <a:srgbClr val="A4A3A4"/>
          </p15:clr>
        </p15:guide>
        <p15:guide id="15" orient="horz" pos="1434">
          <p15:clr>
            <a:srgbClr val="A4A3A4"/>
          </p15:clr>
        </p15:guide>
        <p15:guide id="16" orient="horz" pos="1077">
          <p15:clr>
            <a:srgbClr val="A4A3A4"/>
          </p15:clr>
        </p15:guide>
        <p15:guide id="17" pos="3669">
          <p15:clr>
            <a:srgbClr val="A4A3A4"/>
          </p15:clr>
        </p15:guide>
        <p15:guide id="18" pos="4010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FE4F2EDA-D901-4835-8C80-7FFCFE8FDE37}"/>
              </a:ext>
            </a:extLst>
          </p:cNvPr>
          <p:cNvSpPr txBox="1">
            <a:spLocks/>
          </p:cNvSpPr>
          <p:nvPr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CA5128C-8080-4D6C-ACC9-4612070BD095}" type="slidenum">
              <a:rPr lang="hu-HU" sz="1100" smtClean="0"/>
              <a:t>‹#›</a:t>
            </a:fld>
            <a:endParaRPr lang="hu-HU" sz="1100" dirty="0"/>
          </a:p>
        </p:txBody>
      </p:sp>
      <p:sp>
        <p:nvSpPr>
          <p:cNvPr id="5" name="Cím helye 1">
            <a:extLst>
              <a:ext uri="{FF2B5EF4-FFF2-40B4-BE49-F238E27FC236}">
                <a16:creationId xmlns:a16="http://schemas.microsoft.com/office/drawing/2014/main" id="{D32DE082-8A60-4100-B7CB-F39474DA9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620"/>
            <a:ext cx="10082842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8" name="Szöveg helye 2">
            <a:extLst>
              <a:ext uri="{FF2B5EF4-FFF2-40B4-BE49-F238E27FC236}">
                <a16:creationId xmlns:a16="http://schemas.microsoft.com/office/drawing/2014/main" id="{09CFBA87-7CFA-49F5-84DE-05A76C399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0C2EFE99-B0A1-45FF-96BF-8A0380E821C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1006970" y="167620"/>
            <a:ext cx="1185030" cy="39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69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61" r:id="rId14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5C832"/>
        </a:buClr>
        <a:buFont typeface="Wingdings" panose="05000000000000000000" pitchFamily="2" charset="2"/>
        <a:buChar char="§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657">
          <p15:clr>
            <a:srgbClr val="A4A3A4"/>
          </p15:clr>
        </p15:guide>
        <p15:guide id="4" pos="529">
          <p15:clr>
            <a:srgbClr val="A4A3A4"/>
          </p15:clr>
        </p15:guide>
        <p15:guide id="5" pos="347">
          <p15:clr>
            <a:srgbClr val="A4A3A4"/>
          </p15:clr>
        </p15:guide>
        <p15:guide id="6" orient="horz" pos="368">
          <p15:clr>
            <a:srgbClr val="A4A3A4"/>
          </p15:clr>
        </p15:guide>
        <p15:guide id="7" orient="horz" pos="714">
          <p15:clr>
            <a:srgbClr val="A4A3A4"/>
          </p15:clr>
        </p15:guide>
        <p15:guide id="8" pos="4988">
          <p15:clr>
            <a:srgbClr val="A4A3A4"/>
          </p15:clr>
        </p15:guide>
        <p15:guide id="9" pos="5328">
          <p15:clr>
            <a:srgbClr val="A4A3A4"/>
          </p15:clr>
        </p15:guide>
        <p15:guide id="10" pos="7322">
          <p15:clr>
            <a:srgbClr val="A4A3A4"/>
          </p15:clr>
        </p15:guide>
        <p15:guide id="11" pos="2993">
          <p15:clr>
            <a:srgbClr val="A4A3A4"/>
          </p15:clr>
        </p15:guide>
        <p15:guide id="12" pos="2652">
          <p15:clr>
            <a:srgbClr val="A4A3A4"/>
          </p15:clr>
        </p15:guide>
        <p15:guide id="13" orient="horz" pos="3952">
          <p15:clr>
            <a:srgbClr val="A4A3A4"/>
          </p15:clr>
        </p15:guide>
        <p15:guide id="14" orient="horz" pos="1797">
          <p15:clr>
            <a:srgbClr val="A4A3A4"/>
          </p15:clr>
        </p15:guide>
        <p15:guide id="15" orient="horz" pos="1434">
          <p15:clr>
            <a:srgbClr val="A4A3A4"/>
          </p15:clr>
        </p15:guide>
        <p15:guide id="16" orient="horz" pos="1077">
          <p15:clr>
            <a:srgbClr val="A4A3A4"/>
          </p15:clr>
        </p15:guide>
        <p15:guide id="17" pos="3669">
          <p15:clr>
            <a:srgbClr val="A4A3A4"/>
          </p15:clr>
        </p15:guide>
        <p15:guide id="18" pos="4010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FC3CB45F-117B-466B-B5D1-428FF2F57857}"/>
              </a:ext>
            </a:extLst>
          </p:cNvPr>
          <p:cNvSpPr txBox="1">
            <a:spLocks/>
          </p:cNvSpPr>
          <p:nvPr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FF7219C-298C-485E-9732-5DCFA723F33A}" type="slidenum">
              <a:rPr lang="hu-HU" sz="1100" smtClean="0"/>
              <a:t>‹#›</a:t>
            </a:fld>
            <a:endParaRPr lang="hu-HU" sz="1100" dirty="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8124151A-1940-4C8B-B3A1-5E1C50CDD2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6970" y="167620"/>
            <a:ext cx="1185030" cy="39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39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657">
          <p15:clr>
            <a:srgbClr val="A4A3A4"/>
          </p15:clr>
        </p15:guide>
        <p15:guide id="4" pos="529">
          <p15:clr>
            <a:srgbClr val="A4A3A4"/>
          </p15:clr>
        </p15:guide>
        <p15:guide id="5" pos="347">
          <p15:clr>
            <a:srgbClr val="A4A3A4"/>
          </p15:clr>
        </p15:guide>
        <p15:guide id="6" orient="horz" pos="368">
          <p15:clr>
            <a:srgbClr val="A4A3A4"/>
          </p15:clr>
        </p15:guide>
        <p15:guide id="7" orient="horz" pos="714">
          <p15:clr>
            <a:srgbClr val="A4A3A4"/>
          </p15:clr>
        </p15:guide>
        <p15:guide id="8" pos="4988">
          <p15:clr>
            <a:srgbClr val="A4A3A4"/>
          </p15:clr>
        </p15:guide>
        <p15:guide id="9" pos="5328">
          <p15:clr>
            <a:srgbClr val="A4A3A4"/>
          </p15:clr>
        </p15:guide>
        <p15:guide id="10" pos="7322">
          <p15:clr>
            <a:srgbClr val="A4A3A4"/>
          </p15:clr>
        </p15:guide>
        <p15:guide id="11" pos="2993">
          <p15:clr>
            <a:srgbClr val="A4A3A4"/>
          </p15:clr>
        </p15:guide>
        <p15:guide id="12" pos="2652">
          <p15:clr>
            <a:srgbClr val="A4A3A4"/>
          </p15:clr>
        </p15:guide>
        <p15:guide id="13" orient="horz" pos="3952">
          <p15:clr>
            <a:srgbClr val="A4A3A4"/>
          </p15:clr>
        </p15:guide>
        <p15:guide id="14" orient="horz" pos="1797">
          <p15:clr>
            <a:srgbClr val="A4A3A4"/>
          </p15:clr>
        </p15:guide>
        <p15:guide id="15" orient="horz" pos="1434">
          <p15:clr>
            <a:srgbClr val="A4A3A4"/>
          </p15:clr>
        </p15:guide>
        <p15:guide id="16" orient="horz" pos="1077">
          <p15:clr>
            <a:srgbClr val="A4A3A4"/>
          </p15:clr>
        </p15:guide>
        <p15:guide id="17" pos="3669">
          <p15:clr>
            <a:srgbClr val="A4A3A4"/>
          </p15:clr>
        </p15:guide>
        <p15:guide id="18" pos="4010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9A78239-9534-4DFD-9BF8-F33BDADFB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EE57F-8A73-4B52-8F8E-22838C9BE6DC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helye 1">
            <a:extLst>
              <a:ext uri="{FF2B5EF4-FFF2-40B4-BE49-F238E27FC236}">
                <a16:creationId xmlns:a16="http://schemas.microsoft.com/office/drawing/2014/main" id="{71A3BCAF-6857-42E0-B5DB-669957AD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828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8" name="Szöveg helye 2">
            <a:extLst>
              <a:ext uri="{FF2B5EF4-FFF2-40B4-BE49-F238E27FC236}">
                <a16:creationId xmlns:a16="http://schemas.microsoft.com/office/drawing/2014/main" id="{B589EAB6-7E3A-4BAC-A41B-F4932FE30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07783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5C83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659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657">
          <p15:clr>
            <a:srgbClr val="A4A3A4"/>
          </p15:clr>
        </p15:guide>
        <p15:guide id="4" pos="529">
          <p15:clr>
            <a:srgbClr val="A4A3A4"/>
          </p15:clr>
        </p15:guide>
        <p15:guide id="5" pos="347">
          <p15:clr>
            <a:srgbClr val="A4A3A4"/>
          </p15:clr>
        </p15:guide>
        <p15:guide id="6" orient="horz" pos="368">
          <p15:clr>
            <a:srgbClr val="A4A3A4"/>
          </p15:clr>
        </p15:guide>
        <p15:guide id="7" orient="horz" pos="714">
          <p15:clr>
            <a:srgbClr val="A4A3A4"/>
          </p15:clr>
        </p15:guide>
        <p15:guide id="8" pos="4988">
          <p15:clr>
            <a:srgbClr val="A4A3A4"/>
          </p15:clr>
        </p15:guide>
        <p15:guide id="9" pos="5328">
          <p15:clr>
            <a:srgbClr val="A4A3A4"/>
          </p15:clr>
        </p15:guide>
        <p15:guide id="10" pos="7322">
          <p15:clr>
            <a:srgbClr val="A4A3A4"/>
          </p15:clr>
        </p15:guide>
        <p15:guide id="11" pos="2993">
          <p15:clr>
            <a:srgbClr val="A4A3A4"/>
          </p15:clr>
        </p15:guide>
        <p15:guide id="12" pos="2652">
          <p15:clr>
            <a:srgbClr val="A4A3A4"/>
          </p15:clr>
        </p15:guide>
        <p15:guide id="13" orient="horz" pos="3952">
          <p15:clr>
            <a:srgbClr val="A4A3A4"/>
          </p15:clr>
        </p15:guide>
        <p15:guide id="14" orient="horz" pos="1797">
          <p15:clr>
            <a:srgbClr val="A4A3A4"/>
          </p15:clr>
        </p15:guide>
        <p15:guide id="15" orient="horz" pos="1434">
          <p15:clr>
            <a:srgbClr val="A4A3A4"/>
          </p15:clr>
        </p15:guide>
        <p15:guide id="16" orient="horz" pos="1077">
          <p15:clr>
            <a:srgbClr val="A4A3A4"/>
          </p15:clr>
        </p15:guide>
        <p15:guide id="17" pos="3669">
          <p15:clr>
            <a:srgbClr val="A4A3A4"/>
          </p15:clr>
        </p15:guide>
        <p15:guide id="18" pos="4010">
          <p15:clr>
            <a:srgbClr val="A4A3A4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id="{A6B58895-9D4E-42FE-973F-B836D11C7A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06970" y="167620"/>
            <a:ext cx="1185030" cy="39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3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657">
          <p15:clr>
            <a:srgbClr val="A4A3A4"/>
          </p15:clr>
        </p15:guide>
        <p15:guide id="4" pos="529">
          <p15:clr>
            <a:srgbClr val="A4A3A4"/>
          </p15:clr>
        </p15:guide>
        <p15:guide id="5" pos="347">
          <p15:clr>
            <a:srgbClr val="A4A3A4"/>
          </p15:clr>
        </p15:guide>
        <p15:guide id="6" orient="horz" pos="368">
          <p15:clr>
            <a:srgbClr val="A4A3A4"/>
          </p15:clr>
        </p15:guide>
        <p15:guide id="7" orient="horz" pos="714">
          <p15:clr>
            <a:srgbClr val="A4A3A4"/>
          </p15:clr>
        </p15:guide>
        <p15:guide id="8" pos="4988">
          <p15:clr>
            <a:srgbClr val="A4A3A4"/>
          </p15:clr>
        </p15:guide>
        <p15:guide id="9" pos="5328">
          <p15:clr>
            <a:srgbClr val="A4A3A4"/>
          </p15:clr>
        </p15:guide>
        <p15:guide id="10" pos="7322">
          <p15:clr>
            <a:srgbClr val="A4A3A4"/>
          </p15:clr>
        </p15:guide>
        <p15:guide id="11" pos="2993">
          <p15:clr>
            <a:srgbClr val="A4A3A4"/>
          </p15:clr>
        </p15:guide>
        <p15:guide id="12" pos="2652">
          <p15:clr>
            <a:srgbClr val="A4A3A4"/>
          </p15:clr>
        </p15:guide>
        <p15:guide id="13" orient="horz" pos="3952">
          <p15:clr>
            <a:srgbClr val="A4A3A4"/>
          </p15:clr>
        </p15:guide>
        <p15:guide id="14" orient="horz" pos="1797">
          <p15:clr>
            <a:srgbClr val="A4A3A4"/>
          </p15:clr>
        </p15:guide>
        <p15:guide id="15" orient="horz" pos="1434">
          <p15:clr>
            <a:srgbClr val="A4A3A4"/>
          </p15:clr>
        </p15:guide>
        <p15:guide id="16" orient="horz" pos="1077">
          <p15:clr>
            <a:srgbClr val="A4A3A4"/>
          </p15:clr>
        </p15:guide>
        <p15:guide id="17" pos="3669">
          <p15:clr>
            <a:srgbClr val="A4A3A4"/>
          </p15:clr>
        </p15:guide>
        <p15:guide id="18" pos="4010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E1D8A1-BCAC-47AE-AF55-BF2C0D325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814" y="411461"/>
            <a:ext cx="11096623" cy="1871647"/>
          </a:xfrm>
        </p:spPr>
        <p:txBody>
          <a:bodyPr>
            <a:normAutofit fontScale="90000"/>
          </a:bodyPr>
          <a:lstStyle/>
          <a:p>
            <a:pPr algn="ctr"/>
            <a:r>
              <a:rPr lang="hu-HU" sz="5400" dirty="0"/>
              <a:t>International </a:t>
            </a:r>
            <a:r>
              <a:rPr lang="hu-HU" sz="5400" dirty="0" err="1"/>
              <a:t>Conference</a:t>
            </a:r>
            <a:r>
              <a:rPr lang="hu-HU" sz="5400" dirty="0"/>
              <a:t> Parma 2024</a:t>
            </a:r>
            <a:br>
              <a:rPr lang="hu-HU" sz="5400" dirty="0"/>
            </a:br>
            <a:r>
              <a:rPr lang="hu-HU" sz="5400" dirty="0" err="1"/>
              <a:t>Origin</a:t>
            </a:r>
            <a:r>
              <a:rPr lang="hu-HU" sz="5400" dirty="0"/>
              <a:t> </a:t>
            </a:r>
            <a:r>
              <a:rPr lang="hu-HU" sz="5400" dirty="0" err="1"/>
              <a:t>for</a:t>
            </a:r>
            <a:r>
              <a:rPr lang="hu-HU" sz="5400" dirty="0"/>
              <a:t> </a:t>
            </a:r>
            <a:r>
              <a:rPr lang="hu-HU" sz="5400" dirty="0" err="1"/>
              <a:t>sustainability</a:t>
            </a:r>
            <a:endParaRPr lang="hu-HU" b="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8B4870D-4E1D-4BF1-9642-B95949312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2313" y="6073729"/>
            <a:ext cx="7431088" cy="704195"/>
          </a:xfrm>
        </p:spPr>
        <p:txBody>
          <a:bodyPr>
            <a:normAutofit/>
          </a:bodyPr>
          <a:lstStyle/>
          <a:p>
            <a:r>
              <a:rPr lang="hu-HU" sz="2800" dirty="0"/>
              <a:t>21.11.2024</a:t>
            </a:r>
          </a:p>
        </p:txBody>
      </p:sp>
      <p:sp>
        <p:nvSpPr>
          <p:cNvPr id="4" name="Cím 4">
            <a:extLst>
              <a:ext uri="{FF2B5EF4-FFF2-40B4-BE49-F238E27FC236}">
                <a16:creationId xmlns:a16="http://schemas.microsoft.com/office/drawing/2014/main" id="{6197CB55-0760-4940-1920-EB5535ECCF9C}"/>
              </a:ext>
            </a:extLst>
          </p:cNvPr>
          <p:cNvSpPr txBox="1">
            <a:spLocks/>
          </p:cNvSpPr>
          <p:nvPr/>
        </p:nvSpPr>
        <p:spPr>
          <a:xfrm>
            <a:off x="722313" y="4199445"/>
            <a:ext cx="11091861" cy="6976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hu-HU" sz="4000" dirty="0">
                <a:latin typeface="+mn-lt"/>
              </a:rPr>
              <a:t>Zalán Márk Maró</a:t>
            </a:r>
          </a:p>
          <a:p>
            <a:r>
              <a:rPr lang="hu-HU" sz="2800" dirty="0">
                <a:latin typeface="+mn-lt"/>
              </a:rPr>
              <a:t>Corvinus University of Budapest</a:t>
            </a:r>
          </a:p>
          <a:p>
            <a:r>
              <a:rPr lang="hu-HU" sz="2800" dirty="0">
                <a:latin typeface="+mn-lt"/>
              </a:rPr>
              <a:t>Hungary</a:t>
            </a:r>
          </a:p>
        </p:txBody>
      </p:sp>
    </p:spTree>
    <p:extLst>
      <p:ext uri="{BB962C8B-B14F-4D97-AF65-F5344CB8AC3E}">
        <p14:creationId xmlns:p14="http://schemas.microsoft.com/office/powerpoint/2010/main" val="1946354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4">
            <a:extLst>
              <a:ext uri="{FF2B5EF4-FFF2-40B4-BE49-F238E27FC236}">
                <a16:creationId xmlns:a16="http://schemas.microsoft.com/office/drawing/2014/main" id="{4A200079-FCF2-1941-3F0D-A9558062966C}"/>
              </a:ext>
            </a:extLst>
          </p:cNvPr>
          <p:cNvSpPr txBox="1">
            <a:spLocks/>
          </p:cNvSpPr>
          <p:nvPr/>
        </p:nvSpPr>
        <p:spPr>
          <a:xfrm>
            <a:off x="531811" y="1105752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hu-HU" dirty="0" err="1"/>
              <a:t>Results</a:t>
            </a:r>
            <a:r>
              <a:rPr lang="hu-HU" dirty="0"/>
              <a:t> III.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D434445F-7F9D-6972-33B7-8C3DA484FC80}"/>
              </a:ext>
            </a:extLst>
          </p:cNvPr>
          <p:cNvSpPr txBox="1"/>
          <p:nvPr/>
        </p:nvSpPr>
        <p:spPr>
          <a:xfrm>
            <a:off x="1655761" y="1714850"/>
            <a:ext cx="8880475" cy="307777"/>
          </a:xfrm>
          <a:prstGeom prst="rect">
            <a:avLst/>
          </a:prstGeom>
        </p:spPr>
        <p:txBody>
          <a:bodyPr wrap="square" lIns="0" tIns="0" rIns="0" bIns="0" rtlCol="0" anchor="b" anchorCtr="0">
            <a:spAutoFit/>
          </a:bodyPr>
          <a:lstStyle/>
          <a:p>
            <a:pPr algn="ctr"/>
            <a:r>
              <a:rPr lang="en-GB" sz="2000" b="1" dirty="0"/>
              <a:t>Consumer groups and their characteristics</a:t>
            </a:r>
            <a:endParaRPr lang="hu-HU" sz="2000" b="1" dirty="0"/>
          </a:p>
        </p:txBody>
      </p:sp>
      <p:sp>
        <p:nvSpPr>
          <p:cNvPr id="2" name="Dátum helye 2">
            <a:extLst>
              <a:ext uri="{FF2B5EF4-FFF2-40B4-BE49-F238E27FC236}">
                <a16:creationId xmlns:a16="http://schemas.microsoft.com/office/drawing/2014/main" id="{FF666BBF-1D11-69C8-8E6D-9B0A5D2C5F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4" y="553688"/>
            <a:ext cx="2743200" cy="184105"/>
          </a:xfrm>
        </p:spPr>
        <p:txBody>
          <a:bodyPr/>
          <a:lstStyle/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B0DEB835-D1CD-640A-B4E9-FE5E92230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319851"/>
              </p:ext>
            </p:extLst>
          </p:nvPr>
        </p:nvGraphicFramePr>
        <p:xfrm>
          <a:off x="351232" y="2105583"/>
          <a:ext cx="11489531" cy="4571367"/>
        </p:xfrm>
        <a:graphic>
          <a:graphicData uri="http://schemas.openxmlformats.org/drawingml/2006/table">
            <a:tbl>
              <a:tblPr firstRow="1" firstCol="1" bandRow="1"/>
              <a:tblGrid>
                <a:gridCol w="2262412">
                  <a:extLst>
                    <a:ext uri="{9D8B030D-6E8A-4147-A177-3AD203B41FA5}">
                      <a16:colId xmlns:a16="http://schemas.microsoft.com/office/drawing/2014/main" val="1735036969"/>
                    </a:ext>
                  </a:extLst>
                </a:gridCol>
                <a:gridCol w="2230680">
                  <a:extLst>
                    <a:ext uri="{9D8B030D-6E8A-4147-A177-3AD203B41FA5}">
                      <a16:colId xmlns:a16="http://schemas.microsoft.com/office/drawing/2014/main" val="1020548859"/>
                    </a:ext>
                  </a:extLst>
                </a:gridCol>
                <a:gridCol w="3165027">
                  <a:extLst>
                    <a:ext uri="{9D8B030D-6E8A-4147-A177-3AD203B41FA5}">
                      <a16:colId xmlns:a16="http://schemas.microsoft.com/office/drawing/2014/main" val="3468020896"/>
                    </a:ext>
                  </a:extLst>
                </a:gridCol>
                <a:gridCol w="3831412">
                  <a:extLst>
                    <a:ext uri="{9D8B030D-6E8A-4147-A177-3AD203B41FA5}">
                      <a16:colId xmlns:a16="http://schemas.microsoft.com/office/drawing/2014/main" val="2480746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Cluster name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Ethnocentrism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 characteristics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Recommendation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6762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Ethnocentrists (n=47)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Strongest degree of ethnocentrism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Live in smaller cities or villages, secondary or primary level of education, below average income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Emphasizing Hungarian origin may be a good strategy; however, limited financial capacity is an obstacle</a:t>
                      </a:r>
                      <a:endParaRPr lang="en-GB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148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Ageing Ethnocentrists (n=134)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Relatively high level of ethnocentrism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 60 years old, small proportion of people under 45 years of age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is characteristic of typical </a:t>
                      </a:r>
                      <a:r>
                        <a:rPr lang="en-GB" sz="19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pálinka</a:t>
                      </a:r>
                      <a:r>
                        <a:rPr lang="en-GB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consumer, chance to emphasize Hungarian origins of product</a:t>
                      </a:r>
                      <a:endParaRPr lang="en-GB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266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Wealthy Metropolitans (n=518)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Lower degree of ethnocentrism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45 years, higher education, above average income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 of education is </a:t>
                      </a:r>
                      <a:r>
                        <a:rPr lang="hu-HU" sz="19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crucial</a:t>
                      </a:r>
                      <a:r>
                        <a:rPr lang="en-GB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potential future consumers, more focus on Hungarian origins could play an important role in purchases</a:t>
                      </a:r>
                      <a:endParaRPr lang="en-GB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780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Underprivileged Metropolitans (n=61)</a:t>
                      </a:r>
                      <a:endParaRPr lang="en-GB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Weakest ethnocentrism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Live in large cities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Hungarian origin clearly not a significant factor</a:t>
                      </a:r>
                      <a:endParaRPr lang="en-GB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353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321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>
            <a:extLst>
              <a:ext uri="{FF2B5EF4-FFF2-40B4-BE49-F238E27FC236}">
                <a16:creationId xmlns:a16="http://schemas.microsoft.com/office/drawing/2014/main" id="{574B4A03-8DF7-4FA1-8F60-B6986C453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1812" y="2399391"/>
            <a:ext cx="10790943" cy="3644900"/>
          </a:xfrm>
        </p:spPr>
        <p:txBody>
          <a:bodyPr>
            <a:noAutofit/>
          </a:bodyPr>
          <a:lstStyle/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GB" sz="2200" dirty="0"/>
              <a:t>Th</a:t>
            </a:r>
            <a:r>
              <a:rPr lang="hu-HU" sz="2200" dirty="0"/>
              <a:t>e </a:t>
            </a:r>
            <a:r>
              <a:rPr lang="hu-HU" sz="2200" b="1" dirty="0"/>
              <a:t>CETSCALE-</a:t>
            </a:r>
            <a:r>
              <a:rPr lang="en-GB" sz="2200" b="1" dirty="0"/>
              <a:t>values are much higher </a:t>
            </a:r>
            <a:r>
              <a:rPr lang="en-GB" sz="2200" dirty="0"/>
              <a:t>than the values found in the developed countries</a:t>
            </a:r>
            <a:r>
              <a:rPr lang="hu-HU" sz="2200" dirty="0"/>
              <a:t> </a:t>
            </a:r>
            <a:r>
              <a:rPr lang="hu-HU" sz="2200" dirty="0">
                <a:sym typeface="Wingdings" panose="05000000000000000000" pitchFamily="2" charset="2"/>
              </a:rPr>
              <a:t> </a:t>
            </a:r>
            <a:r>
              <a:rPr lang="hu-HU" sz="2200" b="1" dirty="0">
                <a:sym typeface="Wingdings" panose="05000000000000000000" pitchFamily="2" charset="2"/>
              </a:rPr>
              <a:t>e</a:t>
            </a:r>
            <a:r>
              <a:rPr lang="en-GB" sz="2200" b="1" dirty="0" err="1">
                <a:sym typeface="Wingdings" panose="05000000000000000000" pitchFamily="2" charset="2"/>
              </a:rPr>
              <a:t>thnocentrism</a:t>
            </a:r>
            <a:r>
              <a:rPr lang="en-GB" sz="2200" b="1" dirty="0">
                <a:sym typeface="Wingdings" panose="05000000000000000000" pitchFamily="2" charset="2"/>
              </a:rPr>
              <a:t> is present </a:t>
            </a:r>
            <a:r>
              <a:rPr lang="en-GB" sz="2200" dirty="0">
                <a:sym typeface="Wingdings" panose="05000000000000000000" pitchFamily="2" charset="2"/>
              </a:rPr>
              <a:t>among typical Hungarian </a:t>
            </a:r>
            <a:r>
              <a:rPr lang="en-GB" sz="2200" dirty="0" err="1">
                <a:sym typeface="Wingdings" panose="05000000000000000000" pitchFamily="2" charset="2"/>
              </a:rPr>
              <a:t>pálinka</a:t>
            </a:r>
            <a:r>
              <a:rPr lang="en-GB" sz="2200" dirty="0">
                <a:sym typeface="Wingdings" panose="05000000000000000000" pitchFamily="2" charset="2"/>
              </a:rPr>
              <a:t> consumers</a:t>
            </a:r>
            <a:endParaRPr lang="hu-HU" sz="2200" dirty="0">
              <a:sym typeface="Wingdings" panose="05000000000000000000" pitchFamily="2" charset="2"/>
            </a:endParaRP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hu-HU" sz="2200" dirty="0">
              <a:sym typeface="Wingdings" panose="05000000000000000000" pitchFamily="2" charset="2"/>
            </a:endParaRP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GB" sz="2200" dirty="0"/>
              <a:t>To obtain a more accurate picture of the Hungarian consumers</a:t>
            </a:r>
            <a:r>
              <a:rPr lang="hu-HU" sz="2200" dirty="0"/>
              <a:t> </a:t>
            </a:r>
            <a:r>
              <a:rPr lang="hu-HU" sz="2200" dirty="0">
                <a:sym typeface="Wingdings" panose="05000000000000000000" pitchFamily="2" charset="2"/>
              </a:rPr>
              <a:t> </a:t>
            </a:r>
            <a:r>
              <a:rPr lang="en-GB" sz="2200" dirty="0"/>
              <a:t>cluster analysis was applied, which identified </a:t>
            </a:r>
            <a:r>
              <a:rPr lang="en-GB" sz="2200" b="1" dirty="0"/>
              <a:t>four distinct groups</a:t>
            </a:r>
            <a:r>
              <a:rPr lang="hu-HU" sz="2200" b="1" dirty="0"/>
              <a:t> </a:t>
            </a:r>
            <a:r>
              <a:rPr lang="hu-HU" sz="2200" dirty="0">
                <a:sym typeface="Wingdings" panose="05000000000000000000" pitchFamily="2" charset="2"/>
              </a:rPr>
              <a:t> </a:t>
            </a:r>
            <a:r>
              <a:rPr lang="hu-HU" sz="2200" b="1" dirty="0" err="1">
                <a:sym typeface="Wingdings" panose="05000000000000000000" pitchFamily="2" charset="2"/>
              </a:rPr>
              <a:t>different</a:t>
            </a:r>
            <a:r>
              <a:rPr lang="hu-HU" sz="2200" b="1" dirty="0">
                <a:sym typeface="Wingdings" panose="05000000000000000000" pitchFamily="2" charset="2"/>
              </a:rPr>
              <a:t> </a:t>
            </a:r>
            <a:r>
              <a:rPr lang="hu-HU" sz="2200" b="1" dirty="0" err="1">
                <a:sym typeface="Wingdings" panose="05000000000000000000" pitchFamily="2" charset="2"/>
              </a:rPr>
              <a:t>corporate</a:t>
            </a:r>
            <a:r>
              <a:rPr lang="hu-HU" sz="2200" b="1" dirty="0">
                <a:sym typeface="Wingdings" panose="05000000000000000000" pitchFamily="2" charset="2"/>
              </a:rPr>
              <a:t> </a:t>
            </a:r>
            <a:r>
              <a:rPr lang="hu-HU" sz="2200" b="1" dirty="0" err="1">
                <a:sym typeface="Wingdings" panose="05000000000000000000" pitchFamily="2" charset="2"/>
              </a:rPr>
              <a:t>strategy</a:t>
            </a:r>
            <a:endParaRPr lang="hu-HU" sz="2200" b="1" dirty="0"/>
          </a:p>
          <a:p>
            <a:pPr>
              <a:buClr>
                <a:schemeClr val="tx2"/>
              </a:buClr>
            </a:pP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GB" sz="2200" dirty="0"/>
              <a:t>The use of ‘</a:t>
            </a:r>
            <a:r>
              <a:rPr lang="en-GB" sz="2200" b="1" dirty="0"/>
              <a:t>Hungarian’ as a product indicator</a:t>
            </a:r>
            <a:r>
              <a:rPr lang="hu-HU" sz="2200" dirty="0"/>
              <a:t> </a:t>
            </a:r>
            <a:r>
              <a:rPr lang="en-GB" sz="2200" dirty="0"/>
              <a:t>has become a fashionable marketing tool in Hungary </a:t>
            </a:r>
            <a:r>
              <a:rPr lang="hu-HU" sz="2200" dirty="0">
                <a:sym typeface="Wingdings" panose="05000000000000000000" pitchFamily="2" charset="2"/>
              </a:rPr>
              <a:t> </a:t>
            </a:r>
            <a:r>
              <a:rPr lang="hu-HU" sz="2200" dirty="0" err="1">
                <a:sym typeface="Wingdings" panose="05000000000000000000" pitchFamily="2" charset="2"/>
              </a:rPr>
              <a:t>increasing</a:t>
            </a:r>
            <a:r>
              <a:rPr lang="en-GB" sz="2200" dirty="0"/>
              <a:t> demand for national and regional foodstuffs</a:t>
            </a: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hu-HU" sz="2200" dirty="0"/>
              <a:t>I</a:t>
            </a:r>
            <a:r>
              <a:rPr lang="en-GB" sz="2200" dirty="0"/>
              <a:t>n order to target new consumer groups, it may be more favourable for companies to </a:t>
            </a:r>
            <a:r>
              <a:rPr lang="en-GB" sz="2200" b="1" dirty="0"/>
              <a:t>emphasize the presence of a brand or GI to a greater degree</a:t>
            </a:r>
            <a:endParaRPr lang="hu-HU" sz="2200" b="1" dirty="0"/>
          </a:p>
          <a:p>
            <a:pPr>
              <a:buClr>
                <a:schemeClr val="tx2"/>
              </a:buClr>
            </a:pPr>
            <a:endParaRPr lang="hu-HU" sz="2200" dirty="0"/>
          </a:p>
        </p:txBody>
      </p:sp>
      <p:sp>
        <p:nvSpPr>
          <p:cNvPr id="6" name="Cím 5">
            <a:extLst>
              <a:ext uri="{FF2B5EF4-FFF2-40B4-BE49-F238E27FC236}">
                <a16:creationId xmlns:a16="http://schemas.microsoft.com/office/drawing/2014/main" id="{EE42F65B-6979-4724-890E-BE9239359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Conclusion</a:t>
            </a:r>
            <a:endParaRPr lang="hu-HU" dirty="0"/>
          </a:p>
        </p:txBody>
      </p:sp>
      <p:sp>
        <p:nvSpPr>
          <p:cNvPr id="2" name="Dátum helye 2">
            <a:extLst>
              <a:ext uri="{FF2B5EF4-FFF2-40B4-BE49-F238E27FC236}">
                <a16:creationId xmlns:a16="http://schemas.microsoft.com/office/drawing/2014/main" id="{05AAC78E-E7F4-BB8C-C710-E4381161D2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4" y="553688"/>
            <a:ext cx="2743200" cy="184105"/>
          </a:xfrm>
        </p:spPr>
        <p:txBody>
          <a:bodyPr/>
          <a:lstStyle/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4307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EDCE8CB2-202C-4BD9-A632-B45A4A6C2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dirty="0"/>
              <a:t>zalan.maro@uni-corvinus.hu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A38185FA-5B39-18AE-6790-560E85A5F648}"/>
              </a:ext>
            </a:extLst>
          </p:cNvPr>
          <p:cNvSpPr/>
          <p:nvPr/>
        </p:nvSpPr>
        <p:spPr>
          <a:xfrm>
            <a:off x="6096000" y="2077156"/>
            <a:ext cx="5257799" cy="1862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4000" b="1" dirty="0" err="1">
                <a:solidFill>
                  <a:schemeClr val="tx1"/>
                </a:solidFill>
              </a:rPr>
              <a:t>Thank</a:t>
            </a:r>
            <a:r>
              <a:rPr lang="hu-HU" sz="4000" b="1" dirty="0">
                <a:solidFill>
                  <a:schemeClr val="tx1"/>
                </a:solidFill>
              </a:rPr>
              <a:t> </a:t>
            </a:r>
            <a:r>
              <a:rPr lang="hu-HU" sz="4000" b="1" dirty="0" err="1">
                <a:solidFill>
                  <a:schemeClr val="tx1"/>
                </a:solidFill>
              </a:rPr>
              <a:t>you</a:t>
            </a:r>
            <a:r>
              <a:rPr lang="hu-HU" sz="4000" b="1" dirty="0">
                <a:solidFill>
                  <a:schemeClr val="tx1"/>
                </a:solidFill>
              </a:rPr>
              <a:t> </a:t>
            </a:r>
            <a:r>
              <a:rPr lang="hu-HU" sz="4000" b="1" dirty="0" err="1">
                <a:solidFill>
                  <a:schemeClr val="tx1"/>
                </a:solidFill>
              </a:rPr>
              <a:t>for</a:t>
            </a:r>
            <a:r>
              <a:rPr lang="hu-HU" sz="4000" b="1" dirty="0">
                <a:solidFill>
                  <a:schemeClr val="tx1"/>
                </a:solidFill>
              </a:rPr>
              <a:t> </a:t>
            </a:r>
            <a:r>
              <a:rPr lang="hu-HU" sz="4000" b="1" dirty="0" err="1">
                <a:solidFill>
                  <a:schemeClr val="tx1"/>
                </a:solidFill>
              </a:rPr>
              <a:t>your</a:t>
            </a:r>
            <a:r>
              <a:rPr lang="hu-HU" sz="4000" b="1" dirty="0">
                <a:solidFill>
                  <a:schemeClr val="tx1"/>
                </a:solidFill>
              </a:rPr>
              <a:t> </a:t>
            </a:r>
            <a:r>
              <a:rPr lang="hu-HU" sz="4000" b="1" dirty="0" err="1">
                <a:solidFill>
                  <a:schemeClr val="tx1"/>
                </a:solidFill>
              </a:rPr>
              <a:t>attention</a:t>
            </a:r>
            <a:r>
              <a:rPr lang="hu-HU" sz="4000" b="1" dirty="0">
                <a:solidFill>
                  <a:schemeClr val="tx1"/>
                </a:solidFill>
              </a:rPr>
              <a:t>!</a:t>
            </a:r>
            <a:endParaRPr lang="en-GB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799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044B70FF-8133-42AC-AFEC-BEFF20462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9CC233C1-D2F0-4D1F-983C-D02B33B91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069" y="2120601"/>
            <a:ext cx="11091861" cy="697690"/>
          </a:xfrm>
        </p:spPr>
        <p:txBody>
          <a:bodyPr>
            <a:noAutofit/>
          </a:bodyPr>
          <a:lstStyle/>
          <a:p>
            <a:pPr algn="ctr"/>
            <a:r>
              <a:rPr lang="en-GB" sz="4800" dirty="0"/>
              <a:t>What is the effect of ethnocentrism in a case of a national spirit with GI? 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404676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>
            <a:extLst>
              <a:ext uri="{FF2B5EF4-FFF2-40B4-BE49-F238E27FC236}">
                <a16:creationId xmlns:a16="http://schemas.microsoft.com/office/drawing/2014/main" id="{574B4A03-8DF7-4FA1-8F60-B6986C453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1814" y="2281418"/>
            <a:ext cx="10553875" cy="4065411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GB" sz="2200" b="1" dirty="0"/>
              <a:t>Consumer ethnocentrism </a:t>
            </a:r>
            <a:r>
              <a:rPr lang="en-GB" sz="2200" dirty="0"/>
              <a:t>plays a key role in the markets of developed countries</a:t>
            </a: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hu-HU" sz="2200" dirty="0"/>
              <a:t>P</a:t>
            </a:r>
            <a:r>
              <a:rPr lang="en-GB" sz="2200" dirty="0" err="1"/>
              <a:t>urchasing</a:t>
            </a:r>
            <a:r>
              <a:rPr lang="en-GB" sz="2200" dirty="0"/>
              <a:t> decisions depend not only </a:t>
            </a:r>
            <a:r>
              <a:rPr lang="en-GB" sz="2200" b="1" dirty="0"/>
              <a:t>on price or quality </a:t>
            </a:r>
            <a:r>
              <a:rPr lang="en-GB" sz="2200" dirty="0"/>
              <a:t>but also </a:t>
            </a:r>
            <a:r>
              <a:rPr lang="en-GB" sz="2200" b="1" dirty="0"/>
              <a:t>on the place of origin or country of products</a:t>
            </a:r>
            <a:endParaRPr lang="hu-HU" sz="2200" b="1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hu-HU" sz="2200" dirty="0"/>
              <a:t>R</a:t>
            </a:r>
            <a:r>
              <a:rPr lang="en-GB" sz="2200" dirty="0"/>
              <a:t>ole of consumer ethnocentrism and </a:t>
            </a:r>
            <a:r>
              <a:rPr lang="en-GB" sz="2200" b="1" dirty="0"/>
              <a:t>various socio-demographic variables </a:t>
            </a:r>
            <a:r>
              <a:rPr lang="en-GB" sz="2200" dirty="0"/>
              <a:t>impacts the purchase of food and beverages</a:t>
            </a: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hu-HU" sz="2200" b="1" dirty="0" err="1"/>
              <a:t>Aim</a:t>
            </a:r>
            <a:r>
              <a:rPr lang="hu-HU" sz="2200" b="1" dirty="0"/>
              <a:t>:</a:t>
            </a:r>
            <a:r>
              <a:rPr lang="hu-HU" sz="2200" dirty="0"/>
              <a:t> </a:t>
            </a:r>
            <a:r>
              <a:rPr lang="en-GB" sz="2200" dirty="0"/>
              <a:t>assess the mediator role of demographic characteristics between ethnocentrism and purchasing behaviour</a:t>
            </a:r>
            <a:r>
              <a:rPr lang="hu-HU" sz="2200" dirty="0"/>
              <a:t> </a:t>
            </a:r>
            <a:r>
              <a:rPr lang="hu-HU" sz="2200" b="1" dirty="0"/>
              <a:t>in </a:t>
            </a:r>
            <a:r>
              <a:rPr lang="hu-HU" sz="2200" b="1" dirty="0" err="1"/>
              <a:t>the</a:t>
            </a:r>
            <a:r>
              <a:rPr lang="hu-HU" sz="2200" b="1" dirty="0"/>
              <a:t> </a:t>
            </a:r>
            <a:r>
              <a:rPr lang="hu-HU" sz="2200" b="1" dirty="0" err="1"/>
              <a:t>case</a:t>
            </a:r>
            <a:r>
              <a:rPr lang="hu-HU" sz="2200" b="1" dirty="0"/>
              <a:t> of a GI and </a:t>
            </a:r>
            <a:r>
              <a:rPr lang="hu-HU" sz="2200" b="1" dirty="0" err="1"/>
              <a:t>national</a:t>
            </a:r>
            <a:r>
              <a:rPr lang="hu-HU" sz="2200" b="1" dirty="0"/>
              <a:t> </a:t>
            </a:r>
            <a:r>
              <a:rPr lang="hu-HU" sz="2200" b="1" dirty="0" err="1"/>
              <a:t>product</a:t>
            </a:r>
            <a:endParaRPr lang="hu-HU" sz="22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hu-HU" sz="22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hu-HU" sz="2200" dirty="0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B7B8BEBC-AE82-4618-927C-F24C59F3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  <p:sp>
        <p:nvSpPr>
          <p:cNvPr id="6" name="Cím 5">
            <a:extLst>
              <a:ext uri="{FF2B5EF4-FFF2-40B4-BE49-F238E27FC236}">
                <a16:creationId xmlns:a16="http://schemas.microsoft.com/office/drawing/2014/main" id="{EE42F65B-6979-4724-890E-BE9239359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Introduction</a:t>
            </a:r>
            <a:r>
              <a:rPr lang="hu-HU" dirty="0"/>
              <a:t> – consumer ethnocentrism</a:t>
            </a:r>
          </a:p>
        </p:txBody>
      </p:sp>
    </p:spTree>
    <p:extLst>
      <p:ext uri="{BB962C8B-B14F-4D97-AF65-F5344CB8AC3E}">
        <p14:creationId xmlns:p14="http://schemas.microsoft.com/office/powerpoint/2010/main" val="1312109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>
            <a:extLst>
              <a:ext uri="{FF2B5EF4-FFF2-40B4-BE49-F238E27FC236}">
                <a16:creationId xmlns:a16="http://schemas.microsoft.com/office/drawing/2014/main" id="{574B4A03-8DF7-4FA1-8F60-B6986C453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1813" y="2281418"/>
            <a:ext cx="10520009" cy="4229100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GB" sz="2200" dirty="0"/>
              <a:t>From the 1990s</a:t>
            </a:r>
            <a:r>
              <a:rPr lang="hu-HU" sz="2200" dirty="0"/>
              <a:t>, </a:t>
            </a:r>
            <a:r>
              <a:rPr lang="en-GB" sz="2200" dirty="0" err="1"/>
              <a:t>pálinka</a:t>
            </a:r>
            <a:r>
              <a:rPr lang="en-GB" sz="2200" dirty="0"/>
              <a:t> was considered to be a </a:t>
            </a:r>
            <a:r>
              <a:rPr lang="en-GB" sz="2200" b="1" dirty="0"/>
              <a:t>low-quality spirit </a:t>
            </a:r>
            <a:r>
              <a:rPr lang="en-GB" sz="2200" dirty="0"/>
              <a:t>due to its poor reputation</a:t>
            </a:r>
            <a:endParaRPr lang="hu-HU" sz="2200" dirty="0"/>
          </a:p>
          <a:p>
            <a:pPr>
              <a:buClr>
                <a:schemeClr val="tx2"/>
              </a:buClr>
            </a:pP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hu-HU" sz="2200" b="1" dirty="0"/>
              <a:t>T</a:t>
            </a:r>
            <a:r>
              <a:rPr lang="en-GB" sz="2200" b="1" dirty="0" err="1"/>
              <a:t>urnaround</a:t>
            </a:r>
            <a:r>
              <a:rPr lang="en-GB" sz="2200" b="1" dirty="0"/>
              <a:t> in the field of quality and the perception </a:t>
            </a:r>
            <a:r>
              <a:rPr lang="en-GB" sz="2200" dirty="0"/>
              <a:t>of the drink took place at the beginning of the </a:t>
            </a:r>
            <a:r>
              <a:rPr lang="hu-HU" sz="2200" dirty="0"/>
              <a:t>21st </a:t>
            </a:r>
            <a:r>
              <a:rPr lang="hu-HU" sz="2200" dirty="0" err="1"/>
              <a:t>century</a:t>
            </a:r>
            <a:r>
              <a:rPr lang="hu-HU" sz="2200" dirty="0"/>
              <a:t> </a:t>
            </a:r>
            <a:r>
              <a:rPr lang="hu-HU" sz="2200" dirty="0">
                <a:sym typeface="Wingdings" panose="05000000000000000000" pitchFamily="2" charset="2"/>
              </a:rPr>
              <a:t> </a:t>
            </a:r>
            <a:r>
              <a:rPr lang="hu-HU" sz="2200" b="1" dirty="0" err="1">
                <a:sym typeface="Wingdings" panose="05000000000000000000" pitchFamily="2" charset="2"/>
              </a:rPr>
              <a:t>became</a:t>
            </a:r>
            <a:r>
              <a:rPr lang="hu-HU" sz="2200" b="1" dirty="0">
                <a:sym typeface="Wingdings" panose="05000000000000000000" pitchFamily="2" charset="2"/>
              </a:rPr>
              <a:t> </a:t>
            </a:r>
            <a:r>
              <a:rPr lang="hu-HU" sz="2200" b="1" dirty="0" err="1">
                <a:sym typeface="Wingdings" panose="05000000000000000000" pitchFamily="2" charset="2"/>
              </a:rPr>
              <a:t>quality</a:t>
            </a:r>
            <a:r>
              <a:rPr lang="hu-HU" sz="2200" b="1" dirty="0">
                <a:sym typeface="Wingdings" panose="05000000000000000000" pitchFamily="2" charset="2"/>
              </a:rPr>
              <a:t> </a:t>
            </a:r>
            <a:r>
              <a:rPr lang="hu-HU" sz="2200" b="1" dirty="0" err="1">
                <a:sym typeface="Wingdings" panose="05000000000000000000" pitchFamily="2" charset="2"/>
              </a:rPr>
              <a:t>product</a:t>
            </a:r>
            <a:endParaRPr lang="hu-HU" sz="2200" b="1" dirty="0">
              <a:sym typeface="Wingdings" panose="05000000000000000000" pitchFamily="2" charset="2"/>
            </a:endParaRPr>
          </a:p>
          <a:p>
            <a:pPr>
              <a:buClr>
                <a:schemeClr val="tx2"/>
              </a:buClr>
            </a:pP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GB" sz="2200" dirty="0"/>
              <a:t>Hungary has placed great emphasis on </a:t>
            </a:r>
            <a:r>
              <a:rPr lang="en-GB" sz="2200" b="1" dirty="0"/>
              <a:t>improving the image of </a:t>
            </a:r>
            <a:r>
              <a:rPr lang="en-GB" sz="2200" b="1" dirty="0" err="1"/>
              <a:t>pálinka</a:t>
            </a:r>
            <a:r>
              <a:rPr lang="en-GB" sz="2200" dirty="0"/>
              <a:t>, and the </a:t>
            </a:r>
            <a:r>
              <a:rPr lang="hu-HU" sz="2200" dirty="0" err="1"/>
              <a:t>national</a:t>
            </a:r>
            <a:r>
              <a:rPr lang="hu-HU" sz="2200" dirty="0"/>
              <a:t> </a:t>
            </a:r>
            <a:r>
              <a:rPr lang="en-GB" sz="2200" dirty="0"/>
              <a:t>budget receives </a:t>
            </a:r>
            <a:r>
              <a:rPr lang="en-GB" sz="2200" b="1" dirty="0"/>
              <a:t>significant revenue from the excise </a:t>
            </a:r>
            <a:r>
              <a:rPr lang="hu-HU" sz="2200" b="1" dirty="0" err="1"/>
              <a:t>duty</a:t>
            </a:r>
            <a:r>
              <a:rPr lang="en-GB" sz="2200" b="1" dirty="0"/>
              <a:t> on </a:t>
            </a:r>
            <a:r>
              <a:rPr lang="en-GB" sz="2200" b="1" dirty="0" err="1"/>
              <a:t>pálinka</a:t>
            </a:r>
            <a:endParaRPr lang="hu-HU" sz="22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hu-HU" sz="22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hu-HU" sz="2200" dirty="0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B7B8BEBC-AE82-4618-927C-F24C59F3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  <p:sp>
        <p:nvSpPr>
          <p:cNvPr id="6" name="Cím 5">
            <a:extLst>
              <a:ext uri="{FF2B5EF4-FFF2-40B4-BE49-F238E27FC236}">
                <a16:creationId xmlns:a16="http://schemas.microsoft.com/office/drawing/2014/main" id="{EE42F65B-6979-4724-890E-BE9239359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Introduction</a:t>
            </a:r>
            <a:r>
              <a:rPr lang="hu-HU" dirty="0"/>
              <a:t> – pálinka</a:t>
            </a:r>
          </a:p>
        </p:txBody>
      </p:sp>
    </p:spTree>
    <p:extLst>
      <p:ext uri="{BB962C8B-B14F-4D97-AF65-F5344CB8AC3E}">
        <p14:creationId xmlns:p14="http://schemas.microsoft.com/office/powerpoint/2010/main" val="257300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>
            <a:extLst>
              <a:ext uri="{FF2B5EF4-FFF2-40B4-BE49-F238E27FC236}">
                <a16:creationId xmlns:a16="http://schemas.microsoft.com/office/drawing/2014/main" id="{574B4A03-8DF7-4FA1-8F60-B6986C453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1814" y="2281418"/>
            <a:ext cx="10463564" cy="3644900"/>
          </a:xfrm>
        </p:spPr>
        <p:txBody>
          <a:bodyPr>
            <a:noAutofit/>
          </a:bodyPr>
          <a:lstStyle/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hu-HU" sz="2200" dirty="0"/>
              <a:t>Online </a:t>
            </a:r>
            <a:r>
              <a:rPr lang="hu-HU" sz="2200" dirty="0" err="1"/>
              <a:t>questionnaire</a:t>
            </a:r>
            <a:r>
              <a:rPr lang="hu-HU" sz="2200" dirty="0"/>
              <a:t> </a:t>
            </a:r>
            <a:r>
              <a:rPr lang="hu-HU" sz="2200" dirty="0" err="1"/>
              <a:t>survey</a:t>
            </a:r>
            <a:r>
              <a:rPr lang="hu-HU" sz="2200" dirty="0"/>
              <a:t> </a:t>
            </a:r>
            <a:r>
              <a:rPr lang="hu-HU" sz="2200" dirty="0">
                <a:sym typeface="Wingdings" panose="05000000000000000000" pitchFamily="2" charset="2"/>
              </a:rPr>
              <a:t> </a:t>
            </a:r>
            <a:r>
              <a:rPr lang="hu-HU" sz="2200" b="1" dirty="0" err="1"/>
              <a:t>Qualtrics</a:t>
            </a:r>
            <a:endParaRPr lang="hu-HU" sz="2200" dirty="0">
              <a:sym typeface="Wingdings" panose="05000000000000000000" pitchFamily="2" charset="2"/>
            </a:endParaRPr>
          </a:p>
          <a:p>
            <a:pPr>
              <a:buClr>
                <a:schemeClr val="tx2"/>
              </a:buClr>
            </a:pPr>
            <a:endParaRPr lang="hu-HU" sz="2200" b="1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hu-HU" sz="2200" b="1" dirty="0"/>
              <a:t>Data </a:t>
            </a:r>
            <a:r>
              <a:rPr lang="hu-HU" sz="2200" b="1" dirty="0" err="1"/>
              <a:t>collection</a:t>
            </a:r>
            <a:r>
              <a:rPr lang="hu-HU" sz="2200" b="1" dirty="0"/>
              <a:t> </a:t>
            </a:r>
            <a:r>
              <a:rPr lang="hu-HU" sz="2200" b="1" dirty="0">
                <a:sym typeface="Wingdings" panose="05000000000000000000" pitchFamily="2" charset="2"/>
              </a:rPr>
              <a:t> </a:t>
            </a:r>
            <a:r>
              <a:rPr lang="hu-HU" sz="2200" b="1" dirty="0" err="1"/>
              <a:t>InnoFood</a:t>
            </a:r>
            <a:r>
              <a:rPr lang="hu-HU" sz="2200" b="1" dirty="0"/>
              <a:t> Marketing Ltd. </a:t>
            </a:r>
            <a:r>
              <a:rPr lang="hu-HU" sz="2200" dirty="0"/>
              <a:t>(</a:t>
            </a:r>
            <a:r>
              <a:rPr lang="hu-HU" sz="2200" dirty="0" err="1"/>
              <a:t>professional</a:t>
            </a:r>
            <a:r>
              <a:rPr lang="hu-HU" sz="2200" dirty="0"/>
              <a:t> market </a:t>
            </a:r>
            <a:r>
              <a:rPr lang="hu-HU" sz="2200" dirty="0" err="1"/>
              <a:t>research</a:t>
            </a:r>
            <a:r>
              <a:rPr lang="hu-HU" sz="2200" dirty="0"/>
              <a:t> </a:t>
            </a:r>
            <a:r>
              <a:rPr lang="hu-HU" sz="2200" dirty="0" err="1"/>
              <a:t>company</a:t>
            </a:r>
            <a:r>
              <a:rPr lang="hu-HU" sz="2200" dirty="0"/>
              <a:t>) </a:t>
            </a:r>
          </a:p>
          <a:p>
            <a:pPr>
              <a:buClr>
                <a:schemeClr val="tx2"/>
              </a:buClr>
            </a:pP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GB" sz="2200" b="1" dirty="0"/>
              <a:t>Purpose:</a:t>
            </a:r>
            <a:r>
              <a:rPr lang="hu-HU" sz="2200" b="1" dirty="0"/>
              <a:t> </a:t>
            </a:r>
            <a:r>
              <a:rPr lang="en-GB" sz="2200" dirty="0"/>
              <a:t>examine consumer preferences towards</a:t>
            </a:r>
            <a:r>
              <a:rPr lang="hu-HU" sz="2200" dirty="0"/>
              <a:t> a </a:t>
            </a:r>
            <a:r>
              <a:rPr lang="hu-HU" sz="2200" dirty="0" err="1"/>
              <a:t>national</a:t>
            </a:r>
            <a:r>
              <a:rPr lang="hu-HU" sz="2200" dirty="0"/>
              <a:t> and GI </a:t>
            </a:r>
            <a:r>
              <a:rPr lang="hu-HU" sz="2200" dirty="0" err="1"/>
              <a:t>product</a:t>
            </a:r>
            <a:r>
              <a:rPr lang="hu-HU" sz="2200" dirty="0"/>
              <a:t>, </a:t>
            </a:r>
            <a:r>
              <a:rPr lang="en-GB" sz="2200" dirty="0"/>
              <a:t>paying special attention to the role of ethnocentrism in decision-making.</a:t>
            </a: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hu-HU" sz="2200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hu-HU" sz="2200" b="1" dirty="0"/>
              <a:t>E</a:t>
            </a:r>
            <a:r>
              <a:rPr lang="en-GB" sz="2200" b="1" dirty="0" err="1"/>
              <a:t>xtensive</a:t>
            </a:r>
            <a:r>
              <a:rPr lang="en-GB" sz="2200" b="1" dirty="0"/>
              <a:t> literature review </a:t>
            </a:r>
            <a:r>
              <a:rPr lang="en-GB" sz="2200" dirty="0"/>
              <a:t>+ </a:t>
            </a:r>
            <a:r>
              <a:rPr lang="en-GB" sz="2200" b="1" dirty="0"/>
              <a:t>expert interviews</a:t>
            </a:r>
            <a:r>
              <a:rPr lang="en-GB" sz="2200" dirty="0"/>
              <a:t> (with the president and secretary of the </a:t>
            </a:r>
            <a:r>
              <a:rPr lang="en-GB" sz="2200" dirty="0" err="1"/>
              <a:t>Pálinka</a:t>
            </a:r>
            <a:r>
              <a:rPr lang="en-GB" sz="2200" dirty="0"/>
              <a:t> National Council) + </a:t>
            </a:r>
            <a:r>
              <a:rPr lang="hu-HU" sz="2200" b="1" dirty="0"/>
              <a:t>pilot</a:t>
            </a:r>
            <a:r>
              <a:rPr lang="en-GB" sz="2200" b="1" dirty="0"/>
              <a:t> survey </a:t>
            </a:r>
            <a:r>
              <a:rPr lang="en-GB" sz="2200" dirty="0"/>
              <a:t>(n=73) to finalize the </a:t>
            </a:r>
            <a:r>
              <a:rPr lang="en-GB" sz="2200" dirty="0" err="1"/>
              <a:t>questio</a:t>
            </a:r>
            <a:r>
              <a:rPr lang="hu-HU" sz="2200" dirty="0" err="1"/>
              <a:t>nnaire</a:t>
            </a:r>
            <a:endParaRPr lang="hu-HU" sz="2200" dirty="0"/>
          </a:p>
          <a:p>
            <a:endParaRPr lang="hu-HU" sz="2200" dirty="0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B7B8BEBC-AE82-4618-927C-F24C59F3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  <p:sp>
        <p:nvSpPr>
          <p:cNvPr id="6" name="Cím 5">
            <a:extLst>
              <a:ext uri="{FF2B5EF4-FFF2-40B4-BE49-F238E27FC236}">
                <a16:creationId xmlns:a16="http://schemas.microsoft.com/office/drawing/2014/main" id="{EE42F65B-6979-4724-890E-BE9239359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Materials</a:t>
            </a:r>
            <a:r>
              <a:rPr lang="hu-HU" dirty="0"/>
              <a:t> and </a:t>
            </a:r>
            <a:r>
              <a:rPr lang="hu-HU" dirty="0" err="1"/>
              <a:t>Methods</a:t>
            </a:r>
            <a:r>
              <a:rPr lang="hu-HU" dirty="0"/>
              <a:t> I.</a:t>
            </a:r>
          </a:p>
        </p:txBody>
      </p:sp>
      <p:pic>
        <p:nvPicPr>
          <p:cNvPr id="10" name="Picture 4" descr="Főoldal - InnoFood Marketing">
            <a:extLst>
              <a:ext uri="{FF2B5EF4-FFF2-40B4-BE49-F238E27FC236}">
                <a16:creationId xmlns:a16="http://schemas.microsoft.com/office/drawing/2014/main" id="{AB4251DB-362C-A180-C293-7537BB908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475" y="800095"/>
            <a:ext cx="3021792" cy="793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R Path joins the Qualtrics Partner Network - HR Path">
            <a:extLst>
              <a:ext uri="{FF2B5EF4-FFF2-40B4-BE49-F238E27FC236}">
                <a16:creationId xmlns:a16="http://schemas.microsoft.com/office/drawing/2014/main" id="{9FA696CB-0B60-809A-8F7F-A10C5FFE7A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60" b="19218"/>
          <a:stretch/>
        </p:blipFill>
        <p:spPr bwMode="auto">
          <a:xfrm>
            <a:off x="5293191" y="521887"/>
            <a:ext cx="3409991" cy="113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42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>
            <a:extLst>
              <a:ext uri="{FF2B5EF4-FFF2-40B4-BE49-F238E27FC236}">
                <a16:creationId xmlns:a16="http://schemas.microsoft.com/office/drawing/2014/main" id="{574B4A03-8DF7-4FA1-8F60-B6986C453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1813" y="2281418"/>
            <a:ext cx="10418409" cy="3644900"/>
          </a:xfrm>
        </p:spPr>
        <p:txBody>
          <a:bodyPr>
            <a:noAutofit/>
          </a:bodyPr>
          <a:lstStyle/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hu-HU" sz="2200" b="1" dirty="0" err="1"/>
              <a:t>Four</a:t>
            </a:r>
            <a:r>
              <a:rPr lang="hu-HU" sz="2200" b="1" dirty="0"/>
              <a:t>-part </a:t>
            </a:r>
            <a:r>
              <a:rPr lang="hu-HU" sz="2200" b="1" dirty="0" err="1"/>
              <a:t>questionnaire</a:t>
            </a:r>
            <a:r>
              <a:rPr lang="hu-HU" sz="2200" b="1" dirty="0"/>
              <a:t>:</a:t>
            </a: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200" dirty="0"/>
              <a:t>(1) </a:t>
            </a:r>
            <a:r>
              <a:rPr lang="en-GB" sz="2200" dirty="0" err="1"/>
              <a:t>behavio</a:t>
            </a:r>
            <a:r>
              <a:rPr lang="hu-HU" sz="2200" dirty="0"/>
              <a:t>u</a:t>
            </a:r>
            <a:r>
              <a:rPr lang="en-GB" sz="2200" dirty="0"/>
              <a:t>r related to the purchase and consumption of </a:t>
            </a:r>
            <a:r>
              <a:rPr lang="en-GB" sz="2200" dirty="0" err="1"/>
              <a:t>pálinka</a:t>
            </a:r>
            <a:r>
              <a:rPr lang="en-GB" sz="2200" dirty="0"/>
              <a:t>, as well as assessment of the respondents' knowledge of the topic were anal</a:t>
            </a:r>
            <a:r>
              <a:rPr lang="hu-HU" sz="2200" dirty="0" err="1"/>
              <a:t>ys</a:t>
            </a:r>
            <a:r>
              <a:rPr lang="en-GB" sz="2200" dirty="0"/>
              <a:t>ed. </a:t>
            </a:r>
            <a:endParaRPr lang="hu-HU" sz="2200" dirty="0"/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200" dirty="0"/>
              <a:t>(2) </a:t>
            </a:r>
            <a:r>
              <a:rPr lang="hu-HU" sz="2200" dirty="0" err="1"/>
              <a:t>discret</a:t>
            </a:r>
            <a:r>
              <a:rPr lang="hu-HU" sz="2200" dirty="0"/>
              <a:t> </a:t>
            </a:r>
            <a:r>
              <a:rPr lang="hu-HU" sz="2200" dirty="0" err="1"/>
              <a:t>choice</a:t>
            </a:r>
            <a:r>
              <a:rPr lang="hu-HU" sz="2200" dirty="0"/>
              <a:t> </a:t>
            </a:r>
            <a:r>
              <a:rPr lang="hu-HU" sz="2200" dirty="0" err="1"/>
              <a:t>experiement</a:t>
            </a:r>
            <a:r>
              <a:rPr lang="hu-HU" sz="2200" dirty="0"/>
              <a:t> (</a:t>
            </a:r>
            <a:r>
              <a:rPr lang="en-GB" sz="2200" dirty="0"/>
              <a:t>DCE</a:t>
            </a:r>
            <a:r>
              <a:rPr lang="hu-HU" sz="2200" dirty="0"/>
              <a:t>)</a:t>
            </a:r>
            <a:r>
              <a:rPr lang="en-GB" sz="2200" dirty="0"/>
              <a:t> to measure </a:t>
            </a:r>
            <a:r>
              <a:rPr lang="en-GB" sz="2200" dirty="0" err="1"/>
              <a:t>pálinka</a:t>
            </a:r>
            <a:r>
              <a:rPr lang="en-GB" sz="2200" dirty="0"/>
              <a:t>-related preferences</a:t>
            </a:r>
            <a:endParaRPr lang="hu-HU" sz="2200" dirty="0"/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200" b="1" dirty="0"/>
              <a:t>(3) CETSCALE (Consumers' Ethnocentric Tendencies Scale) to examine ethnocentrism. </a:t>
            </a:r>
            <a:endParaRPr lang="hu-HU" sz="2200" b="1" dirty="0"/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200" b="1" dirty="0"/>
              <a:t>(4) sociodemographic characteristics of respondents </a:t>
            </a:r>
            <a:endParaRPr lang="hu-HU" sz="2200" b="1" dirty="0"/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hu-HU" sz="2200" u="sng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hu-HU" sz="2200" b="1" dirty="0" err="1"/>
              <a:t>Descriptive</a:t>
            </a:r>
            <a:r>
              <a:rPr lang="hu-HU" sz="2200" b="1" dirty="0"/>
              <a:t> </a:t>
            </a:r>
            <a:r>
              <a:rPr lang="hu-HU" sz="2200" b="1" dirty="0" err="1"/>
              <a:t>statistical</a:t>
            </a:r>
            <a:r>
              <a:rPr lang="hu-HU" sz="2200" b="1" dirty="0"/>
              <a:t> </a:t>
            </a:r>
            <a:r>
              <a:rPr lang="hu-HU" sz="2200" b="1" dirty="0" err="1"/>
              <a:t>analysis</a:t>
            </a:r>
            <a:r>
              <a:rPr lang="hu-HU" sz="2200" b="1" dirty="0"/>
              <a:t> </a:t>
            </a:r>
            <a:r>
              <a:rPr lang="hu-HU" sz="2200" dirty="0"/>
              <a:t>+</a:t>
            </a:r>
            <a:r>
              <a:rPr lang="hu-HU" sz="2200" b="1" dirty="0"/>
              <a:t> </a:t>
            </a:r>
            <a:r>
              <a:rPr lang="hu-HU" sz="2200" b="1" dirty="0" err="1"/>
              <a:t>latent</a:t>
            </a:r>
            <a:r>
              <a:rPr lang="hu-HU" sz="2200" b="1" dirty="0"/>
              <a:t> </a:t>
            </a:r>
            <a:r>
              <a:rPr lang="hu-HU" sz="2200" b="1" dirty="0" err="1"/>
              <a:t>profile</a:t>
            </a:r>
            <a:r>
              <a:rPr lang="hu-HU" sz="2200" b="1" dirty="0"/>
              <a:t> </a:t>
            </a:r>
            <a:r>
              <a:rPr lang="hu-HU" sz="2200" b="1" dirty="0" err="1"/>
              <a:t>analysis</a:t>
            </a:r>
            <a:r>
              <a:rPr lang="hu-HU" sz="2200" b="1" dirty="0"/>
              <a:t> (LPA)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hu-HU" sz="2200" b="1" u="sng" dirty="0"/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GB" sz="2200" dirty="0"/>
              <a:t>The analysis was performed using the </a:t>
            </a:r>
            <a:r>
              <a:rPr lang="en-GB" sz="2200" b="1" dirty="0" err="1"/>
              <a:t>tidyLPA</a:t>
            </a:r>
            <a:r>
              <a:rPr lang="en-GB" sz="2200" b="1" dirty="0"/>
              <a:t> package of the R program</a:t>
            </a:r>
            <a:endParaRPr lang="hu-HU" sz="2200" b="1" dirty="0"/>
          </a:p>
          <a:p>
            <a:endParaRPr lang="hu-HU" sz="2200" dirty="0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B7B8BEBC-AE82-4618-927C-F24C59F3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  <p:sp>
        <p:nvSpPr>
          <p:cNvPr id="6" name="Cím 5">
            <a:extLst>
              <a:ext uri="{FF2B5EF4-FFF2-40B4-BE49-F238E27FC236}">
                <a16:creationId xmlns:a16="http://schemas.microsoft.com/office/drawing/2014/main" id="{EE42F65B-6979-4724-890E-BE9239359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Materials</a:t>
            </a:r>
            <a:r>
              <a:rPr lang="hu-HU" dirty="0"/>
              <a:t> and </a:t>
            </a:r>
            <a:r>
              <a:rPr lang="hu-HU" dirty="0" err="1"/>
              <a:t>Methods</a:t>
            </a:r>
            <a:r>
              <a:rPr lang="hu-HU" dirty="0"/>
              <a:t> II.</a:t>
            </a:r>
          </a:p>
        </p:txBody>
      </p:sp>
    </p:spTree>
    <p:extLst>
      <p:ext uri="{BB962C8B-B14F-4D97-AF65-F5344CB8AC3E}">
        <p14:creationId xmlns:p14="http://schemas.microsoft.com/office/powerpoint/2010/main" val="197538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B7B8BEBC-AE82-4618-927C-F24C59F3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4" y="553688"/>
            <a:ext cx="2743200" cy="184105"/>
          </a:xfrm>
        </p:spPr>
        <p:txBody>
          <a:bodyPr/>
          <a:lstStyle/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  <p:sp>
        <p:nvSpPr>
          <p:cNvPr id="6" name="Cím 5">
            <a:extLst>
              <a:ext uri="{FF2B5EF4-FFF2-40B4-BE49-F238E27FC236}">
                <a16:creationId xmlns:a16="http://schemas.microsoft.com/office/drawing/2014/main" id="{EE42F65B-6979-4724-890E-BE9239359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Materials</a:t>
            </a:r>
            <a:r>
              <a:rPr lang="hu-HU" dirty="0"/>
              <a:t> and </a:t>
            </a:r>
            <a:r>
              <a:rPr lang="hu-HU" dirty="0" err="1"/>
              <a:t>Methods</a:t>
            </a:r>
            <a:r>
              <a:rPr lang="hu-HU" dirty="0"/>
              <a:t> III.</a:t>
            </a:r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08E89125-4B38-686A-1E04-E207BAEA9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415155"/>
              </p:ext>
            </p:extLst>
          </p:nvPr>
        </p:nvGraphicFramePr>
        <p:xfrm>
          <a:off x="2310383" y="2173971"/>
          <a:ext cx="7571233" cy="4536440"/>
        </p:xfrm>
        <a:graphic>
          <a:graphicData uri="http://schemas.openxmlformats.org/drawingml/2006/table">
            <a:tbl>
              <a:tblPr firstRow="1" firstCol="1" bandRow="1"/>
              <a:tblGrid>
                <a:gridCol w="3506995">
                  <a:extLst>
                    <a:ext uri="{9D8B030D-6E8A-4147-A177-3AD203B41FA5}">
                      <a16:colId xmlns:a16="http://schemas.microsoft.com/office/drawing/2014/main" val="3263091761"/>
                    </a:ext>
                  </a:extLst>
                </a:gridCol>
                <a:gridCol w="2259256">
                  <a:extLst>
                    <a:ext uri="{9D8B030D-6E8A-4147-A177-3AD203B41FA5}">
                      <a16:colId xmlns:a16="http://schemas.microsoft.com/office/drawing/2014/main" val="2189177265"/>
                    </a:ext>
                  </a:extLst>
                </a:gridCol>
                <a:gridCol w="1804982">
                  <a:extLst>
                    <a:ext uri="{9D8B030D-6E8A-4147-A177-3AD203B41FA5}">
                      <a16:colId xmlns:a16="http://schemas.microsoft.com/office/drawing/2014/main" val="27679164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Characteristics</a:t>
                      </a:r>
                      <a:endParaRPr lang="en-GB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(n=760)</a:t>
                      </a:r>
                      <a:endParaRPr lang="en-GB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(%)</a:t>
                      </a:r>
                      <a:endParaRPr lang="en-GB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672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Gender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00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515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0439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808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45 years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614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45–60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371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 60 years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903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of residence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284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Village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1391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395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Large city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760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of education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429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Basic education</a:t>
                      </a:r>
                      <a:endParaRPr lang="en-GB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384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Secondary education</a:t>
                      </a:r>
                      <a:endParaRPr lang="en-GB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430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Higher education</a:t>
                      </a:r>
                      <a:endParaRPr lang="en-GB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05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Income situation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594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Below-average income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964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income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10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Above-average income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351872"/>
                  </a:ext>
                </a:extLst>
              </a:tr>
            </a:tbl>
          </a:graphicData>
        </a:graphic>
      </p:graphicFrame>
      <p:sp>
        <p:nvSpPr>
          <p:cNvPr id="9" name="Ellipszis 8">
            <a:extLst>
              <a:ext uri="{FF2B5EF4-FFF2-40B4-BE49-F238E27FC236}">
                <a16:creationId xmlns:a16="http://schemas.microsoft.com/office/drawing/2014/main" id="{970ACC5C-8EE0-11B0-BACC-1E338D421CEA}"/>
              </a:ext>
            </a:extLst>
          </p:cNvPr>
          <p:cNvSpPr/>
          <p:nvPr/>
        </p:nvSpPr>
        <p:spPr>
          <a:xfrm>
            <a:off x="6434666" y="2822222"/>
            <a:ext cx="3104445" cy="3051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Ellipszis 11">
            <a:extLst>
              <a:ext uri="{FF2B5EF4-FFF2-40B4-BE49-F238E27FC236}">
                <a16:creationId xmlns:a16="http://schemas.microsoft.com/office/drawing/2014/main" id="{1D925BFB-6399-F1A2-736F-96C4029A92E2}"/>
              </a:ext>
            </a:extLst>
          </p:cNvPr>
          <p:cNvSpPr/>
          <p:nvPr/>
        </p:nvSpPr>
        <p:spPr>
          <a:xfrm>
            <a:off x="6434666" y="3515591"/>
            <a:ext cx="3104445" cy="5145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Ellipszis 12">
            <a:extLst>
              <a:ext uri="{FF2B5EF4-FFF2-40B4-BE49-F238E27FC236}">
                <a16:creationId xmlns:a16="http://schemas.microsoft.com/office/drawing/2014/main" id="{DCF7EFF4-BD85-86CB-1A44-C80600408862}"/>
              </a:ext>
            </a:extLst>
          </p:cNvPr>
          <p:cNvSpPr/>
          <p:nvPr/>
        </p:nvSpPr>
        <p:spPr>
          <a:xfrm>
            <a:off x="6338710" y="5322770"/>
            <a:ext cx="3104445" cy="5145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Ellipszis 1">
            <a:extLst>
              <a:ext uri="{FF2B5EF4-FFF2-40B4-BE49-F238E27FC236}">
                <a16:creationId xmlns:a16="http://schemas.microsoft.com/office/drawing/2014/main" id="{1657A59E-703F-C52C-9984-0011BF611920}"/>
              </a:ext>
            </a:extLst>
          </p:cNvPr>
          <p:cNvSpPr/>
          <p:nvPr/>
        </p:nvSpPr>
        <p:spPr>
          <a:xfrm>
            <a:off x="6434666" y="6449193"/>
            <a:ext cx="3104445" cy="3051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377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4">
            <a:extLst>
              <a:ext uri="{FF2B5EF4-FFF2-40B4-BE49-F238E27FC236}">
                <a16:creationId xmlns:a16="http://schemas.microsoft.com/office/drawing/2014/main" id="{4A200079-FCF2-1941-3F0D-A9558062966C}"/>
              </a:ext>
            </a:extLst>
          </p:cNvPr>
          <p:cNvSpPr txBox="1">
            <a:spLocks/>
          </p:cNvSpPr>
          <p:nvPr/>
        </p:nvSpPr>
        <p:spPr>
          <a:xfrm>
            <a:off x="531811" y="1105752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hu-HU" dirty="0" err="1"/>
              <a:t>Results</a:t>
            </a:r>
            <a:r>
              <a:rPr lang="hu-HU" dirty="0"/>
              <a:t> I.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0E85C7B-B810-B3FC-B201-2EE78695B70F}"/>
              </a:ext>
            </a:extLst>
          </p:cNvPr>
          <p:cNvSpPr txBox="1"/>
          <p:nvPr/>
        </p:nvSpPr>
        <p:spPr>
          <a:xfrm>
            <a:off x="265905" y="6427112"/>
            <a:ext cx="10412981" cy="246221"/>
          </a:xfrm>
          <a:prstGeom prst="rect">
            <a:avLst/>
          </a:prstGeom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1600" dirty="0"/>
              <a:t>Note: only the first four and the last four statements (depending on the average) have been shown</a:t>
            </a:r>
            <a:endParaRPr lang="hu-HU" sz="1600" dirty="0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D434445F-7F9D-6972-33B7-8C3DA484FC80}"/>
              </a:ext>
            </a:extLst>
          </p:cNvPr>
          <p:cNvSpPr txBox="1"/>
          <p:nvPr/>
        </p:nvSpPr>
        <p:spPr>
          <a:xfrm>
            <a:off x="1655761" y="1714850"/>
            <a:ext cx="8880475" cy="307777"/>
          </a:xfrm>
          <a:prstGeom prst="rect">
            <a:avLst/>
          </a:prstGeom>
        </p:spPr>
        <p:txBody>
          <a:bodyPr wrap="square" lIns="0" tIns="0" rIns="0" bIns="0" rtlCol="0" anchor="b" anchorCtr="0">
            <a:spAutoFit/>
          </a:bodyPr>
          <a:lstStyle/>
          <a:p>
            <a:pPr algn="ctr"/>
            <a:r>
              <a:rPr lang="hu-HU" sz="2000" b="1" dirty="0" err="1"/>
              <a:t>Descriptive</a:t>
            </a:r>
            <a:r>
              <a:rPr lang="hu-HU" sz="2000" b="1" dirty="0"/>
              <a:t> </a:t>
            </a:r>
            <a:r>
              <a:rPr lang="hu-HU" sz="2000" b="1" dirty="0" err="1"/>
              <a:t>statistics</a:t>
            </a:r>
            <a:r>
              <a:rPr lang="hu-HU" sz="2000" b="1" dirty="0"/>
              <a:t> </a:t>
            </a:r>
            <a:r>
              <a:rPr lang="hu-HU" sz="2000" b="1" dirty="0" err="1"/>
              <a:t>for</a:t>
            </a:r>
            <a:r>
              <a:rPr lang="hu-HU" sz="2000" b="1" dirty="0"/>
              <a:t> CETSCALE </a:t>
            </a:r>
            <a:r>
              <a:rPr lang="hu-HU" sz="2000" b="1" dirty="0" err="1"/>
              <a:t>statements</a:t>
            </a:r>
            <a:endParaRPr lang="hu-HU" sz="2000" b="1" dirty="0"/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4F03BEC6-FD31-80AA-64C0-AA5903E49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922144"/>
              </p:ext>
            </p:extLst>
          </p:nvPr>
        </p:nvGraphicFramePr>
        <p:xfrm>
          <a:off x="1719941" y="2098581"/>
          <a:ext cx="8752114" cy="4123442"/>
        </p:xfrm>
        <a:graphic>
          <a:graphicData uri="http://schemas.openxmlformats.org/drawingml/2006/table">
            <a:tbl>
              <a:tblPr firstRow="1" firstCol="1" bandRow="1"/>
              <a:tblGrid>
                <a:gridCol w="5843331">
                  <a:extLst>
                    <a:ext uri="{9D8B030D-6E8A-4147-A177-3AD203B41FA5}">
                      <a16:colId xmlns:a16="http://schemas.microsoft.com/office/drawing/2014/main" val="1384586907"/>
                    </a:ext>
                  </a:extLst>
                </a:gridCol>
                <a:gridCol w="902725">
                  <a:extLst>
                    <a:ext uri="{9D8B030D-6E8A-4147-A177-3AD203B41FA5}">
                      <a16:colId xmlns:a16="http://schemas.microsoft.com/office/drawing/2014/main" val="3574522368"/>
                    </a:ext>
                  </a:extLst>
                </a:gridCol>
                <a:gridCol w="922971">
                  <a:extLst>
                    <a:ext uri="{9D8B030D-6E8A-4147-A177-3AD203B41FA5}">
                      <a16:colId xmlns:a16="http://schemas.microsoft.com/office/drawing/2014/main" val="1950518510"/>
                    </a:ext>
                  </a:extLst>
                </a:gridCol>
                <a:gridCol w="1083087">
                  <a:extLst>
                    <a:ext uri="{9D8B030D-6E8A-4147-A177-3AD203B41FA5}">
                      <a16:colId xmlns:a16="http://schemas.microsoft.com/office/drawing/2014/main" val="2736535220"/>
                    </a:ext>
                  </a:extLst>
                </a:gridCol>
              </a:tblGrid>
              <a:tr h="2647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b="1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CETSCALE </a:t>
                      </a:r>
                      <a:r>
                        <a:rPr lang="hu-HU" sz="1600" b="1" noProof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items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b="1" noProof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b="1" noProof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Median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b="1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hu-HU" sz="1600" b="1" noProof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deviation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268775"/>
                  </a:ext>
                </a:extLst>
              </a:tr>
              <a:tr h="264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 purchasing Hungarian products, we can protect Hungarian jobs</a:t>
                      </a: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4.03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4.00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1.03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7903921"/>
                  </a:ext>
                </a:extLst>
              </a:tr>
              <a:tr h="264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prefer Hungarian products above all.</a:t>
                      </a:r>
                      <a:endParaRPr lang="hu-HU" sz="16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3.71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4.00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1.09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155338"/>
                  </a:ext>
                </a:extLst>
              </a:tr>
              <a:tr h="264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Hungarian people should always buy Hungarian-made products instead of imports.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3.61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4.00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1.13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63002"/>
                  </a:ext>
                </a:extLst>
              </a:tr>
              <a:tr h="264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those products that are unavailable in Hungary should be imported.</a:t>
                      </a:r>
                      <a:endParaRPr lang="hu-HU" sz="16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3.59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4.00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1.16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398053"/>
                  </a:ext>
                </a:extLst>
              </a:tr>
              <a:tr h="129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692754"/>
                  </a:ext>
                </a:extLst>
              </a:tr>
              <a:tr h="264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real Hungarian should always buy Hungarian-made products.</a:t>
                      </a:r>
                      <a:endParaRPr lang="hu-HU" sz="16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2.40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2.00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1.26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459236"/>
                  </a:ext>
                </a:extLst>
              </a:tr>
              <a:tr h="400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Hungarian consumers who purchase products made in other countries are responsible for putting their fellow Hungarians out of work.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2.25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2.00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1.13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368166"/>
                  </a:ext>
                </a:extLst>
              </a:tr>
              <a:tr h="400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Curbs should be put on all imports.</a:t>
                      </a:r>
                      <a:endParaRPr lang="hu-HU" sz="16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2.17</a:t>
                      </a: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2.00</a:t>
                      </a: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1.10</a:t>
                      </a: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870352"/>
                  </a:ext>
                </a:extLst>
              </a:tr>
              <a:tr h="400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Foreigners should not be allowed to put their products on our market.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2.08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2.00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309816"/>
                  </a:ext>
                </a:extLst>
              </a:tr>
              <a:tr h="129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b="1" noProof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b="1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50.04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b="1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50.00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600" b="1" noProof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19.54</a:t>
                      </a:r>
                      <a:endParaRPr lang="hu-HU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47" marR="47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577399"/>
                  </a:ext>
                </a:extLst>
              </a:tr>
            </a:tbl>
          </a:graphicData>
        </a:graphic>
      </p:graphicFrame>
      <p:sp>
        <p:nvSpPr>
          <p:cNvPr id="2" name="Dátum helye 2">
            <a:extLst>
              <a:ext uri="{FF2B5EF4-FFF2-40B4-BE49-F238E27FC236}">
                <a16:creationId xmlns:a16="http://schemas.microsoft.com/office/drawing/2014/main" id="{FF666BBF-1D11-69C8-8E6D-9B0A5D2C5F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4" y="553688"/>
            <a:ext cx="2743200" cy="184105"/>
          </a:xfrm>
        </p:spPr>
        <p:txBody>
          <a:bodyPr/>
          <a:lstStyle/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30076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4">
            <a:extLst>
              <a:ext uri="{FF2B5EF4-FFF2-40B4-BE49-F238E27FC236}">
                <a16:creationId xmlns:a16="http://schemas.microsoft.com/office/drawing/2014/main" id="{4A200079-FCF2-1941-3F0D-A9558062966C}"/>
              </a:ext>
            </a:extLst>
          </p:cNvPr>
          <p:cNvSpPr txBox="1">
            <a:spLocks/>
          </p:cNvSpPr>
          <p:nvPr/>
        </p:nvSpPr>
        <p:spPr>
          <a:xfrm>
            <a:off x="531811" y="1105752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hu-HU" dirty="0" err="1"/>
              <a:t>Results</a:t>
            </a:r>
            <a:r>
              <a:rPr lang="hu-HU" dirty="0"/>
              <a:t> II.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D434445F-7F9D-6972-33B7-8C3DA484FC80}"/>
              </a:ext>
            </a:extLst>
          </p:cNvPr>
          <p:cNvSpPr txBox="1"/>
          <p:nvPr/>
        </p:nvSpPr>
        <p:spPr>
          <a:xfrm>
            <a:off x="1112044" y="1728576"/>
            <a:ext cx="9967911" cy="307777"/>
          </a:xfrm>
          <a:prstGeom prst="rect">
            <a:avLst/>
          </a:prstGeom>
        </p:spPr>
        <p:txBody>
          <a:bodyPr wrap="square" lIns="0" tIns="0" rIns="0" bIns="0" rtlCol="0" anchor="b" anchorCtr="0">
            <a:spAutoFit/>
          </a:bodyPr>
          <a:lstStyle/>
          <a:p>
            <a:pPr algn="ctr"/>
            <a:r>
              <a:rPr lang="en-GB" sz="2000" b="1" dirty="0"/>
              <a:t>Characterisation of clusters according to socio-demographic characteristics</a:t>
            </a:r>
            <a:endParaRPr lang="hu-HU" sz="2000" b="1" dirty="0"/>
          </a:p>
        </p:txBody>
      </p:sp>
      <p:sp>
        <p:nvSpPr>
          <p:cNvPr id="2" name="Dátum helye 2">
            <a:extLst>
              <a:ext uri="{FF2B5EF4-FFF2-40B4-BE49-F238E27FC236}">
                <a16:creationId xmlns:a16="http://schemas.microsoft.com/office/drawing/2014/main" id="{FF666BBF-1D11-69C8-8E6D-9B0A5D2C5F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4" y="553688"/>
            <a:ext cx="2743200" cy="184105"/>
          </a:xfrm>
        </p:spPr>
        <p:txBody>
          <a:bodyPr/>
          <a:lstStyle/>
          <a:p>
            <a:fld id="{9F76ADC5-20D5-4D97-97BA-D075EF7338E0}" type="datetime1">
              <a:rPr lang="hu-HU" smtClean="0"/>
              <a:t>2024. 11. 18.</a:t>
            </a:fld>
            <a:endParaRPr lang="hu-HU" dirty="0"/>
          </a:p>
        </p:txBody>
      </p:sp>
      <p:graphicFrame>
        <p:nvGraphicFramePr>
          <p:cNvPr id="6" name="Táblázat 5">
            <a:extLst>
              <a:ext uri="{FF2B5EF4-FFF2-40B4-BE49-F238E27FC236}">
                <a16:creationId xmlns:a16="http://schemas.microsoft.com/office/drawing/2014/main" id="{610703A6-5BF1-FFF2-8B3E-AB997EF45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555116"/>
              </p:ext>
            </p:extLst>
          </p:nvPr>
        </p:nvGraphicFramePr>
        <p:xfrm>
          <a:off x="2909998" y="2077083"/>
          <a:ext cx="6372000" cy="4726388"/>
        </p:xfrm>
        <a:graphic>
          <a:graphicData uri="http://schemas.openxmlformats.org/drawingml/2006/table">
            <a:tbl>
              <a:tblPr firstRow="1" firstCol="1" bandRow="1"/>
              <a:tblGrid>
                <a:gridCol w="1287691">
                  <a:extLst>
                    <a:ext uri="{9D8B030D-6E8A-4147-A177-3AD203B41FA5}">
                      <a16:colId xmlns:a16="http://schemas.microsoft.com/office/drawing/2014/main" val="468499258"/>
                    </a:ext>
                  </a:extLst>
                </a:gridCol>
                <a:gridCol w="1107463">
                  <a:extLst>
                    <a:ext uri="{9D8B030D-6E8A-4147-A177-3AD203B41FA5}">
                      <a16:colId xmlns:a16="http://schemas.microsoft.com/office/drawing/2014/main" val="2978844314"/>
                    </a:ext>
                  </a:extLst>
                </a:gridCol>
                <a:gridCol w="1107463">
                  <a:extLst>
                    <a:ext uri="{9D8B030D-6E8A-4147-A177-3AD203B41FA5}">
                      <a16:colId xmlns:a16="http://schemas.microsoft.com/office/drawing/2014/main" val="2727487532"/>
                    </a:ext>
                  </a:extLst>
                </a:gridCol>
                <a:gridCol w="1098551">
                  <a:extLst>
                    <a:ext uri="{9D8B030D-6E8A-4147-A177-3AD203B41FA5}">
                      <a16:colId xmlns:a16="http://schemas.microsoft.com/office/drawing/2014/main" val="3052120768"/>
                    </a:ext>
                  </a:extLst>
                </a:gridCol>
                <a:gridCol w="1098551">
                  <a:extLst>
                    <a:ext uri="{9D8B030D-6E8A-4147-A177-3AD203B41FA5}">
                      <a16:colId xmlns:a16="http://schemas.microsoft.com/office/drawing/2014/main" val="1943048864"/>
                    </a:ext>
                  </a:extLst>
                </a:gridCol>
                <a:gridCol w="672281">
                  <a:extLst>
                    <a:ext uri="{9D8B030D-6E8A-4147-A177-3AD203B41FA5}">
                      <a16:colId xmlns:a16="http://schemas.microsoft.com/office/drawing/2014/main" val="1141786522"/>
                    </a:ext>
                  </a:extLst>
                </a:gridCol>
              </a:tblGrid>
              <a:tr h="959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Characteristic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Ethnocentrists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GB" sz="11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=47)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Ageing Ethnocentrists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GB" sz="11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=134)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Wealthy Metropolitans</a:t>
                      </a:r>
                      <a:endParaRPr lang="hu-H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1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=518)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Underprivileged Metropolitans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1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=61)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χ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-statistic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128303"/>
                  </a:ext>
                </a:extLst>
              </a:tr>
              <a:tr h="164651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Gender (%)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41787"/>
                  </a:ext>
                </a:extLst>
              </a:tr>
              <a:tr h="16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120084"/>
                  </a:ext>
                </a:extLst>
              </a:tr>
              <a:tr h="16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610440"/>
                  </a:ext>
                </a:extLst>
              </a:tr>
              <a:tr h="164651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(%)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496411"/>
                  </a:ext>
                </a:extLst>
              </a:tr>
              <a:tr h="16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45 years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78.0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20.03*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098433"/>
                  </a:ext>
                </a:extLst>
              </a:tr>
              <a:tr h="16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45–60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514573"/>
                  </a:ext>
                </a:extLst>
              </a:tr>
              <a:tr h="16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 60 years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23.2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63.6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254394"/>
                  </a:ext>
                </a:extLst>
              </a:tr>
              <a:tr h="164651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Residence (%)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334901"/>
                  </a:ext>
                </a:extLst>
              </a:tr>
              <a:tr h="16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Village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13.31*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0332303"/>
                  </a:ext>
                </a:extLst>
              </a:tr>
              <a:tr h="16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593655"/>
                  </a:ext>
                </a:extLst>
              </a:tr>
              <a:tr h="16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Large city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561656"/>
                  </a:ext>
                </a:extLst>
              </a:tr>
              <a:tr h="164651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of education (%)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130185"/>
                  </a:ext>
                </a:extLst>
              </a:tr>
              <a:tr h="16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Basic education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17.93*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405427"/>
                  </a:ext>
                </a:extLst>
              </a:tr>
              <a:tr h="337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Secondary education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62.4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94041"/>
                  </a:ext>
                </a:extLst>
              </a:tr>
              <a:tr h="16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Higher education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73.3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560035"/>
                  </a:ext>
                </a:extLst>
              </a:tr>
              <a:tr h="164651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Income situation (%)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771626"/>
                  </a:ext>
                </a:extLst>
              </a:tr>
              <a:tr h="337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Below-average income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14.9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55.2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20.05*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572690"/>
                  </a:ext>
                </a:extLst>
              </a:tr>
              <a:tr h="16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income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446110"/>
                  </a:ext>
                </a:extLst>
              </a:tr>
              <a:tr h="337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Above-average income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  <a:r>
                        <a:rPr lang="en-GB" sz="11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72.2</a:t>
                      </a:r>
                      <a:r>
                        <a:rPr lang="en-GB" sz="11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5" marR="57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495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017900"/>
      </p:ext>
    </p:extLst>
  </p:cSld>
  <p:clrMapOvr>
    <a:masterClrMapping/>
  </p:clrMapOvr>
</p:sld>
</file>

<file path=ppt/theme/theme1.xml><?xml version="1.0" encoding="utf-8"?>
<a:theme xmlns:a="http://schemas.openxmlformats.org/drawingml/2006/main" name="Címdia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hu" id="{06BE48BB-809E-4B25-B471-99A4267F43B7}" vid="{6371EEFD-A84E-4375-8484-6B8A060401DF}"/>
    </a:ext>
  </a:extLst>
</a:theme>
</file>

<file path=ppt/theme/theme2.xml><?xml version="1.0" encoding="utf-8"?>
<a:theme xmlns:a="http://schemas.openxmlformats.org/drawingml/2006/main" name="1_Corvinus alap dia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hu" id="{06BE48BB-809E-4B25-B471-99A4267F43B7}" vid="{A91E95FC-B8AB-4CF6-9CAD-3D973520C36C}"/>
    </a:ext>
  </a:extLst>
</a:theme>
</file>

<file path=ppt/theme/theme3.xml><?xml version="1.0" encoding="utf-8"?>
<a:theme xmlns:a="http://schemas.openxmlformats.org/drawingml/2006/main" name="1_Corvinus táblázat dia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hu" id="{06BE48BB-809E-4B25-B471-99A4267F43B7}" vid="{3575809B-E772-4124-9EF8-D7D83D81D42E}"/>
    </a:ext>
  </a:extLst>
</a:theme>
</file>

<file path=ppt/theme/theme4.xml><?xml version="1.0" encoding="utf-8"?>
<a:theme xmlns:a="http://schemas.openxmlformats.org/drawingml/2006/main" name="1_Üres dia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rvinus_hu" id="{06BE48BB-809E-4B25-B471-99A4267F43B7}" vid="{4CBBE07A-77DD-4813-BA47-147E36FE7167}"/>
    </a:ext>
  </a:extLst>
</a:theme>
</file>

<file path=ppt/theme/theme5.xml><?xml version="1.0" encoding="utf-8"?>
<a:theme xmlns:a="http://schemas.openxmlformats.org/drawingml/2006/main" name="1_Köszönjük a figyelmet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hu" id="{06BE48BB-809E-4B25-B471-99A4267F43B7}" vid="{A1AC62B2-B9EE-4E69-8A00-9D105FAE6845}"/>
    </a:ext>
  </a:extLst>
</a:theme>
</file>

<file path=ppt/theme/theme6.xml><?xml version="1.0" encoding="utf-8"?>
<a:theme xmlns:a="http://schemas.openxmlformats.org/drawingml/2006/main" name="1_Segédanyagok">
  <a:themeElements>
    <a:clrScheme name="Corvinus New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hu" id="{06BE48BB-809E-4B25-B471-99A4267F43B7}" vid="{EC8E9224-430F-4461-96AE-3B1CFEDFF43B}"/>
    </a:ext>
  </a:extLst>
</a:theme>
</file>

<file path=ppt/theme/theme7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Corvinus_hu.7ba</Template>
  <TotalTime>835</TotalTime>
  <Words>1047</Words>
  <Application>Microsoft Office PowerPoint</Application>
  <PresentationFormat>Szélesvásznú</PresentationFormat>
  <Paragraphs>282</Paragraphs>
  <Slides>12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6</vt:i4>
      </vt:variant>
      <vt:variant>
        <vt:lpstr>Diacímek</vt:lpstr>
      </vt:variant>
      <vt:variant>
        <vt:i4>12</vt:i4>
      </vt:variant>
    </vt:vector>
  </HeadingPairs>
  <TitlesOfParts>
    <vt:vector size="26" baseType="lpstr">
      <vt:lpstr>Arial</vt:lpstr>
      <vt:lpstr>Arial </vt:lpstr>
      <vt:lpstr>Calibri</vt:lpstr>
      <vt:lpstr>Calibri Light</vt:lpstr>
      <vt:lpstr>Georgia</vt:lpstr>
      <vt:lpstr>Muli</vt:lpstr>
      <vt:lpstr>Times New Roman</vt:lpstr>
      <vt:lpstr>Wingdings</vt:lpstr>
      <vt:lpstr>Címdia</vt:lpstr>
      <vt:lpstr>1_Corvinus alap dia</vt:lpstr>
      <vt:lpstr>1_Corvinus táblázat dia</vt:lpstr>
      <vt:lpstr>1_Üres dia</vt:lpstr>
      <vt:lpstr>1_Köszönjük a figyelmet</vt:lpstr>
      <vt:lpstr>1_Segédanyagok</vt:lpstr>
      <vt:lpstr>International Conference Parma 2024 Origin for sustainability</vt:lpstr>
      <vt:lpstr>What is the effect of ethnocentrism in a case of a national spirit with GI? </vt:lpstr>
      <vt:lpstr>Introduction – consumer ethnocentrism</vt:lpstr>
      <vt:lpstr>Introduction – pálinka</vt:lpstr>
      <vt:lpstr>Materials and Methods I.</vt:lpstr>
      <vt:lpstr>Materials and Methods II.</vt:lpstr>
      <vt:lpstr>Materials and Methods III.</vt:lpstr>
      <vt:lpstr>PowerPoint-bemutató</vt:lpstr>
      <vt:lpstr>PowerPoint-bemutató</vt:lpstr>
      <vt:lpstr>PowerPoint-bemutató</vt:lpstr>
      <vt:lpstr>Conclusion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2021/2022 évi ÚNKP intézményi konferencia  Budapesti Corvinus Egyetem</dc:title>
  <dc:creator>Kovács Eszter</dc:creator>
  <cp:lastModifiedBy>Maró Zalán Márk</cp:lastModifiedBy>
  <cp:revision>18</cp:revision>
  <dcterms:created xsi:type="dcterms:W3CDTF">2022-04-27T08:11:51Z</dcterms:created>
  <dcterms:modified xsi:type="dcterms:W3CDTF">2024-11-18T16:49:55Z</dcterms:modified>
</cp:coreProperties>
</file>