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3" r:id="rId2"/>
    <p:sldId id="258" r:id="rId3"/>
    <p:sldId id="285" r:id="rId4"/>
    <p:sldId id="284" r:id="rId5"/>
    <p:sldId id="286" r:id="rId6"/>
    <p:sldId id="287" r:id="rId7"/>
    <p:sldId id="260" r:id="rId8"/>
    <p:sldId id="288" r:id="rId9"/>
    <p:sldId id="282" r:id="rId10"/>
    <p:sldId id="289" r:id="rId11"/>
    <p:sldId id="290" r:id="rId12"/>
    <p:sldId id="271" r:id="rId13"/>
    <p:sldId id="262" r:id="rId14"/>
    <p:sldId id="274" r:id="rId15"/>
    <p:sldId id="264" r:id="rId16"/>
    <p:sldId id="292" r:id="rId17"/>
    <p:sldId id="303" r:id="rId18"/>
    <p:sldId id="302" r:id="rId19"/>
    <p:sldId id="275" r:id="rId20"/>
    <p:sldId id="276" r:id="rId21"/>
    <p:sldId id="293" r:id="rId22"/>
    <p:sldId id="304" r:id="rId23"/>
    <p:sldId id="299" r:id="rId24"/>
    <p:sldId id="268" r:id="rId25"/>
    <p:sldId id="291" r:id="rId26"/>
    <p:sldId id="295" r:id="rId27"/>
    <p:sldId id="278" r:id="rId28"/>
    <p:sldId id="294" r:id="rId29"/>
    <p:sldId id="301" r:id="rId30"/>
    <p:sldId id="280" r:id="rId31"/>
    <p:sldId id="298" r:id="rId32"/>
    <p:sldId id="296" r:id="rId33"/>
    <p:sldId id="279" r:id="rId34"/>
    <p:sldId id="297" r:id="rId35"/>
    <p:sldId id="305"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BF"/>
    <a:srgbClr val="3FAF00"/>
    <a:srgbClr val="568C3B"/>
    <a:srgbClr val="6BAE49"/>
    <a:srgbClr val="7CCA55"/>
    <a:srgbClr val="42A65A"/>
    <a:srgbClr val="37884A"/>
    <a:srgbClr val="2B6B3B"/>
    <a:srgbClr val="53D272"/>
    <a:srgbClr val="9FA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0" autoAdjust="0"/>
    <p:restoredTop sz="60128"/>
  </p:normalViewPr>
  <p:slideViewPr>
    <p:cSldViewPr snapToGrid="0">
      <p:cViewPr>
        <p:scale>
          <a:sx n="68" d="100"/>
          <a:sy n="68" d="100"/>
        </p:scale>
        <p:origin x="1296" y="42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2400" b="0" i="0" u="none" strike="noStrike" kern="1200" spc="0" baseline="0">
                <a:solidFill>
                  <a:schemeClr val="tx1">
                    <a:lumMod val="65000"/>
                    <a:lumOff val="35000"/>
                  </a:schemeClr>
                </a:solidFill>
                <a:latin typeface="Avenir" panose="02000503020000020003" pitchFamily="2" charset="0"/>
                <a:ea typeface="+mn-ea"/>
                <a:cs typeface="+mn-cs"/>
              </a:defRPr>
            </a:pPr>
            <a:r>
              <a:rPr lang="en-US" sz="2700" b="0" i="0" dirty="0">
                <a:solidFill>
                  <a:schemeClr val="tx1"/>
                </a:solidFill>
                <a:latin typeface="Avenir" panose="02000503020000020003" pitchFamily="2" charset="0"/>
              </a:rPr>
              <a:t>Distribution</a:t>
            </a:r>
            <a:r>
              <a:rPr lang="en-US" sz="2700" b="0" i="0" baseline="0" dirty="0">
                <a:solidFill>
                  <a:schemeClr val="tx1"/>
                </a:solidFill>
                <a:latin typeface="Avenir" panose="02000503020000020003" pitchFamily="2" charset="0"/>
              </a:rPr>
              <a:t> of environmental </a:t>
            </a:r>
            <a:r>
              <a:rPr lang="en-US" sz="2700" b="0" i="1" baseline="0" dirty="0">
                <a:solidFill>
                  <a:schemeClr val="tx1"/>
                </a:solidFill>
                <a:latin typeface="Avenir" panose="02000503020000020003" pitchFamily="2" charset="0"/>
              </a:rPr>
              <a:t>Hidden Costs</a:t>
            </a:r>
            <a:r>
              <a:rPr lang="en-US" sz="2700" b="0" i="0" baseline="0" dirty="0">
                <a:solidFill>
                  <a:schemeClr val="tx1"/>
                </a:solidFill>
                <a:latin typeface="Avenir" panose="02000503020000020003" pitchFamily="2" charset="0"/>
              </a:rPr>
              <a:t> across environmental externalities</a:t>
            </a:r>
            <a:endParaRPr lang="en-US" sz="2700" b="0" i="0" dirty="0">
              <a:solidFill>
                <a:schemeClr val="tx1"/>
              </a:solidFill>
              <a:latin typeface="Avenir" panose="02000503020000020003" pitchFamily="2" charset="0"/>
            </a:endParaRPr>
          </a:p>
        </c:rich>
      </c:tx>
      <c:layout>
        <c:manualLayout>
          <c:xMode val="edge"/>
          <c:yMode val="edge"/>
          <c:x val="8.4230600346952761E-2"/>
          <c:y val="8.0192360635780186E-3"/>
        </c:manualLayout>
      </c:layout>
      <c:overlay val="0"/>
      <c:spPr>
        <a:noFill/>
        <a:ln>
          <a:noFill/>
        </a:ln>
        <a:effectLst/>
      </c:spPr>
      <c:txPr>
        <a:bodyPr rot="0" spcFirstLastPara="1" vertOverflow="ellipsis" vert="horz" wrap="square" anchor="ctr" anchorCtr="1"/>
        <a:lstStyle/>
        <a:p>
          <a:pPr algn="just">
            <a:defRPr sz="2400" b="0" i="0" u="none" strike="noStrike" kern="1200" spc="0" baseline="0">
              <a:solidFill>
                <a:schemeClr val="tx1">
                  <a:lumMod val="65000"/>
                  <a:lumOff val="35000"/>
                </a:schemeClr>
              </a:solidFill>
              <a:latin typeface="Avenir" panose="02000503020000020003" pitchFamily="2" charset="0"/>
              <a:ea typeface="+mn-ea"/>
              <a:cs typeface="+mn-cs"/>
            </a:defRPr>
          </a:pPr>
          <a:endParaRPr lang="fr-FR"/>
        </a:p>
      </c:txPr>
    </c:title>
    <c:autoTitleDeleted val="0"/>
    <c:plotArea>
      <c:layout>
        <c:manualLayout>
          <c:layoutTarget val="inner"/>
          <c:xMode val="edge"/>
          <c:yMode val="edge"/>
          <c:x val="0.51991671222789626"/>
          <c:y val="0.27687201804391259"/>
          <c:w val="0.41732768927521247"/>
          <c:h val="0.66768862357529923"/>
        </c:manualLayout>
      </c:layout>
      <c:pieChart>
        <c:varyColors val="1"/>
        <c:ser>
          <c:idx val="0"/>
          <c:order val="0"/>
          <c:tx>
            <c:strRef>
              <c:f>Feuil1!$B$1</c:f>
              <c:strCache>
                <c:ptCount val="1"/>
                <c:pt idx="0">
                  <c:v>Ventes</c:v>
                </c:pt>
              </c:strCache>
            </c:strRef>
          </c:tx>
          <c:dPt>
            <c:idx val="0"/>
            <c:bubble3D val="0"/>
            <c:spPr>
              <a:solidFill>
                <a:srgbClr val="7CCA55">
                  <a:alpha val="34902"/>
                </a:srgbClr>
              </a:solidFill>
              <a:ln w="19050">
                <a:solidFill>
                  <a:schemeClr val="lt1"/>
                </a:solidFill>
              </a:ln>
              <a:effectLst/>
            </c:spPr>
            <c:extLst>
              <c:ext xmlns:c16="http://schemas.microsoft.com/office/drawing/2014/chart" uri="{C3380CC4-5D6E-409C-BE32-E72D297353CC}">
                <c16:uniqueId val="{00000001-1726-C640-8650-E2F827A6BC91}"/>
              </c:ext>
            </c:extLst>
          </c:dPt>
          <c:dPt>
            <c:idx val="1"/>
            <c:bubble3D val="0"/>
            <c:spPr>
              <a:solidFill>
                <a:srgbClr val="3FAF00">
                  <a:alpha val="52000"/>
                </a:srgbClr>
              </a:solidFill>
              <a:ln w="19050">
                <a:solidFill>
                  <a:schemeClr val="lt1"/>
                </a:solidFill>
              </a:ln>
              <a:effectLst/>
            </c:spPr>
            <c:extLst>
              <c:ext xmlns:c16="http://schemas.microsoft.com/office/drawing/2014/chart" uri="{C3380CC4-5D6E-409C-BE32-E72D297353CC}">
                <c16:uniqueId val="{00000003-1726-C640-8650-E2F827A6BC91}"/>
              </c:ext>
            </c:extLst>
          </c:dPt>
          <c:dPt>
            <c:idx val="2"/>
            <c:bubble3D val="0"/>
            <c:spPr>
              <a:solidFill>
                <a:srgbClr val="568C3B">
                  <a:alpha val="52889"/>
                </a:srgbClr>
              </a:solidFill>
              <a:ln w="19050">
                <a:solidFill>
                  <a:schemeClr val="lt1"/>
                </a:solidFill>
              </a:ln>
              <a:effectLst/>
            </c:spPr>
            <c:extLst>
              <c:ext xmlns:c16="http://schemas.microsoft.com/office/drawing/2014/chart" uri="{C3380CC4-5D6E-409C-BE32-E72D297353CC}">
                <c16:uniqueId val="{00000005-1726-C640-8650-E2F827A6BC91}"/>
              </c:ext>
            </c:extLst>
          </c:dPt>
          <c:cat>
            <c:strRef>
              <c:f>Feuil1!$A$2:$A$4</c:f>
              <c:strCache>
                <c:ptCount val="3"/>
                <c:pt idx="0">
                  <c:v>Resource depletion</c:v>
                </c:pt>
                <c:pt idx="1">
                  <c:v>Ecosystem damage</c:v>
                </c:pt>
                <c:pt idx="2">
                  <c:v>Climate change</c:v>
                </c:pt>
              </c:strCache>
            </c:strRef>
          </c:cat>
          <c:val>
            <c:numRef>
              <c:f>Feuil1!$B$2:$B$4</c:f>
              <c:numCache>
                <c:formatCode>General</c:formatCode>
                <c:ptCount val="3"/>
                <c:pt idx="0">
                  <c:v>30</c:v>
                </c:pt>
                <c:pt idx="1">
                  <c:v>34</c:v>
                </c:pt>
                <c:pt idx="2">
                  <c:v>36</c:v>
                </c:pt>
              </c:numCache>
            </c:numRef>
          </c:val>
          <c:extLst>
            <c:ext xmlns:c16="http://schemas.microsoft.com/office/drawing/2014/chart" uri="{C3380CC4-5D6E-409C-BE32-E72D297353CC}">
              <c16:uniqueId val="{00000006-1726-C640-8650-E2F827A6BC9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venir Book" panose="02000503020000020003" pitchFamily="2" charset="0"/>
                <a:ea typeface="+mn-ea"/>
                <a:cs typeface="+mn-cs"/>
              </a:defRPr>
            </a:pPr>
            <a:endParaRPr lang="fr-FR"/>
          </a:p>
        </c:txPr>
      </c:legendEntry>
      <c:legendEntry>
        <c:idx val="1"/>
        <c:txPr>
          <a:bodyPr rot="0" spcFirstLastPara="1" vertOverflow="ellipsis" vert="horz" wrap="square" anchor="ctr" anchorCtr="1"/>
          <a:lstStyle/>
          <a:p>
            <a:pPr>
              <a:defRPr sz="2400" b="0" i="0" u="none" strike="noStrike" kern="1200" baseline="0">
                <a:solidFill>
                  <a:schemeClr val="tx1"/>
                </a:solidFill>
                <a:latin typeface="Avenir Book" panose="02000503020000020003" pitchFamily="2" charset="0"/>
                <a:ea typeface="+mn-ea"/>
                <a:cs typeface="+mn-cs"/>
              </a:defRPr>
            </a:pPr>
            <a:endParaRPr lang="fr-FR"/>
          </a:p>
        </c:txPr>
      </c:legendEntry>
      <c:legendEntry>
        <c:idx val="2"/>
        <c:txPr>
          <a:bodyPr rot="0" spcFirstLastPara="1" vertOverflow="ellipsis" vert="horz" wrap="square" anchor="ctr" anchorCtr="1"/>
          <a:lstStyle/>
          <a:p>
            <a:pPr>
              <a:defRPr sz="2400" b="0" i="0" u="none" strike="noStrike" kern="1200" baseline="0">
                <a:solidFill>
                  <a:schemeClr val="tx1"/>
                </a:solidFill>
                <a:latin typeface="Avenir Book" panose="02000503020000020003" pitchFamily="2" charset="0"/>
                <a:ea typeface="+mn-ea"/>
                <a:cs typeface="+mn-cs"/>
              </a:defRPr>
            </a:pPr>
            <a:endParaRPr lang="fr-FR"/>
          </a:p>
        </c:txPr>
      </c:legendEntry>
      <c:layout>
        <c:manualLayout>
          <c:xMode val="edge"/>
          <c:yMode val="edge"/>
          <c:x val="6.7459247638654102E-2"/>
          <c:y val="0.41222009498479917"/>
          <c:w val="0.3981649732953576"/>
          <c:h val="0.3601310956632611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Book" panose="02000503020000020003" pitchFamily="2"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00" b="0" i="0" dirty="0">
                <a:solidFill>
                  <a:schemeClr val="tx1"/>
                </a:solidFill>
                <a:latin typeface="Avenir Book" panose="02000503020000020003" pitchFamily="2" charset="0"/>
              </a:rPr>
              <a:t>Distribution </a:t>
            </a:r>
            <a:r>
              <a:rPr lang="fr-FR" sz="1800" b="0" i="0" dirty="0" err="1">
                <a:solidFill>
                  <a:schemeClr val="tx1"/>
                </a:solidFill>
                <a:latin typeface="Avenir Book" panose="02000503020000020003" pitchFamily="2" charset="0"/>
              </a:rPr>
              <a:t>across</a:t>
            </a:r>
            <a:r>
              <a:rPr lang="fr-FR" sz="1800" b="0" i="0" dirty="0">
                <a:solidFill>
                  <a:schemeClr val="tx1"/>
                </a:solidFill>
                <a:latin typeface="Avenir Book" panose="02000503020000020003" pitchFamily="2" charset="0"/>
              </a:rPr>
              <a:t> </a:t>
            </a:r>
            <a:r>
              <a:rPr lang="fr-FR" sz="1800" b="0" i="0" dirty="0" err="1">
                <a:solidFill>
                  <a:schemeClr val="tx1"/>
                </a:solidFill>
                <a:latin typeface="Avenir Book" panose="02000503020000020003" pitchFamily="2" charset="0"/>
              </a:rPr>
              <a:t>environmental</a:t>
            </a:r>
            <a:r>
              <a:rPr lang="fr-FR" sz="1800" b="0" i="0" dirty="0">
                <a:solidFill>
                  <a:schemeClr val="tx1"/>
                </a:solidFill>
                <a:latin typeface="Avenir Book" panose="02000503020000020003" pitchFamily="2" charset="0"/>
              </a:rPr>
              <a:t> </a:t>
            </a:r>
            <a:r>
              <a:rPr lang="fr-FR" sz="1800" b="0" i="0" dirty="0" err="1">
                <a:solidFill>
                  <a:schemeClr val="tx1"/>
                </a:solidFill>
                <a:latin typeface="Avenir Book" panose="02000503020000020003" pitchFamily="2" charset="0"/>
              </a:rPr>
              <a:t>externalities</a:t>
            </a:r>
            <a:endParaRPr lang="fr-FR" sz="1800" b="0" i="0" dirty="0">
              <a:solidFill>
                <a:schemeClr val="tx1"/>
              </a:solidFill>
              <a:latin typeface="Avenir Book" panose="02000503020000020003"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8925861417085503"/>
          <c:y val="0.16010044565383388"/>
          <c:w val="0.37139067228723455"/>
          <c:h val="0.6472028627358424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6.3766822782486479E-2"/>
          <c:y val="0.23059693549357438"/>
          <c:w val="0.40464835434407287"/>
          <c:h val="0.310304414425671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venir Light" panose="020B0402020203020204" pitchFamily="34" charset="77"/>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2400" b="0" i="0" u="none" strike="noStrike" kern="1200" spc="0" baseline="0">
                <a:solidFill>
                  <a:schemeClr val="tx1">
                    <a:lumMod val="65000"/>
                    <a:lumOff val="35000"/>
                  </a:schemeClr>
                </a:solidFill>
                <a:latin typeface="Avenir" panose="02000503020000020003" pitchFamily="2" charset="0"/>
                <a:ea typeface="+mn-ea"/>
                <a:cs typeface="+mn-cs"/>
              </a:defRPr>
            </a:pPr>
            <a:r>
              <a:rPr lang="en-US" sz="2800" b="0" i="0" dirty="0">
                <a:solidFill>
                  <a:schemeClr val="tx1"/>
                </a:solidFill>
                <a:latin typeface="Avenir" panose="02000503020000020003" pitchFamily="2" charset="0"/>
              </a:rPr>
              <a:t>Distribution</a:t>
            </a:r>
            <a:r>
              <a:rPr lang="en-US" sz="2800" b="0" i="0" baseline="0" dirty="0">
                <a:solidFill>
                  <a:schemeClr val="tx1"/>
                </a:solidFill>
                <a:latin typeface="Avenir" panose="02000503020000020003" pitchFamily="2" charset="0"/>
              </a:rPr>
              <a:t> of environmental </a:t>
            </a:r>
            <a:r>
              <a:rPr lang="en-US" sz="2800" b="0" i="1" baseline="0" dirty="0">
                <a:solidFill>
                  <a:schemeClr val="tx1"/>
                </a:solidFill>
                <a:latin typeface="Avenir" panose="02000503020000020003" pitchFamily="2" charset="0"/>
              </a:rPr>
              <a:t>Hidden Costs</a:t>
            </a:r>
            <a:r>
              <a:rPr lang="en-US" sz="2800" b="0" i="0" baseline="0" dirty="0">
                <a:solidFill>
                  <a:schemeClr val="tx1"/>
                </a:solidFill>
                <a:latin typeface="Avenir" panose="02000503020000020003" pitchFamily="2" charset="0"/>
              </a:rPr>
              <a:t> across v</a:t>
            </a:r>
            <a:r>
              <a:rPr lang="en-US" sz="2800" b="0" i="0" dirty="0">
                <a:solidFill>
                  <a:schemeClr val="tx1"/>
                </a:solidFill>
                <a:latin typeface="Avenir" panose="02000503020000020003" pitchFamily="2" charset="0"/>
              </a:rPr>
              <a:t>alue</a:t>
            </a:r>
            <a:r>
              <a:rPr lang="en-US" sz="2800" b="0" i="0" baseline="0" dirty="0">
                <a:solidFill>
                  <a:schemeClr val="tx1"/>
                </a:solidFill>
                <a:latin typeface="Avenir" panose="02000503020000020003" pitchFamily="2" charset="0"/>
              </a:rPr>
              <a:t> chain stages</a:t>
            </a:r>
            <a:endParaRPr lang="en-US" sz="2800" b="0" i="0" dirty="0">
              <a:solidFill>
                <a:schemeClr val="tx1"/>
              </a:solidFill>
              <a:latin typeface="Avenir" panose="02000503020000020003" pitchFamily="2" charset="0"/>
            </a:endParaRPr>
          </a:p>
        </c:rich>
      </c:tx>
      <c:layout>
        <c:manualLayout>
          <c:xMode val="edge"/>
          <c:yMode val="edge"/>
          <c:x val="8.4230600346952761E-2"/>
          <c:y val="8.0192360635780186E-3"/>
        </c:manualLayout>
      </c:layout>
      <c:overlay val="0"/>
      <c:spPr>
        <a:noFill/>
        <a:ln>
          <a:noFill/>
        </a:ln>
        <a:effectLst/>
      </c:spPr>
      <c:txPr>
        <a:bodyPr rot="0" spcFirstLastPara="1" vertOverflow="ellipsis" vert="horz" wrap="square" anchor="ctr" anchorCtr="1"/>
        <a:lstStyle/>
        <a:p>
          <a:pPr algn="just">
            <a:defRPr sz="2400" b="0" i="0" u="none" strike="noStrike" kern="1200" spc="0" baseline="0">
              <a:solidFill>
                <a:schemeClr val="tx1">
                  <a:lumMod val="65000"/>
                  <a:lumOff val="35000"/>
                </a:schemeClr>
              </a:solidFill>
              <a:latin typeface="Avenir" panose="02000503020000020003" pitchFamily="2" charset="0"/>
              <a:ea typeface="+mn-ea"/>
              <a:cs typeface="+mn-cs"/>
            </a:defRPr>
          </a:pPr>
          <a:endParaRPr lang="fr-FR"/>
        </a:p>
      </c:txPr>
    </c:title>
    <c:autoTitleDeleted val="0"/>
    <c:plotArea>
      <c:layout>
        <c:manualLayout>
          <c:layoutTarget val="inner"/>
          <c:xMode val="edge"/>
          <c:yMode val="edge"/>
          <c:x val="0.51991671222789626"/>
          <c:y val="0.27687201804391259"/>
          <c:w val="0.41732768927521247"/>
          <c:h val="0.66768862357529923"/>
        </c:manualLayout>
      </c:layout>
      <c:pieChart>
        <c:varyColors val="1"/>
        <c:ser>
          <c:idx val="0"/>
          <c:order val="0"/>
          <c:tx>
            <c:strRef>
              <c:f>Feuil1!$B$1</c:f>
              <c:strCache>
                <c:ptCount val="1"/>
                <c:pt idx="0">
                  <c:v>Ventes</c:v>
                </c:pt>
              </c:strCache>
            </c:strRef>
          </c:tx>
          <c:dPt>
            <c:idx val="0"/>
            <c:bubble3D val="0"/>
            <c:spPr>
              <a:solidFill>
                <a:srgbClr val="2B6B3B">
                  <a:alpha val="34902"/>
                </a:srgbClr>
              </a:solidFill>
              <a:ln w="19050">
                <a:solidFill>
                  <a:schemeClr val="lt1"/>
                </a:solidFill>
              </a:ln>
              <a:effectLst/>
            </c:spPr>
            <c:extLst>
              <c:ext xmlns:c16="http://schemas.microsoft.com/office/drawing/2014/chart" uri="{C3380CC4-5D6E-409C-BE32-E72D297353CC}">
                <c16:uniqueId val="{00000001-9B41-6840-8C9A-A7E16C4081E5}"/>
              </c:ext>
            </c:extLst>
          </c:dPt>
          <c:dPt>
            <c:idx val="1"/>
            <c:bubble3D val="0"/>
            <c:spPr>
              <a:solidFill>
                <a:srgbClr val="42A65A">
                  <a:alpha val="62353"/>
                </a:srgbClr>
              </a:solidFill>
              <a:ln w="19050">
                <a:solidFill>
                  <a:schemeClr val="lt1"/>
                </a:solidFill>
              </a:ln>
              <a:effectLst/>
            </c:spPr>
            <c:extLst>
              <c:ext xmlns:c16="http://schemas.microsoft.com/office/drawing/2014/chart" uri="{C3380CC4-5D6E-409C-BE32-E72D297353CC}">
                <c16:uniqueId val="{00000003-9B41-6840-8C9A-A7E16C4081E5}"/>
              </c:ext>
            </c:extLst>
          </c:dPt>
          <c:dPt>
            <c:idx val="2"/>
            <c:bubble3D val="0"/>
            <c:spPr>
              <a:solidFill>
                <a:srgbClr val="37884A">
                  <a:alpha val="62353"/>
                </a:srgbClr>
              </a:solidFill>
              <a:ln w="19050">
                <a:solidFill>
                  <a:schemeClr val="lt1"/>
                </a:solidFill>
              </a:ln>
              <a:effectLst/>
            </c:spPr>
            <c:extLst>
              <c:ext xmlns:c16="http://schemas.microsoft.com/office/drawing/2014/chart" uri="{C3380CC4-5D6E-409C-BE32-E72D297353CC}">
                <c16:uniqueId val="{00000005-9B41-6840-8C9A-A7E16C4081E5}"/>
              </c:ext>
            </c:extLst>
          </c:dPt>
          <c:cat>
            <c:strRef>
              <c:f>Feuil1!$A$2:$A$4</c:f>
              <c:strCache>
                <c:ptCount val="3"/>
                <c:pt idx="0">
                  <c:v>Vineyard operations</c:v>
                </c:pt>
                <c:pt idx="1">
                  <c:v>Winemaking</c:v>
                </c:pt>
                <c:pt idx="2">
                  <c:v>Distribution</c:v>
                </c:pt>
              </c:strCache>
            </c:strRef>
          </c:cat>
          <c:val>
            <c:numRef>
              <c:f>Feuil1!$B$2:$B$4</c:f>
              <c:numCache>
                <c:formatCode>General</c:formatCode>
                <c:ptCount val="3"/>
                <c:pt idx="0">
                  <c:v>0.53</c:v>
                </c:pt>
                <c:pt idx="1">
                  <c:v>0.06</c:v>
                </c:pt>
                <c:pt idx="2">
                  <c:v>0.41</c:v>
                </c:pt>
              </c:numCache>
            </c:numRef>
          </c:val>
          <c:extLst>
            <c:ext xmlns:c16="http://schemas.microsoft.com/office/drawing/2014/chart" uri="{C3380CC4-5D6E-409C-BE32-E72D297353CC}">
              <c16:uniqueId val="{00000000-44B5-1C41-A07C-86AD259756A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venir Book" panose="02000503020000020003" pitchFamily="2" charset="0"/>
                <a:ea typeface="+mn-ea"/>
                <a:cs typeface="+mn-cs"/>
              </a:defRPr>
            </a:pPr>
            <a:endParaRPr lang="fr-FR"/>
          </a:p>
        </c:txPr>
      </c:legendEntry>
      <c:legendEntry>
        <c:idx val="1"/>
        <c:txPr>
          <a:bodyPr rot="0" spcFirstLastPara="1" vertOverflow="ellipsis" vert="horz" wrap="square" anchor="ctr" anchorCtr="1"/>
          <a:lstStyle/>
          <a:p>
            <a:pPr>
              <a:defRPr sz="2400" b="0" i="0" u="none" strike="noStrike" kern="1200" baseline="0">
                <a:solidFill>
                  <a:schemeClr val="tx1"/>
                </a:solidFill>
                <a:latin typeface="Avenir Book" panose="02000503020000020003" pitchFamily="2" charset="0"/>
                <a:ea typeface="+mn-ea"/>
                <a:cs typeface="+mn-cs"/>
              </a:defRPr>
            </a:pPr>
            <a:endParaRPr lang="fr-FR"/>
          </a:p>
        </c:txPr>
      </c:legendEntry>
      <c:legendEntry>
        <c:idx val="2"/>
        <c:txPr>
          <a:bodyPr rot="0" spcFirstLastPara="1" vertOverflow="ellipsis" vert="horz" wrap="square" anchor="ctr" anchorCtr="1"/>
          <a:lstStyle/>
          <a:p>
            <a:pPr>
              <a:defRPr sz="2400" b="0" i="0" u="none" strike="noStrike" kern="1200" baseline="0">
                <a:solidFill>
                  <a:schemeClr val="tx1"/>
                </a:solidFill>
                <a:latin typeface="Avenir Book" panose="02000503020000020003" pitchFamily="2" charset="0"/>
                <a:ea typeface="+mn-ea"/>
                <a:cs typeface="+mn-cs"/>
              </a:defRPr>
            </a:pPr>
            <a:endParaRPr lang="fr-FR"/>
          </a:p>
        </c:txPr>
      </c:legendEntry>
      <c:layout>
        <c:manualLayout>
          <c:xMode val="edge"/>
          <c:yMode val="edge"/>
          <c:x val="6.7459247638654102E-2"/>
          <c:y val="0.41222009498479917"/>
          <c:w val="0.3981649732953576"/>
          <c:h val="0.3601310956632611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Book" panose="02000503020000020003" pitchFamily="2"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73A21-8ADB-A140-B9AC-B72DA3F85B58}"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fr-FR"/>
        </a:p>
      </dgm:t>
    </dgm:pt>
    <dgm:pt modelId="{87358A73-137E-394B-BA23-B5A102277AC8}">
      <dgm:prSet phldrT="[Texte]"/>
      <dgm:spPr/>
      <dgm:t>
        <a:bodyPr/>
        <a:lstStyle/>
        <a:p>
          <a:r>
            <a:rPr lang="fr-FR" dirty="0"/>
            <a:t> </a:t>
          </a:r>
        </a:p>
      </dgm:t>
    </dgm:pt>
    <dgm:pt modelId="{497F2917-5B95-8C41-9886-8ED7FCF63682}" type="sibTrans" cxnId="{7B898203-2FBA-4C4F-AD41-1BE09BEE914D}">
      <dgm:prSet/>
      <dgm:spPr/>
      <dgm:t>
        <a:bodyPr/>
        <a:lstStyle/>
        <a:p>
          <a:endParaRPr lang="fr-FR"/>
        </a:p>
      </dgm:t>
    </dgm:pt>
    <dgm:pt modelId="{A04015AC-9DB0-4A44-A697-24B5E7A49150}" type="parTrans" cxnId="{7B898203-2FBA-4C4F-AD41-1BE09BEE914D}">
      <dgm:prSet/>
      <dgm:spPr/>
      <dgm:t>
        <a:bodyPr/>
        <a:lstStyle/>
        <a:p>
          <a:endParaRPr lang="fr-FR"/>
        </a:p>
      </dgm:t>
    </dgm:pt>
    <dgm:pt modelId="{68A49526-CA99-6F43-B35A-B0C872881920}" type="pres">
      <dgm:prSet presAssocID="{35673A21-8ADB-A140-B9AC-B72DA3F85B58}" presName="Name0" presStyleCnt="0">
        <dgm:presLayoutVars>
          <dgm:chMax val="7"/>
          <dgm:chPref val="7"/>
          <dgm:dir/>
          <dgm:animLvl val="lvl"/>
        </dgm:presLayoutVars>
      </dgm:prSet>
      <dgm:spPr/>
    </dgm:pt>
    <dgm:pt modelId="{095C8E32-CEF8-6848-A7ED-D62AB7E8755A}" type="pres">
      <dgm:prSet presAssocID="{87358A73-137E-394B-BA23-B5A102277AC8}" presName="Accent1" presStyleCnt="0"/>
      <dgm:spPr/>
    </dgm:pt>
    <dgm:pt modelId="{3F4C1120-E8F3-3D4D-8B47-33F34644717C}" type="pres">
      <dgm:prSet presAssocID="{87358A73-137E-394B-BA23-B5A102277AC8}" presName="Accent" presStyleLbl="node1" presStyleIdx="0" presStyleCnt="1" custAng="5400000" custScaleX="100008" custLinFactNeighborX="-80013" custLinFactNeighborY="53830"/>
      <dgm:spPr>
        <a:solidFill>
          <a:schemeClr val="bg1"/>
        </a:solidFill>
        <a:ln w="12700">
          <a:solidFill>
            <a:schemeClr val="bg1"/>
          </a:solidFill>
        </a:ln>
      </dgm:spPr>
    </dgm:pt>
    <dgm:pt modelId="{127ADCF2-E2DF-C44A-B071-5D8DEFDF6D52}" type="pres">
      <dgm:prSet presAssocID="{87358A73-137E-394B-BA23-B5A102277AC8}" presName="Parent1" presStyleLbl="revTx" presStyleIdx="0" presStyleCnt="1">
        <dgm:presLayoutVars>
          <dgm:chMax val="1"/>
          <dgm:chPref val="1"/>
          <dgm:bulletEnabled val="1"/>
        </dgm:presLayoutVars>
      </dgm:prSet>
      <dgm:spPr/>
    </dgm:pt>
  </dgm:ptLst>
  <dgm:cxnLst>
    <dgm:cxn modelId="{7B898203-2FBA-4C4F-AD41-1BE09BEE914D}" srcId="{35673A21-8ADB-A140-B9AC-B72DA3F85B58}" destId="{87358A73-137E-394B-BA23-B5A102277AC8}" srcOrd="0" destOrd="0" parTransId="{A04015AC-9DB0-4A44-A697-24B5E7A49150}" sibTransId="{497F2917-5B95-8C41-9886-8ED7FCF63682}"/>
    <dgm:cxn modelId="{5B41E11B-CB73-4A4E-BEDD-E309513E88D8}" type="presOf" srcId="{35673A21-8ADB-A140-B9AC-B72DA3F85B58}" destId="{68A49526-CA99-6F43-B35A-B0C872881920}" srcOrd="0" destOrd="0" presId="urn:microsoft.com/office/officeart/2009/layout/CircleArrowProcess"/>
    <dgm:cxn modelId="{CD044ECD-884F-2542-AFFC-427FAB5F14A7}" type="presOf" srcId="{87358A73-137E-394B-BA23-B5A102277AC8}" destId="{127ADCF2-E2DF-C44A-B071-5D8DEFDF6D52}" srcOrd="0" destOrd="0" presId="urn:microsoft.com/office/officeart/2009/layout/CircleArrowProcess"/>
    <dgm:cxn modelId="{7726BE16-92EA-AC48-A8AF-279DA5E2906E}" type="presParOf" srcId="{68A49526-CA99-6F43-B35A-B0C872881920}" destId="{095C8E32-CEF8-6848-A7ED-D62AB7E8755A}" srcOrd="0" destOrd="0" presId="urn:microsoft.com/office/officeart/2009/layout/CircleArrowProcess"/>
    <dgm:cxn modelId="{63A0CBC9-5529-4443-B867-7EFE7931BA3F}" type="presParOf" srcId="{095C8E32-CEF8-6848-A7ED-D62AB7E8755A}" destId="{3F4C1120-E8F3-3D4D-8B47-33F34644717C}" srcOrd="0" destOrd="0" presId="urn:microsoft.com/office/officeart/2009/layout/CircleArrowProcess"/>
    <dgm:cxn modelId="{85556608-6FFD-7F45-8D51-7F720A62BB84}" type="presParOf" srcId="{68A49526-CA99-6F43-B35A-B0C872881920}" destId="{127ADCF2-E2DF-C44A-B071-5D8DEFDF6D52}"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73A21-8ADB-A140-B9AC-B72DA3F85B58}"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fr-FR"/>
        </a:p>
      </dgm:t>
    </dgm:pt>
    <dgm:pt modelId="{87358A73-137E-394B-BA23-B5A102277AC8}">
      <dgm:prSet phldrT="[Texte]"/>
      <dgm:spPr/>
      <dgm:t>
        <a:bodyPr/>
        <a:lstStyle/>
        <a:p>
          <a:r>
            <a:rPr lang="fr-FR" dirty="0"/>
            <a:t> </a:t>
          </a:r>
        </a:p>
      </dgm:t>
    </dgm:pt>
    <dgm:pt modelId="{497F2917-5B95-8C41-9886-8ED7FCF63682}" type="sibTrans" cxnId="{7B898203-2FBA-4C4F-AD41-1BE09BEE914D}">
      <dgm:prSet/>
      <dgm:spPr/>
      <dgm:t>
        <a:bodyPr/>
        <a:lstStyle/>
        <a:p>
          <a:endParaRPr lang="fr-FR"/>
        </a:p>
      </dgm:t>
    </dgm:pt>
    <dgm:pt modelId="{A04015AC-9DB0-4A44-A697-24B5E7A49150}" type="parTrans" cxnId="{7B898203-2FBA-4C4F-AD41-1BE09BEE914D}">
      <dgm:prSet/>
      <dgm:spPr/>
      <dgm:t>
        <a:bodyPr/>
        <a:lstStyle/>
        <a:p>
          <a:endParaRPr lang="fr-FR"/>
        </a:p>
      </dgm:t>
    </dgm:pt>
    <dgm:pt modelId="{68A49526-CA99-6F43-B35A-B0C872881920}" type="pres">
      <dgm:prSet presAssocID="{35673A21-8ADB-A140-B9AC-B72DA3F85B58}" presName="Name0" presStyleCnt="0">
        <dgm:presLayoutVars>
          <dgm:chMax val="7"/>
          <dgm:chPref val="7"/>
          <dgm:dir/>
          <dgm:animLvl val="lvl"/>
        </dgm:presLayoutVars>
      </dgm:prSet>
      <dgm:spPr/>
    </dgm:pt>
    <dgm:pt modelId="{095C8E32-CEF8-6848-A7ED-D62AB7E8755A}" type="pres">
      <dgm:prSet presAssocID="{87358A73-137E-394B-BA23-B5A102277AC8}" presName="Accent1" presStyleCnt="0"/>
      <dgm:spPr/>
    </dgm:pt>
    <dgm:pt modelId="{3F4C1120-E8F3-3D4D-8B47-33F34644717C}" type="pres">
      <dgm:prSet presAssocID="{87358A73-137E-394B-BA23-B5A102277AC8}" presName="Accent" presStyleLbl="node1" presStyleIdx="0" presStyleCnt="1" custAng="5400000" custScaleX="100008" custLinFactNeighborX="-80013" custLinFactNeighborY="53830"/>
      <dgm:spPr>
        <a:solidFill>
          <a:schemeClr val="bg1"/>
        </a:solidFill>
        <a:ln w="12700">
          <a:solidFill>
            <a:schemeClr val="bg1"/>
          </a:solidFill>
        </a:ln>
      </dgm:spPr>
    </dgm:pt>
    <dgm:pt modelId="{127ADCF2-E2DF-C44A-B071-5D8DEFDF6D52}" type="pres">
      <dgm:prSet presAssocID="{87358A73-137E-394B-BA23-B5A102277AC8}" presName="Parent1" presStyleLbl="revTx" presStyleIdx="0" presStyleCnt="1">
        <dgm:presLayoutVars>
          <dgm:chMax val="1"/>
          <dgm:chPref val="1"/>
          <dgm:bulletEnabled val="1"/>
        </dgm:presLayoutVars>
      </dgm:prSet>
      <dgm:spPr/>
    </dgm:pt>
  </dgm:ptLst>
  <dgm:cxnLst>
    <dgm:cxn modelId="{7B898203-2FBA-4C4F-AD41-1BE09BEE914D}" srcId="{35673A21-8ADB-A140-B9AC-B72DA3F85B58}" destId="{87358A73-137E-394B-BA23-B5A102277AC8}" srcOrd="0" destOrd="0" parTransId="{A04015AC-9DB0-4A44-A697-24B5E7A49150}" sibTransId="{497F2917-5B95-8C41-9886-8ED7FCF63682}"/>
    <dgm:cxn modelId="{5B41E11B-CB73-4A4E-BEDD-E309513E88D8}" type="presOf" srcId="{35673A21-8ADB-A140-B9AC-B72DA3F85B58}" destId="{68A49526-CA99-6F43-B35A-B0C872881920}" srcOrd="0" destOrd="0" presId="urn:microsoft.com/office/officeart/2009/layout/CircleArrowProcess"/>
    <dgm:cxn modelId="{CD044ECD-884F-2542-AFFC-427FAB5F14A7}" type="presOf" srcId="{87358A73-137E-394B-BA23-B5A102277AC8}" destId="{127ADCF2-E2DF-C44A-B071-5D8DEFDF6D52}" srcOrd="0" destOrd="0" presId="urn:microsoft.com/office/officeart/2009/layout/CircleArrowProcess"/>
    <dgm:cxn modelId="{7726BE16-92EA-AC48-A8AF-279DA5E2906E}" type="presParOf" srcId="{68A49526-CA99-6F43-B35A-B0C872881920}" destId="{095C8E32-CEF8-6848-A7ED-D62AB7E8755A}" srcOrd="0" destOrd="0" presId="urn:microsoft.com/office/officeart/2009/layout/CircleArrowProcess"/>
    <dgm:cxn modelId="{63A0CBC9-5529-4443-B867-7EFE7931BA3F}" type="presParOf" srcId="{095C8E32-CEF8-6848-A7ED-D62AB7E8755A}" destId="{3F4C1120-E8F3-3D4D-8B47-33F34644717C}" srcOrd="0" destOrd="0" presId="urn:microsoft.com/office/officeart/2009/layout/CircleArrowProcess"/>
    <dgm:cxn modelId="{85556608-6FFD-7F45-8D51-7F720A62BB84}" type="presParOf" srcId="{68A49526-CA99-6F43-B35A-B0C872881920}" destId="{127ADCF2-E2DF-C44A-B071-5D8DEFDF6D52}"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73A21-8ADB-A140-B9AC-B72DA3F85B58}"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fr-FR"/>
        </a:p>
      </dgm:t>
    </dgm:pt>
    <dgm:pt modelId="{87358A73-137E-394B-BA23-B5A102277AC8}">
      <dgm:prSet phldrT="[Texte]"/>
      <dgm:spPr/>
      <dgm:t>
        <a:bodyPr/>
        <a:lstStyle/>
        <a:p>
          <a:r>
            <a:rPr lang="fr-FR" dirty="0"/>
            <a:t> </a:t>
          </a:r>
        </a:p>
      </dgm:t>
    </dgm:pt>
    <dgm:pt modelId="{497F2917-5B95-8C41-9886-8ED7FCF63682}" type="sibTrans" cxnId="{7B898203-2FBA-4C4F-AD41-1BE09BEE914D}">
      <dgm:prSet/>
      <dgm:spPr/>
      <dgm:t>
        <a:bodyPr/>
        <a:lstStyle/>
        <a:p>
          <a:endParaRPr lang="fr-FR"/>
        </a:p>
      </dgm:t>
    </dgm:pt>
    <dgm:pt modelId="{A04015AC-9DB0-4A44-A697-24B5E7A49150}" type="parTrans" cxnId="{7B898203-2FBA-4C4F-AD41-1BE09BEE914D}">
      <dgm:prSet/>
      <dgm:spPr/>
      <dgm:t>
        <a:bodyPr/>
        <a:lstStyle/>
        <a:p>
          <a:endParaRPr lang="fr-FR"/>
        </a:p>
      </dgm:t>
    </dgm:pt>
    <dgm:pt modelId="{68A49526-CA99-6F43-B35A-B0C872881920}" type="pres">
      <dgm:prSet presAssocID="{35673A21-8ADB-A140-B9AC-B72DA3F85B58}" presName="Name0" presStyleCnt="0">
        <dgm:presLayoutVars>
          <dgm:chMax val="7"/>
          <dgm:chPref val="7"/>
          <dgm:dir/>
          <dgm:animLvl val="lvl"/>
        </dgm:presLayoutVars>
      </dgm:prSet>
      <dgm:spPr/>
    </dgm:pt>
    <dgm:pt modelId="{095C8E32-CEF8-6848-A7ED-D62AB7E8755A}" type="pres">
      <dgm:prSet presAssocID="{87358A73-137E-394B-BA23-B5A102277AC8}" presName="Accent1" presStyleCnt="0"/>
      <dgm:spPr/>
    </dgm:pt>
    <dgm:pt modelId="{3F4C1120-E8F3-3D4D-8B47-33F34644717C}" type="pres">
      <dgm:prSet presAssocID="{87358A73-137E-394B-BA23-B5A102277AC8}" presName="Accent" presStyleLbl="node1" presStyleIdx="0" presStyleCnt="1" custAng="5400000" custScaleX="100008" custLinFactNeighborX="-80013" custLinFactNeighborY="53830"/>
      <dgm:spPr>
        <a:solidFill>
          <a:schemeClr val="bg1"/>
        </a:solidFill>
        <a:ln w="12700">
          <a:solidFill>
            <a:schemeClr val="bg1"/>
          </a:solidFill>
        </a:ln>
      </dgm:spPr>
    </dgm:pt>
    <dgm:pt modelId="{127ADCF2-E2DF-C44A-B071-5D8DEFDF6D52}" type="pres">
      <dgm:prSet presAssocID="{87358A73-137E-394B-BA23-B5A102277AC8}" presName="Parent1" presStyleLbl="revTx" presStyleIdx="0" presStyleCnt="1">
        <dgm:presLayoutVars>
          <dgm:chMax val="1"/>
          <dgm:chPref val="1"/>
          <dgm:bulletEnabled val="1"/>
        </dgm:presLayoutVars>
      </dgm:prSet>
      <dgm:spPr/>
    </dgm:pt>
  </dgm:ptLst>
  <dgm:cxnLst>
    <dgm:cxn modelId="{7B898203-2FBA-4C4F-AD41-1BE09BEE914D}" srcId="{35673A21-8ADB-A140-B9AC-B72DA3F85B58}" destId="{87358A73-137E-394B-BA23-B5A102277AC8}" srcOrd="0" destOrd="0" parTransId="{A04015AC-9DB0-4A44-A697-24B5E7A49150}" sibTransId="{497F2917-5B95-8C41-9886-8ED7FCF63682}"/>
    <dgm:cxn modelId="{5B41E11B-CB73-4A4E-BEDD-E309513E88D8}" type="presOf" srcId="{35673A21-8ADB-A140-B9AC-B72DA3F85B58}" destId="{68A49526-CA99-6F43-B35A-B0C872881920}" srcOrd="0" destOrd="0" presId="urn:microsoft.com/office/officeart/2009/layout/CircleArrowProcess"/>
    <dgm:cxn modelId="{CD044ECD-884F-2542-AFFC-427FAB5F14A7}" type="presOf" srcId="{87358A73-137E-394B-BA23-B5A102277AC8}" destId="{127ADCF2-E2DF-C44A-B071-5D8DEFDF6D52}" srcOrd="0" destOrd="0" presId="urn:microsoft.com/office/officeart/2009/layout/CircleArrowProcess"/>
    <dgm:cxn modelId="{7726BE16-92EA-AC48-A8AF-279DA5E2906E}" type="presParOf" srcId="{68A49526-CA99-6F43-B35A-B0C872881920}" destId="{095C8E32-CEF8-6848-A7ED-D62AB7E8755A}" srcOrd="0" destOrd="0" presId="urn:microsoft.com/office/officeart/2009/layout/CircleArrowProcess"/>
    <dgm:cxn modelId="{63A0CBC9-5529-4443-B867-7EFE7931BA3F}" type="presParOf" srcId="{095C8E32-CEF8-6848-A7ED-D62AB7E8755A}" destId="{3F4C1120-E8F3-3D4D-8B47-33F34644717C}" srcOrd="0" destOrd="0" presId="urn:microsoft.com/office/officeart/2009/layout/CircleArrowProcess"/>
    <dgm:cxn modelId="{85556608-6FFD-7F45-8D51-7F720A62BB84}" type="presParOf" srcId="{68A49526-CA99-6F43-B35A-B0C872881920}" destId="{127ADCF2-E2DF-C44A-B071-5D8DEFDF6D52}"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673A21-8ADB-A140-B9AC-B72DA3F85B58}"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fr-FR"/>
        </a:p>
      </dgm:t>
    </dgm:pt>
    <dgm:pt modelId="{87358A73-137E-394B-BA23-B5A102277AC8}">
      <dgm:prSet phldrT="[Texte]"/>
      <dgm:spPr/>
      <dgm:t>
        <a:bodyPr/>
        <a:lstStyle/>
        <a:p>
          <a:r>
            <a:rPr lang="fr-FR" dirty="0"/>
            <a:t> </a:t>
          </a:r>
        </a:p>
      </dgm:t>
    </dgm:pt>
    <dgm:pt modelId="{497F2917-5B95-8C41-9886-8ED7FCF63682}" type="sibTrans" cxnId="{7B898203-2FBA-4C4F-AD41-1BE09BEE914D}">
      <dgm:prSet/>
      <dgm:spPr/>
      <dgm:t>
        <a:bodyPr/>
        <a:lstStyle/>
        <a:p>
          <a:endParaRPr lang="fr-FR"/>
        </a:p>
      </dgm:t>
    </dgm:pt>
    <dgm:pt modelId="{A04015AC-9DB0-4A44-A697-24B5E7A49150}" type="parTrans" cxnId="{7B898203-2FBA-4C4F-AD41-1BE09BEE914D}">
      <dgm:prSet/>
      <dgm:spPr/>
      <dgm:t>
        <a:bodyPr/>
        <a:lstStyle/>
        <a:p>
          <a:endParaRPr lang="fr-FR"/>
        </a:p>
      </dgm:t>
    </dgm:pt>
    <dgm:pt modelId="{68A49526-CA99-6F43-B35A-B0C872881920}" type="pres">
      <dgm:prSet presAssocID="{35673A21-8ADB-A140-B9AC-B72DA3F85B58}" presName="Name0" presStyleCnt="0">
        <dgm:presLayoutVars>
          <dgm:chMax val="7"/>
          <dgm:chPref val="7"/>
          <dgm:dir/>
          <dgm:animLvl val="lvl"/>
        </dgm:presLayoutVars>
      </dgm:prSet>
      <dgm:spPr/>
    </dgm:pt>
    <dgm:pt modelId="{095C8E32-CEF8-6848-A7ED-D62AB7E8755A}" type="pres">
      <dgm:prSet presAssocID="{87358A73-137E-394B-BA23-B5A102277AC8}" presName="Accent1" presStyleCnt="0"/>
      <dgm:spPr/>
    </dgm:pt>
    <dgm:pt modelId="{3F4C1120-E8F3-3D4D-8B47-33F34644717C}" type="pres">
      <dgm:prSet presAssocID="{87358A73-137E-394B-BA23-B5A102277AC8}" presName="Accent" presStyleLbl="node1" presStyleIdx="0" presStyleCnt="1" custAng="5400000" custScaleX="100008" custLinFactNeighborX="-80013" custLinFactNeighborY="53830"/>
      <dgm:spPr>
        <a:solidFill>
          <a:schemeClr val="bg1"/>
        </a:solidFill>
        <a:ln w="12700">
          <a:solidFill>
            <a:schemeClr val="bg1"/>
          </a:solidFill>
        </a:ln>
      </dgm:spPr>
    </dgm:pt>
    <dgm:pt modelId="{127ADCF2-E2DF-C44A-B071-5D8DEFDF6D52}" type="pres">
      <dgm:prSet presAssocID="{87358A73-137E-394B-BA23-B5A102277AC8}" presName="Parent1" presStyleLbl="revTx" presStyleIdx="0" presStyleCnt="1">
        <dgm:presLayoutVars>
          <dgm:chMax val="1"/>
          <dgm:chPref val="1"/>
          <dgm:bulletEnabled val="1"/>
        </dgm:presLayoutVars>
      </dgm:prSet>
      <dgm:spPr/>
    </dgm:pt>
  </dgm:ptLst>
  <dgm:cxnLst>
    <dgm:cxn modelId="{7B898203-2FBA-4C4F-AD41-1BE09BEE914D}" srcId="{35673A21-8ADB-A140-B9AC-B72DA3F85B58}" destId="{87358A73-137E-394B-BA23-B5A102277AC8}" srcOrd="0" destOrd="0" parTransId="{A04015AC-9DB0-4A44-A697-24B5E7A49150}" sibTransId="{497F2917-5B95-8C41-9886-8ED7FCF63682}"/>
    <dgm:cxn modelId="{5B41E11B-CB73-4A4E-BEDD-E309513E88D8}" type="presOf" srcId="{35673A21-8ADB-A140-B9AC-B72DA3F85B58}" destId="{68A49526-CA99-6F43-B35A-B0C872881920}" srcOrd="0" destOrd="0" presId="urn:microsoft.com/office/officeart/2009/layout/CircleArrowProcess"/>
    <dgm:cxn modelId="{CD044ECD-884F-2542-AFFC-427FAB5F14A7}" type="presOf" srcId="{87358A73-137E-394B-BA23-B5A102277AC8}" destId="{127ADCF2-E2DF-C44A-B071-5D8DEFDF6D52}" srcOrd="0" destOrd="0" presId="urn:microsoft.com/office/officeart/2009/layout/CircleArrowProcess"/>
    <dgm:cxn modelId="{7726BE16-92EA-AC48-A8AF-279DA5E2906E}" type="presParOf" srcId="{68A49526-CA99-6F43-B35A-B0C872881920}" destId="{095C8E32-CEF8-6848-A7ED-D62AB7E8755A}" srcOrd="0" destOrd="0" presId="urn:microsoft.com/office/officeart/2009/layout/CircleArrowProcess"/>
    <dgm:cxn modelId="{63A0CBC9-5529-4443-B867-7EFE7931BA3F}" type="presParOf" srcId="{095C8E32-CEF8-6848-A7ED-D62AB7E8755A}" destId="{3F4C1120-E8F3-3D4D-8B47-33F34644717C}" srcOrd="0" destOrd="0" presId="urn:microsoft.com/office/officeart/2009/layout/CircleArrowProcess"/>
    <dgm:cxn modelId="{85556608-6FFD-7F45-8D51-7F720A62BB84}" type="presParOf" srcId="{68A49526-CA99-6F43-B35A-B0C872881920}" destId="{127ADCF2-E2DF-C44A-B071-5D8DEFDF6D52}"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C1120-E8F3-3D4D-8B47-33F34644717C}">
      <dsp:nvSpPr>
        <dsp:cNvPr id="0" name=""/>
        <dsp:cNvSpPr/>
      </dsp:nvSpPr>
      <dsp:spPr>
        <a:xfrm rot="5400000">
          <a:off x="-2539796" y="2878508"/>
          <a:ext cx="5079593" cy="5080317"/>
        </a:xfrm>
        <a:prstGeom prst="circularArrow">
          <a:avLst>
            <a:gd name="adj1" fmla="val 10980"/>
            <a:gd name="adj2" fmla="val 1142322"/>
            <a:gd name="adj3" fmla="val 9000000"/>
            <a:gd name="adj4" fmla="val 10800000"/>
            <a:gd name="adj5" fmla="val 125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ADCF2-E2DF-C44A-B071-5D8DEFDF6D52}">
      <dsp:nvSpPr>
        <dsp:cNvPr id="0" name=""/>
        <dsp:cNvSpPr/>
      </dsp:nvSpPr>
      <dsp:spPr>
        <a:xfrm>
          <a:off x="2646070" y="2008249"/>
          <a:ext cx="2834233" cy="1416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2646070" y="2008249"/>
        <a:ext cx="2834233" cy="1416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C1120-E8F3-3D4D-8B47-33F34644717C}">
      <dsp:nvSpPr>
        <dsp:cNvPr id="0" name=""/>
        <dsp:cNvSpPr/>
      </dsp:nvSpPr>
      <dsp:spPr>
        <a:xfrm rot="5400000">
          <a:off x="-2539796" y="2878508"/>
          <a:ext cx="5079593" cy="5080317"/>
        </a:xfrm>
        <a:prstGeom prst="circularArrow">
          <a:avLst>
            <a:gd name="adj1" fmla="val 10980"/>
            <a:gd name="adj2" fmla="val 1142322"/>
            <a:gd name="adj3" fmla="val 9000000"/>
            <a:gd name="adj4" fmla="val 10800000"/>
            <a:gd name="adj5" fmla="val 125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ADCF2-E2DF-C44A-B071-5D8DEFDF6D52}">
      <dsp:nvSpPr>
        <dsp:cNvPr id="0" name=""/>
        <dsp:cNvSpPr/>
      </dsp:nvSpPr>
      <dsp:spPr>
        <a:xfrm>
          <a:off x="2646070" y="2008249"/>
          <a:ext cx="2834233" cy="1416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2646070" y="2008249"/>
        <a:ext cx="2834233" cy="1416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C1120-E8F3-3D4D-8B47-33F34644717C}">
      <dsp:nvSpPr>
        <dsp:cNvPr id="0" name=""/>
        <dsp:cNvSpPr/>
      </dsp:nvSpPr>
      <dsp:spPr>
        <a:xfrm rot="5400000">
          <a:off x="-2539796" y="2878508"/>
          <a:ext cx="5079593" cy="5080317"/>
        </a:xfrm>
        <a:prstGeom prst="circularArrow">
          <a:avLst>
            <a:gd name="adj1" fmla="val 10980"/>
            <a:gd name="adj2" fmla="val 1142322"/>
            <a:gd name="adj3" fmla="val 9000000"/>
            <a:gd name="adj4" fmla="val 10800000"/>
            <a:gd name="adj5" fmla="val 125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ADCF2-E2DF-C44A-B071-5D8DEFDF6D52}">
      <dsp:nvSpPr>
        <dsp:cNvPr id="0" name=""/>
        <dsp:cNvSpPr/>
      </dsp:nvSpPr>
      <dsp:spPr>
        <a:xfrm>
          <a:off x="2646070" y="2008249"/>
          <a:ext cx="2834233" cy="1416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2646070" y="2008249"/>
        <a:ext cx="2834233" cy="1416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C1120-E8F3-3D4D-8B47-33F34644717C}">
      <dsp:nvSpPr>
        <dsp:cNvPr id="0" name=""/>
        <dsp:cNvSpPr/>
      </dsp:nvSpPr>
      <dsp:spPr>
        <a:xfrm rot="5400000">
          <a:off x="-2539796" y="2878508"/>
          <a:ext cx="5079593" cy="5080317"/>
        </a:xfrm>
        <a:prstGeom prst="circularArrow">
          <a:avLst>
            <a:gd name="adj1" fmla="val 10980"/>
            <a:gd name="adj2" fmla="val 1142322"/>
            <a:gd name="adj3" fmla="val 9000000"/>
            <a:gd name="adj4" fmla="val 10800000"/>
            <a:gd name="adj5" fmla="val 125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ADCF2-E2DF-C44A-B071-5D8DEFDF6D52}">
      <dsp:nvSpPr>
        <dsp:cNvPr id="0" name=""/>
        <dsp:cNvSpPr/>
      </dsp:nvSpPr>
      <dsp:spPr>
        <a:xfrm>
          <a:off x="2646070" y="2008249"/>
          <a:ext cx="2834233" cy="1416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2646070" y="2008249"/>
        <a:ext cx="2834233" cy="141690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666BB-DB52-7E4D-86BE-F2100C709246}" type="datetimeFigureOut">
              <a:rPr lang="fr-FR" smtClean="0"/>
              <a:t>20/11/2024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24C92-A647-154D-9DD2-736BB33659C4}" type="slidenum">
              <a:rPr lang="fr-FR" smtClean="0"/>
              <a:t>‹N°›</a:t>
            </a:fld>
            <a:endParaRPr lang="fr-FR"/>
          </a:p>
        </p:txBody>
      </p:sp>
    </p:spTree>
    <p:extLst>
      <p:ext uri="{BB962C8B-B14F-4D97-AF65-F5344CB8AC3E}">
        <p14:creationId xmlns:p14="http://schemas.microsoft.com/office/powerpoint/2010/main" val="247289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B210B-DF6E-C906-374B-1FE811A2A0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CA7239-AE27-4728-5057-73B37BF8AC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719CA3F-E632-C94A-93AA-0923AD880FE1}"/>
              </a:ext>
            </a:extLst>
          </p:cNvPr>
          <p:cNvSpPr>
            <a:spLocks noGrp="1"/>
          </p:cNvSpPr>
          <p:nvPr>
            <p:ph type="body" idx="1"/>
          </p:nvPr>
        </p:nvSpPr>
        <p:spPr/>
        <p:txBody>
          <a:bodyPr/>
          <a:lstStyle/>
          <a:p>
            <a:pPr algn="l"/>
            <a:r>
              <a:rPr lang="fr-FR" b="0" i="0" u="none" strike="noStrike" dirty="0">
                <a:solidFill>
                  <a:srgbClr val="000000"/>
                </a:solidFill>
                <a:effectLst/>
              </a:rPr>
              <a:t>(0’30)</a:t>
            </a:r>
          </a:p>
          <a:p>
            <a:pPr algn="l"/>
            <a:endParaRPr lang="fr-FR" b="0" i="0" u="none" strike="noStrike" dirty="0">
              <a:solidFill>
                <a:srgbClr val="000000"/>
              </a:solidFill>
              <a:effectLst/>
            </a:endParaRPr>
          </a:p>
          <a:p>
            <a:pPr algn="l"/>
            <a:r>
              <a:rPr lang="fr-FR" b="0" i="0" u="none" strike="noStrike" dirty="0">
                <a:solidFill>
                  <a:srgbClr val="000000"/>
                </a:solidFill>
                <a:effectLst/>
              </a:rPr>
              <a:t>Hello </a:t>
            </a:r>
            <a:r>
              <a:rPr lang="fr-FR" b="0" i="0" u="none" strike="noStrike" dirty="0" err="1">
                <a:solidFill>
                  <a:srgbClr val="000000"/>
                </a:solidFill>
                <a:effectLst/>
              </a:rPr>
              <a:t>everyone</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err="1">
                <a:solidFill>
                  <a:srgbClr val="000000"/>
                </a:solidFill>
                <a:effectLst/>
              </a:rPr>
              <a:t>My</a:t>
            </a:r>
            <a:r>
              <a:rPr lang="fr-FR" b="0" i="0" u="none" strike="noStrike" dirty="0">
                <a:solidFill>
                  <a:srgbClr val="000000"/>
                </a:solidFill>
                <a:effectLst/>
              </a:rPr>
              <a:t> </a:t>
            </a:r>
            <a:r>
              <a:rPr lang="fr-FR" b="0" i="0" u="none" strike="noStrike" dirty="0" err="1">
                <a:solidFill>
                  <a:srgbClr val="000000"/>
                </a:solidFill>
                <a:effectLst/>
              </a:rPr>
              <a:t>name</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Marie-Clémence, and </a:t>
            </a:r>
            <a:r>
              <a:rPr lang="fr-FR" b="0" i="0" u="none" strike="noStrike" dirty="0" err="1">
                <a:solidFill>
                  <a:srgbClr val="000000"/>
                </a:solidFill>
                <a:effectLst/>
              </a:rPr>
              <a:t>today</a:t>
            </a:r>
            <a:r>
              <a:rPr lang="fr-FR" b="0" i="0" u="none" strike="noStrike" dirty="0">
                <a:solidFill>
                  <a:srgbClr val="000000"/>
                </a:solidFill>
                <a:effectLst/>
              </a:rPr>
              <a:t> I have the </a:t>
            </a:r>
            <a:r>
              <a:rPr lang="fr-FR" b="0" i="0" u="none" strike="noStrike" dirty="0" err="1">
                <a:solidFill>
                  <a:srgbClr val="000000"/>
                </a:solidFill>
                <a:effectLst/>
              </a:rPr>
              <a:t>pleasure</a:t>
            </a:r>
            <a:r>
              <a:rPr lang="fr-FR" b="0" i="0" u="none" strike="noStrike" dirty="0">
                <a:solidFill>
                  <a:srgbClr val="000000"/>
                </a:solidFill>
                <a:effectLst/>
              </a:rPr>
              <a:t> of </a:t>
            </a:r>
            <a:r>
              <a:rPr lang="fr-FR" b="0" i="0" u="none" strike="noStrike" dirty="0" err="1">
                <a:solidFill>
                  <a:srgbClr val="000000"/>
                </a:solidFill>
                <a:effectLst/>
              </a:rPr>
              <a:t>joining</a:t>
            </a:r>
            <a:r>
              <a:rPr lang="fr-FR" b="0" i="0" u="none" strike="noStrike" dirty="0">
                <a:solidFill>
                  <a:srgbClr val="000000"/>
                </a:solidFill>
                <a:effectLst/>
              </a:rPr>
              <a:t> </a:t>
            </a:r>
            <a:r>
              <a:rPr lang="fr-FR" b="0" i="0" u="none" strike="noStrike" dirty="0" err="1">
                <a:solidFill>
                  <a:srgbClr val="000000"/>
                </a:solidFill>
                <a:effectLst/>
              </a:rPr>
              <a:t>you</a:t>
            </a:r>
            <a:r>
              <a:rPr lang="fr-FR" b="0" i="0" u="none" strike="noStrike" dirty="0">
                <a:solidFill>
                  <a:srgbClr val="000000"/>
                </a:solidFill>
                <a:effectLst/>
              </a:rPr>
              <a:t> to </a:t>
            </a:r>
            <a:r>
              <a:rPr lang="fr-FR" b="0" i="0" u="none" strike="noStrike" dirty="0" err="1">
                <a:solidFill>
                  <a:srgbClr val="000000"/>
                </a:solidFill>
                <a:effectLst/>
              </a:rPr>
              <a:t>present</a:t>
            </a:r>
            <a:r>
              <a:rPr lang="fr-FR" b="0" i="0" u="none" strike="noStrike" dirty="0">
                <a:solidFill>
                  <a:srgbClr val="000000"/>
                </a:solidFill>
                <a:effectLst/>
              </a:rPr>
              <a:t>, </a:t>
            </a:r>
            <a:r>
              <a:rPr lang="fr-FR" b="0" i="0" u="none" strike="noStrike" dirty="0" err="1">
                <a:solidFill>
                  <a:srgbClr val="000000"/>
                </a:solidFill>
                <a:effectLst/>
              </a:rPr>
              <a:t>together</a:t>
            </a:r>
            <a:r>
              <a:rPr lang="fr-FR" b="0" i="0" u="none" strike="noStrike" dirty="0">
                <a:solidFill>
                  <a:srgbClr val="000000"/>
                </a:solidFill>
                <a:effectLst/>
              </a:rPr>
              <a:t> </a:t>
            </a:r>
            <a:r>
              <a:rPr lang="fr-FR" b="0" i="0" u="none" strike="noStrike" dirty="0" err="1">
                <a:solidFill>
                  <a:srgbClr val="000000"/>
                </a:solidFill>
                <a:effectLst/>
              </a:rPr>
              <a:t>with</a:t>
            </a:r>
            <a:r>
              <a:rPr lang="fr-FR" b="0" i="0" u="none" strike="noStrike" dirty="0">
                <a:solidFill>
                  <a:srgbClr val="000000"/>
                </a:solidFill>
                <a:effectLst/>
              </a:rPr>
              <a:t> Dominique </a:t>
            </a:r>
            <a:r>
              <a:rPr lang="fr-FR" b="0" i="0" u="none" strike="noStrike" dirty="0" err="1">
                <a:solidFill>
                  <a:srgbClr val="000000"/>
                </a:solidFill>
                <a:effectLst/>
              </a:rPr>
              <a:t>Barjolle</a:t>
            </a:r>
            <a:r>
              <a:rPr lang="fr-FR" b="0" i="0" u="none" strike="noStrike" dirty="0">
                <a:solidFill>
                  <a:srgbClr val="000000"/>
                </a:solidFill>
                <a:effectLst/>
              </a:rPr>
              <a:t>, the concept of </a:t>
            </a:r>
            <a:r>
              <a:rPr lang="fr-FR" b="0" i="1" u="none" strike="noStrike" dirty="0" err="1">
                <a:solidFill>
                  <a:srgbClr val="000000"/>
                </a:solidFill>
                <a:effectLst/>
              </a:rPr>
              <a:t>True</a:t>
            </a:r>
            <a:r>
              <a:rPr lang="fr-FR" b="0" i="1" u="none" strike="noStrike" dirty="0">
                <a:solidFill>
                  <a:srgbClr val="000000"/>
                </a:solidFill>
                <a:effectLst/>
              </a:rPr>
              <a:t> </a:t>
            </a:r>
            <a:r>
              <a:rPr lang="fr-FR" b="0" i="1" u="none" strike="noStrike" dirty="0" err="1">
                <a:solidFill>
                  <a:srgbClr val="000000"/>
                </a:solidFill>
                <a:effectLst/>
              </a:rPr>
              <a:t>Cost</a:t>
            </a:r>
            <a:r>
              <a:rPr lang="fr-FR" b="0" i="1" u="none" strike="noStrike" dirty="0">
                <a:solidFill>
                  <a:srgbClr val="000000"/>
                </a:solidFill>
                <a:effectLst/>
              </a:rPr>
              <a:t> </a:t>
            </a:r>
            <a:r>
              <a:rPr lang="fr-FR" b="0" i="1" u="none" strike="noStrike" dirty="0" err="1">
                <a:solidFill>
                  <a:srgbClr val="000000"/>
                </a:solidFill>
                <a:effectLst/>
              </a:rPr>
              <a:t>Accounting</a:t>
            </a:r>
            <a:r>
              <a:rPr lang="fr-FR" b="0" i="1" u="none" strike="noStrike" dirty="0">
                <a:solidFill>
                  <a:srgbClr val="000000"/>
                </a:solidFill>
                <a:effectLst/>
              </a:rPr>
              <a:t> of Food</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a:solidFill>
                  <a:srgbClr val="000000"/>
                </a:solidFill>
                <a:effectLst/>
              </a:rPr>
              <a:t>This contribution </a:t>
            </a:r>
            <a:r>
              <a:rPr lang="fr-FR" b="0" i="0" u="none" strike="noStrike" dirty="0" err="1">
                <a:solidFill>
                  <a:srgbClr val="000000"/>
                </a:solidFill>
                <a:effectLst/>
              </a:rPr>
              <a:t>is</a:t>
            </a:r>
            <a:r>
              <a:rPr lang="fr-FR" b="0" i="0" u="none" strike="noStrike" dirty="0">
                <a:solidFill>
                  <a:srgbClr val="000000"/>
                </a:solidFill>
                <a:effectLst/>
              </a:rPr>
              <a:t> part of </a:t>
            </a:r>
            <a:r>
              <a:rPr lang="fr-FR" b="0" i="0" u="none" strike="noStrike" dirty="0" err="1">
                <a:solidFill>
                  <a:srgbClr val="000000"/>
                </a:solidFill>
                <a:effectLst/>
              </a:rPr>
              <a:t>my</a:t>
            </a:r>
            <a:r>
              <a:rPr lang="fr-FR" b="0" i="0" u="none" strike="noStrike" dirty="0">
                <a:solidFill>
                  <a:srgbClr val="000000"/>
                </a:solidFill>
                <a:effectLst/>
              </a:rPr>
              <a:t> </a:t>
            </a:r>
            <a:r>
              <a:rPr lang="fr-FR" b="0" i="0" u="none" strike="noStrike" dirty="0" err="1">
                <a:solidFill>
                  <a:srgbClr val="000000"/>
                </a:solidFill>
                <a:effectLst/>
              </a:rPr>
              <a:t>master’s</a:t>
            </a:r>
            <a:r>
              <a:rPr lang="fr-FR" b="0" i="0" u="none" strike="noStrike" dirty="0">
                <a:solidFill>
                  <a:srgbClr val="000000"/>
                </a:solidFill>
                <a:effectLst/>
              </a:rPr>
              <a:t> </a:t>
            </a:r>
            <a:r>
              <a:rPr lang="fr-FR" b="0" i="0" u="none" strike="noStrike" dirty="0" err="1">
                <a:solidFill>
                  <a:srgbClr val="000000"/>
                </a:solidFill>
                <a:effectLst/>
              </a:rPr>
              <a:t>thesis</a:t>
            </a:r>
            <a:r>
              <a:rPr lang="fr-FR" b="0" i="0" u="none" strike="noStrike" dirty="0">
                <a:solidFill>
                  <a:srgbClr val="000000"/>
                </a:solidFill>
                <a:effectLst/>
              </a:rPr>
              <a:t> </a:t>
            </a:r>
            <a:r>
              <a:rPr lang="fr-FR" b="0" i="0" u="none" strike="noStrike" dirty="0" err="1">
                <a:solidFill>
                  <a:srgbClr val="000000"/>
                </a:solidFill>
                <a:effectLst/>
              </a:rPr>
              <a:t>project</a:t>
            </a:r>
            <a:r>
              <a:rPr lang="fr-FR" b="0" i="0" u="none" strike="noStrike" dirty="0">
                <a:solidFill>
                  <a:srgbClr val="000000"/>
                </a:solidFill>
                <a:effectLst/>
              </a:rPr>
              <a:t>, </a:t>
            </a:r>
            <a:r>
              <a:rPr lang="fr-FR" b="0" i="0" u="none" strike="noStrike" dirty="0" err="1">
                <a:solidFill>
                  <a:srgbClr val="000000"/>
                </a:solidFill>
                <a:effectLst/>
              </a:rPr>
              <a:t>conducted</a:t>
            </a:r>
            <a:r>
              <a:rPr lang="fr-FR" b="0" i="0" u="none" strike="noStrike" dirty="0">
                <a:solidFill>
                  <a:srgbClr val="000000"/>
                </a:solidFill>
                <a:effectLst/>
              </a:rPr>
              <a:t> at EPFL (</a:t>
            </a:r>
            <a:r>
              <a:rPr lang="fr-FR" b="0" i="0" u="none" strike="noStrike" dirty="0" err="1">
                <a:solidFill>
                  <a:srgbClr val="000000"/>
                </a:solidFill>
                <a:effectLst/>
              </a:rPr>
              <a:t>Swiss</a:t>
            </a:r>
            <a:r>
              <a:rPr lang="fr-FR" b="0" i="0" u="none" strike="noStrike" dirty="0">
                <a:solidFill>
                  <a:srgbClr val="000000"/>
                </a:solidFill>
                <a:effectLst/>
              </a:rPr>
              <a:t> </a:t>
            </a:r>
            <a:r>
              <a:rPr lang="fr-FR" b="0" i="0" u="none" strike="noStrike" dirty="0" err="1">
                <a:solidFill>
                  <a:srgbClr val="000000"/>
                </a:solidFill>
                <a:effectLst/>
              </a:rPr>
              <a:t>Federal</a:t>
            </a:r>
            <a:r>
              <a:rPr lang="fr-FR" b="0" i="0" u="none" strike="noStrike" dirty="0">
                <a:solidFill>
                  <a:srgbClr val="000000"/>
                </a:solidFill>
                <a:effectLst/>
              </a:rPr>
              <a:t> Institute of </a:t>
            </a:r>
            <a:r>
              <a:rPr lang="fr-FR" b="0" i="0" u="none" strike="noStrike" dirty="0" err="1">
                <a:solidFill>
                  <a:srgbClr val="000000"/>
                </a:solidFill>
                <a:effectLst/>
              </a:rPr>
              <a:t>Technology</a:t>
            </a:r>
            <a:r>
              <a:rPr lang="fr-FR" b="0" i="0" u="none" strike="noStrike" dirty="0">
                <a:solidFill>
                  <a:srgbClr val="000000"/>
                </a:solidFill>
                <a:effectLst/>
              </a:rPr>
              <a:t>). </a:t>
            </a:r>
          </a:p>
          <a:p>
            <a:pPr algn="l"/>
            <a:r>
              <a:rPr lang="fr-FR" b="0" i="0" u="none" strike="noStrike" dirty="0">
                <a:solidFill>
                  <a:srgbClr val="000000"/>
                </a:solidFill>
                <a:effectLst/>
              </a:rPr>
              <a:t>And </a:t>
            </a:r>
            <a:r>
              <a:rPr lang="fr-FR" b="0" i="0" u="none" strike="noStrike" dirty="0" err="1">
                <a:solidFill>
                  <a:srgbClr val="000000"/>
                </a:solidFill>
                <a:effectLst/>
              </a:rPr>
              <a:t>so</a:t>
            </a:r>
            <a:r>
              <a:rPr lang="fr-FR" b="0" i="0" u="none" strike="noStrike" dirty="0">
                <a:solidFill>
                  <a:srgbClr val="000000"/>
                </a:solidFill>
                <a:effectLst/>
              </a:rPr>
              <a:t>, </a:t>
            </a:r>
            <a:r>
              <a:rPr lang="fr-FR" b="0" i="0" u="none" strike="noStrike" dirty="0" err="1">
                <a:solidFill>
                  <a:srgbClr val="000000"/>
                </a:solidFill>
                <a:effectLst/>
              </a:rPr>
              <a:t>we</a:t>
            </a:r>
            <a:r>
              <a:rPr lang="fr-FR" b="0" i="0" u="none" strike="noStrike" dirty="0">
                <a:solidFill>
                  <a:srgbClr val="000000"/>
                </a:solidFill>
                <a:effectLst/>
              </a:rPr>
              <a:t> </a:t>
            </a:r>
            <a:r>
              <a:rPr lang="fr-FR" b="0" i="0" u="none" strike="noStrike" dirty="0" err="1">
                <a:solidFill>
                  <a:srgbClr val="000000"/>
                </a:solidFill>
                <a:effectLst/>
              </a:rPr>
              <a:t>will</a:t>
            </a:r>
            <a:r>
              <a:rPr lang="fr-FR" b="0" i="0" u="none" strike="noStrike" dirty="0">
                <a:solidFill>
                  <a:srgbClr val="000000"/>
                </a:solidFill>
                <a:effectLst/>
              </a:rPr>
              <a:t> explore </a:t>
            </a:r>
            <a:r>
              <a:rPr lang="fr-FR" b="0" i="0" u="none" strike="noStrike" dirty="0" err="1">
                <a:solidFill>
                  <a:srgbClr val="000000"/>
                </a:solidFill>
                <a:effectLst/>
              </a:rPr>
              <a:t>this</a:t>
            </a:r>
            <a:r>
              <a:rPr lang="fr-FR" b="0" i="0" u="none" strike="noStrike" dirty="0">
                <a:solidFill>
                  <a:srgbClr val="000000"/>
                </a:solidFill>
                <a:effectLst/>
              </a:rPr>
              <a:t> concept </a:t>
            </a:r>
            <a:r>
              <a:rPr lang="fr-FR" b="0" i="0" u="none" strike="noStrike" dirty="0" err="1">
                <a:solidFill>
                  <a:srgbClr val="000000"/>
                </a:solidFill>
                <a:effectLst/>
              </a:rPr>
              <a:t>through</a:t>
            </a:r>
            <a:r>
              <a:rPr lang="fr-FR" b="0" i="0" u="none" strike="noStrike" dirty="0">
                <a:solidFill>
                  <a:srgbClr val="000000"/>
                </a:solidFill>
                <a:effectLst/>
              </a:rPr>
              <a:t> the case </a:t>
            </a:r>
            <a:r>
              <a:rPr lang="fr-FR" b="0" i="0" u="none" strike="noStrike" dirty="0" err="1">
                <a:solidFill>
                  <a:srgbClr val="000000"/>
                </a:solidFill>
                <a:effectLst/>
              </a:rPr>
              <a:t>study</a:t>
            </a:r>
            <a:r>
              <a:rPr lang="fr-FR" b="0" i="0" u="none" strike="noStrike" dirty="0">
                <a:solidFill>
                  <a:srgbClr val="000000"/>
                </a:solidFill>
                <a:effectLst/>
              </a:rPr>
              <a:t> of </a:t>
            </a:r>
            <a:r>
              <a:rPr lang="fr-FR" b="0" i="0" u="none" strike="noStrike" dirty="0" err="1">
                <a:solidFill>
                  <a:srgbClr val="000000"/>
                </a:solidFill>
                <a:effectLst/>
              </a:rPr>
              <a:t>wine</a:t>
            </a:r>
            <a:r>
              <a:rPr lang="fr-FR" b="0" i="0" u="none" strike="noStrike" dirty="0">
                <a:solidFill>
                  <a:srgbClr val="000000"/>
                </a:solidFill>
                <a:effectLst/>
              </a:rPr>
              <a:t> </a:t>
            </a:r>
            <a:r>
              <a:rPr lang="fr-FR" b="0" i="0" u="none" strike="noStrike" dirty="0" err="1">
                <a:solidFill>
                  <a:srgbClr val="000000"/>
                </a:solidFill>
                <a:effectLst/>
              </a:rPr>
              <a:t>from</a:t>
            </a:r>
            <a:r>
              <a:rPr lang="fr-FR" b="0" i="0" u="none" strike="noStrike" dirty="0">
                <a:solidFill>
                  <a:srgbClr val="000000"/>
                </a:solidFill>
                <a:effectLst/>
              </a:rPr>
              <a:t> a </a:t>
            </a:r>
            <a:r>
              <a:rPr lang="fr-FR" b="0" i="0" u="none" strike="noStrike" dirty="0" err="1">
                <a:solidFill>
                  <a:srgbClr val="000000"/>
                </a:solidFill>
                <a:effectLst/>
              </a:rPr>
              <a:t>biorefinery</a:t>
            </a:r>
            <a:r>
              <a:rPr lang="fr-FR" b="0" i="0" u="none" strike="noStrike" dirty="0">
                <a:solidFill>
                  <a:srgbClr val="000000"/>
                </a:solidFill>
                <a:effectLst/>
              </a:rPr>
              <a:t> perspective.</a:t>
            </a:r>
          </a:p>
          <a:p>
            <a:pPr algn="l"/>
            <a:endParaRPr lang="fr-FR" b="0" i="0" u="none" strike="noStrike" dirty="0">
              <a:solidFill>
                <a:srgbClr val="000000"/>
              </a:solidFill>
              <a:effectLst/>
            </a:endParaRPr>
          </a:p>
          <a:p>
            <a:pPr algn="l"/>
            <a:r>
              <a:rPr lang="fr-FR" b="0" i="0" u="none" strike="noStrike" dirty="0" err="1">
                <a:solidFill>
                  <a:srgbClr val="000000"/>
                </a:solidFill>
                <a:effectLst/>
              </a:rPr>
              <a:t>Without</a:t>
            </a:r>
            <a:r>
              <a:rPr lang="fr-FR" b="0" i="0" u="none" strike="noStrike" dirty="0">
                <a:solidFill>
                  <a:srgbClr val="000000"/>
                </a:solidFill>
                <a:effectLst/>
              </a:rPr>
              <a:t> </a:t>
            </a:r>
            <a:r>
              <a:rPr lang="fr-FR" b="0" i="0" u="none" strike="noStrike" dirty="0" err="1">
                <a:solidFill>
                  <a:srgbClr val="000000"/>
                </a:solidFill>
                <a:effectLst/>
              </a:rPr>
              <a:t>further</a:t>
            </a:r>
            <a:r>
              <a:rPr lang="fr-FR" b="0" i="0" u="none" strike="noStrike" dirty="0">
                <a:solidFill>
                  <a:srgbClr val="000000"/>
                </a:solidFill>
                <a:effectLst/>
              </a:rPr>
              <a:t> ado, </a:t>
            </a:r>
            <a:r>
              <a:rPr lang="fr-FR" b="0" i="0" u="none" strike="noStrike" dirty="0" err="1">
                <a:solidFill>
                  <a:srgbClr val="000000"/>
                </a:solidFill>
                <a:effectLst/>
              </a:rPr>
              <a:t>let’s</a:t>
            </a:r>
            <a:r>
              <a:rPr lang="fr-FR" b="0" i="0" u="none" strike="noStrike" dirty="0">
                <a:solidFill>
                  <a:srgbClr val="000000"/>
                </a:solidFill>
                <a:effectLst/>
              </a:rPr>
              <a:t> dive in!</a:t>
            </a:r>
          </a:p>
          <a:p>
            <a:endParaRPr lang="fr-FR" dirty="0"/>
          </a:p>
        </p:txBody>
      </p:sp>
      <p:sp>
        <p:nvSpPr>
          <p:cNvPr id="4" name="Espace réservé du numéro de diapositive 3">
            <a:extLst>
              <a:ext uri="{FF2B5EF4-FFF2-40B4-BE49-F238E27FC236}">
                <a16:creationId xmlns:a16="http://schemas.microsoft.com/office/drawing/2014/main" id="{539B3B01-B8B2-E5D4-502C-1765266F1184}"/>
              </a:ext>
            </a:extLst>
          </p:cNvPr>
          <p:cNvSpPr>
            <a:spLocks noGrp="1"/>
          </p:cNvSpPr>
          <p:nvPr>
            <p:ph type="sldNum" sz="quarter" idx="5"/>
          </p:nvPr>
        </p:nvSpPr>
        <p:spPr/>
        <p:txBody>
          <a:bodyPr/>
          <a:lstStyle/>
          <a:p>
            <a:fld id="{15224C92-A647-154D-9DD2-736BB33659C4}" type="slidenum">
              <a:rPr lang="fr-FR" smtClean="0"/>
              <a:t>1</a:t>
            </a:fld>
            <a:endParaRPr lang="fr-FR"/>
          </a:p>
        </p:txBody>
      </p:sp>
    </p:spTree>
    <p:extLst>
      <p:ext uri="{BB962C8B-B14F-4D97-AF65-F5344CB8AC3E}">
        <p14:creationId xmlns:p14="http://schemas.microsoft.com/office/powerpoint/2010/main" val="190004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6DE4B-CC35-B891-9FA6-18F311A0BA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0CAE24-9E50-E597-882D-75501C68DA7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4AEF05-DD9A-C082-3DFB-02B259FFD947}"/>
              </a:ext>
            </a:extLst>
          </p:cNvPr>
          <p:cNvSpPr>
            <a:spLocks noGrp="1"/>
          </p:cNvSpPr>
          <p:nvPr>
            <p:ph type="body" idx="1"/>
          </p:nvPr>
        </p:nvSpPr>
        <p:spPr/>
        <p:txBody>
          <a:bodyPr/>
          <a:lstStyle/>
          <a:p>
            <a:r>
              <a:rPr lang="fr-FR" dirty="0">
                <a:solidFill>
                  <a:srgbClr val="000000"/>
                </a:solidFill>
                <a:effectLst/>
                <a:latin typeface="Helvetica" pitchFamily="2" charset="0"/>
              </a:rPr>
              <a:t>(0’20)</a:t>
            </a:r>
          </a:p>
          <a:p>
            <a:r>
              <a:rPr lang="fr-FR" dirty="0">
                <a:solidFill>
                  <a:srgbClr val="000000"/>
                </a:solidFill>
                <a:effectLst/>
                <a:latin typeface="Helvetica" pitchFamily="2" charset="0"/>
              </a:rPr>
              <a:t>Our first objective </a:t>
            </a:r>
            <a:r>
              <a:rPr lang="fr-FR" dirty="0" err="1">
                <a:solidFill>
                  <a:srgbClr val="000000"/>
                </a:solidFill>
                <a:effectLst/>
                <a:latin typeface="Helvetica" pitchFamily="2" charset="0"/>
              </a:rPr>
              <a:t>is</a:t>
            </a:r>
            <a:r>
              <a:rPr lang="fr-FR" dirty="0">
                <a:solidFill>
                  <a:srgbClr val="000000"/>
                </a:solidFill>
                <a:effectLst/>
                <a:latin typeface="Helvetica" pitchFamily="2" charset="0"/>
              </a:rPr>
              <a:t> to highlight the </a:t>
            </a:r>
            <a:r>
              <a:rPr lang="fr-FR" dirty="0" err="1">
                <a:solidFill>
                  <a:srgbClr val="000000"/>
                </a:solidFill>
                <a:effectLst/>
                <a:latin typeface="Helvetica" pitchFamily="2" charset="0"/>
              </a:rPr>
              <a:t>potential</a:t>
            </a:r>
            <a:r>
              <a:rPr lang="fr-FR" dirty="0">
                <a:solidFill>
                  <a:srgbClr val="000000"/>
                </a:solidFill>
                <a:effectLst/>
                <a:latin typeface="Helvetica" pitchFamily="2" charset="0"/>
              </a:rPr>
              <a:t> of </a:t>
            </a:r>
            <a:r>
              <a:rPr lang="fr-FR" dirty="0" err="1">
                <a:solidFill>
                  <a:srgbClr val="000000"/>
                </a:solidFill>
                <a:effectLst/>
                <a:latin typeface="Helvetica" pitchFamily="2" charset="0"/>
              </a:rPr>
              <a:t>exploring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this</a:t>
            </a:r>
            <a:r>
              <a:rPr lang="fr-FR" dirty="0">
                <a:solidFill>
                  <a:srgbClr val="000000"/>
                </a:solidFill>
                <a:effectLst/>
                <a:latin typeface="Helvetica" pitchFamily="2" charset="0"/>
              </a:rPr>
              <a:t> </a:t>
            </a:r>
            <a:r>
              <a:rPr lang="fr-FR" dirty="0" err="1">
                <a:solidFill>
                  <a:srgbClr val="000000"/>
                </a:solidFill>
                <a:effectLst/>
                <a:latin typeface="Helvetica" pitchFamily="2" charset="0"/>
              </a:rPr>
              <a:t>under</a:t>
            </a:r>
            <a:r>
              <a:rPr lang="fr-FR" dirty="0">
                <a:solidFill>
                  <a:srgbClr val="000000"/>
                </a:solidFill>
                <a:effectLst/>
                <a:latin typeface="Helvetica" pitchFamily="2" charset="0"/>
              </a:rPr>
              <a:t> </a:t>
            </a:r>
            <a:r>
              <a:rPr lang="fr-FR" dirty="0" err="1">
                <a:solidFill>
                  <a:srgbClr val="000000"/>
                </a:solidFill>
                <a:effectLst/>
                <a:latin typeface="Helvetica" pitchFamily="2" charset="0"/>
              </a:rPr>
              <a:t>studied</a:t>
            </a:r>
            <a:r>
              <a:rPr lang="fr-FR" dirty="0">
                <a:solidFill>
                  <a:srgbClr val="000000"/>
                </a:solidFill>
                <a:effectLst/>
                <a:latin typeface="Helvetica" pitchFamily="2" charset="0"/>
              </a:rPr>
              <a:t> aspect, and the </a:t>
            </a:r>
            <a:r>
              <a:rPr lang="fr-FR" dirty="0" err="1">
                <a:solidFill>
                  <a:srgbClr val="000000"/>
                </a:solidFill>
                <a:effectLst/>
                <a:latin typeface="Helvetica" pitchFamily="2" charset="0"/>
              </a:rPr>
              <a:t>potential</a:t>
            </a:r>
            <a:r>
              <a:rPr lang="fr-FR" dirty="0">
                <a:solidFill>
                  <a:srgbClr val="000000"/>
                </a:solidFill>
                <a:effectLst/>
                <a:latin typeface="Helvetica" pitchFamily="2" charset="0"/>
              </a:rPr>
              <a:t> of </a:t>
            </a:r>
            <a:r>
              <a:rPr lang="fr-FR" dirty="0" err="1">
                <a:solidFill>
                  <a:srgbClr val="000000"/>
                </a:solidFill>
                <a:effectLst/>
                <a:latin typeface="Helvetica" pitchFamily="2" charset="0"/>
              </a:rPr>
              <a:t>enhancing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circularity</a:t>
            </a:r>
            <a:r>
              <a:rPr lang="fr-FR" dirty="0">
                <a:solidFill>
                  <a:srgbClr val="000000"/>
                </a:solidFill>
                <a:effectLst/>
                <a:latin typeface="Helvetica" pitchFamily="2" charset="0"/>
              </a:rPr>
              <a:t>, to </a:t>
            </a:r>
            <a:r>
              <a:rPr lang="fr-FR" dirty="0" err="1">
                <a:solidFill>
                  <a:srgbClr val="000000"/>
                </a:solidFill>
                <a:effectLst/>
                <a:latin typeface="Helvetica" pitchFamily="2" charset="0"/>
              </a:rPr>
              <a:t>strengthen</a:t>
            </a:r>
            <a:r>
              <a:rPr lang="fr-FR" dirty="0">
                <a:solidFill>
                  <a:srgbClr val="000000"/>
                </a:solidFill>
                <a:effectLst/>
                <a:latin typeface="Helvetica" pitchFamily="2" charset="0"/>
              </a:rPr>
              <a:t> the </a:t>
            </a:r>
            <a:r>
              <a:rPr lang="fr-FR" dirty="0" err="1">
                <a:solidFill>
                  <a:srgbClr val="000000"/>
                </a:solidFill>
                <a:effectLst/>
                <a:latin typeface="Helvetica" pitchFamily="2" charset="0"/>
              </a:rPr>
              <a:t>sector’s</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resilience</a:t>
            </a:r>
            <a:r>
              <a:rPr lang="fr-FR" dirty="0">
                <a:solidFill>
                  <a:srgbClr val="000000"/>
                </a:solidFill>
                <a:effectLst/>
                <a:latin typeface="Helvetica" pitchFamily="2" charset="0"/>
              </a:rPr>
              <a:t>, social value, and </a:t>
            </a:r>
            <a:r>
              <a:rPr lang="fr-FR" dirty="0" err="1">
                <a:solidFill>
                  <a:srgbClr val="000000"/>
                </a:solidFill>
                <a:effectLst/>
                <a:latin typeface="Helvetica" pitchFamily="2" charset="0"/>
              </a:rPr>
              <a:t>economic</a:t>
            </a:r>
            <a:r>
              <a:rPr lang="fr-FR" dirty="0">
                <a:solidFill>
                  <a:srgbClr val="000000"/>
                </a:solidFill>
                <a:effectLst/>
                <a:latin typeface="Helvetica" pitchFamily="2" charset="0"/>
              </a:rPr>
              <a:t> </a:t>
            </a:r>
            <a:r>
              <a:rPr lang="fr-FR" dirty="0" err="1">
                <a:solidFill>
                  <a:srgbClr val="000000"/>
                </a:solidFill>
                <a:effectLst/>
                <a:latin typeface="Helvetica" pitchFamily="2" charset="0"/>
              </a:rPr>
              <a:t>competitiveness</a:t>
            </a:r>
            <a:r>
              <a:rPr lang="fr-FR" dirty="0">
                <a:solidFill>
                  <a:srgbClr val="000000"/>
                </a:solidFill>
                <a:effectLst/>
                <a:latin typeface="Helvetica" pitchFamily="2" charset="0"/>
              </a:rPr>
              <a:t>.</a:t>
            </a:r>
          </a:p>
        </p:txBody>
      </p:sp>
      <p:sp>
        <p:nvSpPr>
          <p:cNvPr id="4" name="Espace réservé du numéro de diapositive 3">
            <a:extLst>
              <a:ext uri="{FF2B5EF4-FFF2-40B4-BE49-F238E27FC236}">
                <a16:creationId xmlns:a16="http://schemas.microsoft.com/office/drawing/2014/main" id="{087FF156-BFA6-DC33-E337-3F5147BC8679}"/>
              </a:ext>
            </a:extLst>
          </p:cNvPr>
          <p:cNvSpPr>
            <a:spLocks noGrp="1"/>
          </p:cNvSpPr>
          <p:nvPr>
            <p:ph type="sldNum" sz="quarter" idx="5"/>
          </p:nvPr>
        </p:nvSpPr>
        <p:spPr/>
        <p:txBody>
          <a:bodyPr/>
          <a:lstStyle/>
          <a:p>
            <a:fld id="{15224C92-A647-154D-9DD2-736BB33659C4}" type="slidenum">
              <a:rPr lang="fr-FR" smtClean="0"/>
              <a:t>10</a:t>
            </a:fld>
            <a:endParaRPr lang="fr-FR"/>
          </a:p>
        </p:txBody>
      </p:sp>
    </p:spTree>
    <p:extLst>
      <p:ext uri="{BB962C8B-B14F-4D97-AF65-F5344CB8AC3E}">
        <p14:creationId xmlns:p14="http://schemas.microsoft.com/office/powerpoint/2010/main" val="82095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5CF6A-073B-E78C-CB36-44B1A482A0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C1645D-8EF9-B704-6CF1-82158C416E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C3A2A5-7C40-A85D-0F19-10D166D10A13}"/>
              </a:ext>
            </a:extLst>
          </p:cNvPr>
          <p:cNvSpPr>
            <a:spLocks noGrp="1"/>
          </p:cNvSpPr>
          <p:nvPr>
            <p:ph type="body" idx="1"/>
          </p:nvPr>
        </p:nvSpPr>
        <p:spPr/>
        <p:txBody>
          <a:bodyPr/>
          <a:lstStyle/>
          <a:p>
            <a:pPr algn="l"/>
            <a:r>
              <a:rPr lang="fr-FR" b="1" i="0" u="none" strike="noStrike" dirty="0">
                <a:solidFill>
                  <a:srgbClr val="000000"/>
                </a:solidFill>
                <a:effectLst/>
              </a:rPr>
              <a:t>(1‘20)</a:t>
            </a:r>
          </a:p>
          <a:p>
            <a:pPr algn="l"/>
            <a:r>
              <a:rPr lang="fr-FR" b="1" i="0" u="none" strike="noStrike" dirty="0">
                <a:solidFill>
                  <a:srgbClr val="000000"/>
                </a:solidFill>
                <a:effectLst/>
              </a:rPr>
              <a:t>So, </a:t>
            </a:r>
            <a:r>
              <a:rPr lang="fr-FR" b="1" i="0" u="none" strike="noStrike" dirty="0" err="1">
                <a:solidFill>
                  <a:srgbClr val="000000"/>
                </a:solidFill>
                <a:effectLst/>
              </a:rPr>
              <a:t>you</a:t>
            </a:r>
            <a:r>
              <a:rPr lang="fr-FR" b="1" i="0" u="none" strike="noStrike" dirty="0">
                <a:solidFill>
                  <a:srgbClr val="000000"/>
                </a:solidFill>
                <a:effectLst/>
              </a:rPr>
              <a:t> </a:t>
            </a:r>
            <a:r>
              <a:rPr lang="fr-FR" b="1" i="0" u="none" strike="noStrike" dirty="0" err="1">
                <a:solidFill>
                  <a:srgbClr val="000000"/>
                </a:solidFill>
                <a:effectLst/>
              </a:rPr>
              <a:t>may</a:t>
            </a:r>
            <a:r>
              <a:rPr lang="fr-FR" b="1" i="0" u="none" strike="noStrike" dirty="0">
                <a:solidFill>
                  <a:srgbClr val="000000"/>
                </a:solidFill>
                <a:effectLst/>
              </a:rPr>
              <a:t> </a:t>
            </a:r>
            <a:r>
              <a:rPr lang="fr-FR" b="1" i="0" u="none" strike="noStrike" dirty="0" err="1">
                <a:solidFill>
                  <a:srgbClr val="000000"/>
                </a:solidFill>
                <a:effectLst/>
              </a:rPr>
              <a:t>ask</a:t>
            </a:r>
            <a:r>
              <a:rPr lang="fr-FR" b="1" i="0" u="none" strike="noStrike" dirty="0">
                <a:solidFill>
                  <a:srgbClr val="000000"/>
                </a:solidFill>
                <a:effectLst/>
              </a:rPr>
              <a:t>, </a:t>
            </a:r>
            <a:r>
              <a:rPr lang="fr-FR" b="1" i="0" u="none" strike="noStrike" dirty="0" err="1">
                <a:solidFill>
                  <a:srgbClr val="000000"/>
                </a:solidFill>
                <a:effectLst/>
              </a:rPr>
              <a:t>why</a:t>
            </a:r>
            <a:r>
              <a:rPr lang="fr-FR" b="1" i="0" u="none" strike="noStrike" dirty="0">
                <a:solidFill>
                  <a:srgbClr val="000000"/>
                </a:solidFill>
                <a:effectLst/>
              </a:rPr>
              <a:t> </a:t>
            </a:r>
            <a:r>
              <a:rPr lang="fr-FR" b="1" i="0" u="none" strike="noStrike" dirty="0" err="1">
                <a:solidFill>
                  <a:srgbClr val="000000"/>
                </a:solidFill>
                <a:effectLst/>
              </a:rPr>
              <a:t>wine</a:t>
            </a:r>
            <a:r>
              <a:rPr lang="fr-FR" b="1"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a:solidFill>
                  <a:srgbClr val="000000"/>
                </a:solidFill>
                <a:effectLst/>
              </a:rPr>
              <a:t>The </a:t>
            </a:r>
            <a:r>
              <a:rPr lang="fr-FR" b="0" i="0" u="none" strike="noStrike" dirty="0" err="1">
                <a:solidFill>
                  <a:srgbClr val="000000"/>
                </a:solidFill>
                <a:effectLst/>
              </a:rPr>
              <a:t>wine</a:t>
            </a:r>
            <a:r>
              <a:rPr lang="fr-FR" b="0" i="0" u="none" strike="noStrike" dirty="0">
                <a:solidFill>
                  <a:srgbClr val="000000"/>
                </a:solidFill>
                <a:effectLst/>
              </a:rPr>
              <a:t> </a:t>
            </a:r>
            <a:r>
              <a:rPr lang="fr-FR" b="0" i="0" u="none" strike="noStrike" dirty="0" err="1">
                <a:solidFill>
                  <a:srgbClr val="000000"/>
                </a:solidFill>
                <a:effectLst/>
              </a:rPr>
              <a:t>sector</a:t>
            </a:r>
            <a:r>
              <a:rPr lang="fr-FR" b="0" i="0" u="none" strike="noStrike" dirty="0">
                <a:solidFill>
                  <a:srgbClr val="000000"/>
                </a:solidFill>
                <a:effectLst/>
              </a:rPr>
              <a:t> in </a:t>
            </a:r>
            <a:r>
              <a:rPr lang="fr-FR" b="0" i="0" u="none" strike="noStrike" dirty="0" err="1">
                <a:solidFill>
                  <a:srgbClr val="000000"/>
                </a:solidFill>
                <a:effectLst/>
              </a:rPr>
              <a:t>Switzerland</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a major </a:t>
            </a:r>
            <a:r>
              <a:rPr lang="fr-FR" b="0" i="0" u="none" strike="noStrike" dirty="0" err="1">
                <a:solidFill>
                  <a:srgbClr val="000000"/>
                </a:solidFill>
                <a:effectLst/>
              </a:rPr>
              <a:t>economic</a:t>
            </a:r>
            <a:r>
              <a:rPr lang="fr-FR" b="0" i="0" u="none" strike="noStrike" dirty="0">
                <a:solidFill>
                  <a:srgbClr val="000000"/>
                </a:solidFill>
                <a:effectLst/>
              </a:rPr>
              <a:t> driver. In 2023, </a:t>
            </a:r>
            <a:r>
              <a:rPr lang="fr-FR" b="0" i="0" u="none" strike="noStrike" dirty="0" err="1">
                <a:solidFill>
                  <a:srgbClr val="000000"/>
                </a:solidFill>
                <a:effectLst/>
              </a:rPr>
              <a:t>annual</a:t>
            </a:r>
            <a:r>
              <a:rPr lang="fr-FR" b="0" i="0" u="none" strike="noStrike" dirty="0">
                <a:solidFill>
                  <a:srgbClr val="000000"/>
                </a:solidFill>
                <a:effectLst/>
              </a:rPr>
              <a:t> </a:t>
            </a:r>
            <a:r>
              <a:rPr lang="fr-FR" b="0" i="0" u="none" strike="noStrike" dirty="0" err="1">
                <a:solidFill>
                  <a:srgbClr val="000000"/>
                </a:solidFill>
                <a:effectLst/>
              </a:rPr>
              <a:t>wine</a:t>
            </a:r>
            <a:r>
              <a:rPr lang="fr-FR" b="0" i="0" u="none" strike="noStrike" dirty="0">
                <a:solidFill>
                  <a:srgbClr val="000000"/>
                </a:solidFill>
                <a:effectLst/>
              </a:rPr>
              <a:t> production </a:t>
            </a:r>
            <a:r>
              <a:rPr lang="fr-FR" b="0" i="0" u="none" strike="noStrike" dirty="0" err="1">
                <a:solidFill>
                  <a:srgbClr val="000000"/>
                </a:solidFill>
                <a:effectLst/>
              </a:rPr>
              <a:t>reached</a:t>
            </a:r>
            <a:r>
              <a:rPr lang="fr-FR" b="0" i="0" u="none" strike="noStrike" dirty="0">
                <a:solidFill>
                  <a:srgbClr val="000000"/>
                </a:solidFill>
                <a:effectLst/>
              </a:rPr>
              <a:t> </a:t>
            </a:r>
            <a:r>
              <a:rPr lang="fr-FR" b="0" i="0" u="none" strike="noStrike" dirty="0" err="1">
                <a:solidFill>
                  <a:srgbClr val="000000"/>
                </a:solidFill>
                <a:effectLst/>
              </a:rPr>
              <a:t>nearly</a:t>
            </a:r>
            <a:r>
              <a:rPr lang="fr-FR" b="0" i="0" u="none" strike="noStrike" dirty="0">
                <a:solidFill>
                  <a:srgbClr val="000000"/>
                </a:solidFill>
                <a:effectLst/>
              </a:rPr>
              <a:t> 100 million </a:t>
            </a:r>
            <a:r>
              <a:rPr lang="fr-FR" b="0" i="0" u="none" strike="noStrike" dirty="0" err="1">
                <a:solidFill>
                  <a:srgbClr val="000000"/>
                </a:solidFill>
                <a:effectLst/>
              </a:rPr>
              <a:t>liters</a:t>
            </a:r>
            <a:r>
              <a:rPr lang="fr-FR" b="0" i="0" u="none" strike="noStrike" dirty="0">
                <a:solidFill>
                  <a:srgbClr val="000000"/>
                </a:solidFill>
                <a:effectLst/>
              </a:rPr>
              <a:t>. This </a:t>
            </a:r>
            <a:r>
              <a:rPr lang="fr-FR" b="0" i="0" u="none" strike="noStrike" dirty="0" err="1">
                <a:solidFill>
                  <a:srgbClr val="000000"/>
                </a:solidFill>
                <a:effectLst/>
              </a:rPr>
              <a:t>sector</a:t>
            </a:r>
            <a:r>
              <a:rPr lang="fr-FR" b="0" i="0" u="none" strike="noStrike" dirty="0">
                <a:solidFill>
                  <a:srgbClr val="000000"/>
                </a:solidFill>
                <a:effectLst/>
              </a:rPr>
              <a:t> </a:t>
            </a:r>
            <a:r>
              <a:rPr lang="fr-FR" b="0" i="0" u="none" strike="noStrike" dirty="0" err="1">
                <a:solidFill>
                  <a:srgbClr val="000000"/>
                </a:solidFill>
                <a:effectLst/>
              </a:rPr>
              <a:t>directly</a:t>
            </a:r>
            <a:r>
              <a:rPr lang="fr-FR" b="0" i="0" u="none" strike="noStrike" dirty="0">
                <a:solidFill>
                  <a:srgbClr val="000000"/>
                </a:solidFill>
                <a:effectLst/>
              </a:rPr>
              <a:t> </a:t>
            </a:r>
            <a:r>
              <a:rPr lang="fr-FR" b="0" i="0" u="none" strike="noStrike" dirty="0" err="1">
                <a:solidFill>
                  <a:srgbClr val="000000"/>
                </a:solidFill>
                <a:effectLst/>
              </a:rPr>
              <a:t>employs</a:t>
            </a:r>
            <a:r>
              <a:rPr lang="fr-FR" b="0" i="0" u="none" strike="noStrike" dirty="0">
                <a:solidFill>
                  <a:srgbClr val="000000"/>
                </a:solidFill>
                <a:effectLst/>
              </a:rPr>
              <a:t> about 9,000 </a:t>
            </a:r>
            <a:r>
              <a:rPr lang="fr-FR" b="0" i="0" u="none" strike="noStrike" dirty="0" err="1">
                <a:solidFill>
                  <a:srgbClr val="000000"/>
                </a:solidFill>
                <a:effectLst/>
              </a:rPr>
              <a:t>winemakers</a:t>
            </a:r>
            <a:r>
              <a:rPr lang="fr-FR" b="0" i="0" u="none" strike="noStrike" dirty="0">
                <a:solidFill>
                  <a:srgbClr val="000000"/>
                </a:solidFill>
                <a:effectLst/>
              </a:rPr>
              <a:t> and supports over 40,000 jobs </a:t>
            </a:r>
            <a:r>
              <a:rPr lang="fr-FR" b="0" i="0" u="none" strike="noStrike" dirty="0" err="1">
                <a:solidFill>
                  <a:srgbClr val="000000"/>
                </a:solidFill>
                <a:effectLst/>
              </a:rPr>
              <a:t>across</a:t>
            </a:r>
            <a:r>
              <a:rPr lang="fr-FR" b="0" i="0" u="none" strike="noStrike" dirty="0">
                <a:solidFill>
                  <a:srgbClr val="000000"/>
                </a:solidFill>
                <a:effectLst/>
              </a:rPr>
              <a:t> the </a:t>
            </a:r>
            <a:r>
              <a:rPr lang="fr-FR" b="0" i="0" u="none" strike="noStrike" dirty="0" err="1">
                <a:solidFill>
                  <a:srgbClr val="000000"/>
                </a:solidFill>
                <a:effectLst/>
              </a:rPr>
              <a:t>entire</a:t>
            </a:r>
            <a:r>
              <a:rPr lang="fr-FR" b="0" i="0" u="none" strike="noStrike" dirty="0">
                <a:solidFill>
                  <a:srgbClr val="000000"/>
                </a:solidFill>
                <a:effectLst/>
              </a:rPr>
              <a:t> </a:t>
            </a:r>
            <a:r>
              <a:rPr lang="fr-FR" b="0" i="0" u="none" strike="noStrike" dirty="0" err="1">
                <a:solidFill>
                  <a:srgbClr val="000000"/>
                </a:solidFill>
                <a:effectLst/>
              </a:rPr>
              <a:t>supply</a:t>
            </a:r>
            <a:r>
              <a:rPr lang="fr-FR" b="0" i="0" u="none" strike="noStrike" dirty="0">
                <a:solidFill>
                  <a:srgbClr val="000000"/>
                </a:solidFill>
                <a:effectLst/>
              </a:rPr>
              <a:t> </a:t>
            </a:r>
            <a:r>
              <a:rPr lang="fr-FR" b="0" i="0" u="none" strike="noStrike" dirty="0" err="1">
                <a:solidFill>
                  <a:srgbClr val="000000"/>
                </a:solidFill>
                <a:effectLst/>
              </a:rPr>
              <a:t>chain</a:t>
            </a:r>
            <a:r>
              <a:rPr lang="fr-FR" b="0" i="0" u="none" strike="noStrike" dirty="0">
                <a:solidFill>
                  <a:srgbClr val="000000"/>
                </a:solidFill>
                <a:effectLst/>
              </a:rPr>
              <a:t>, </a:t>
            </a:r>
            <a:r>
              <a:rPr lang="fr-FR" b="0" i="0" u="none" strike="noStrike" dirty="0" err="1">
                <a:solidFill>
                  <a:srgbClr val="000000"/>
                </a:solidFill>
                <a:effectLst/>
              </a:rPr>
              <a:t>from</a:t>
            </a:r>
            <a:r>
              <a:rPr lang="fr-FR" b="0" i="0" u="none" strike="noStrike" dirty="0">
                <a:solidFill>
                  <a:srgbClr val="000000"/>
                </a:solidFill>
                <a:effectLst/>
              </a:rPr>
              <a:t> production to distribution.</a:t>
            </a:r>
          </a:p>
          <a:p>
            <a:pPr algn="l"/>
            <a:endParaRPr lang="fr-FR" b="0" i="0" u="none" strike="noStrike" dirty="0">
              <a:solidFill>
                <a:srgbClr val="000000"/>
              </a:solidFill>
              <a:effectLst/>
            </a:endParaRPr>
          </a:p>
          <a:p>
            <a:pPr algn="l"/>
            <a:r>
              <a:rPr lang="fr-FR" b="0" i="0" u="none" strike="noStrike" dirty="0">
                <a:solidFill>
                  <a:srgbClr val="000000"/>
                </a:solidFill>
                <a:effectLst/>
              </a:rPr>
              <a:t>But </a:t>
            </a:r>
            <a:r>
              <a:rPr lang="fr-FR" b="0" i="0" u="none" strike="noStrike" dirty="0" err="1">
                <a:solidFill>
                  <a:srgbClr val="000000"/>
                </a:solidFill>
                <a:effectLst/>
              </a:rPr>
              <a:t>wine</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also</a:t>
            </a:r>
            <a:r>
              <a:rPr lang="fr-FR" b="0" i="0" u="none" strike="noStrike" dirty="0">
                <a:solidFill>
                  <a:srgbClr val="000000"/>
                </a:solidFill>
                <a:effectLst/>
              </a:rPr>
              <a:t> a cultural </a:t>
            </a:r>
            <a:r>
              <a:rPr lang="fr-FR" b="0" i="0" u="none" strike="noStrike" dirty="0" err="1">
                <a:solidFill>
                  <a:srgbClr val="000000"/>
                </a:solidFill>
                <a:effectLst/>
              </a:rPr>
              <a:t>heritage</a:t>
            </a:r>
            <a:r>
              <a:rPr lang="fr-FR" b="0" i="0" u="none" strike="noStrike" dirty="0">
                <a:solidFill>
                  <a:srgbClr val="000000"/>
                </a:solidFill>
                <a:effectLst/>
              </a:rPr>
              <a:t> and a local </a:t>
            </a:r>
            <a:r>
              <a:rPr lang="fr-FR" b="0" i="0" u="none" strike="noStrike" dirty="0" err="1">
                <a:solidFill>
                  <a:srgbClr val="000000"/>
                </a:solidFill>
                <a:effectLst/>
              </a:rPr>
              <a:t>craftsmanship</a:t>
            </a:r>
            <a:r>
              <a:rPr lang="fr-FR" b="0" i="0" u="none" strike="noStrike" dirty="0">
                <a:solidFill>
                  <a:srgbClr val="000000"/>
                </a:solidFill>
                <a:effectLst/>
              </a:rPr>
              <a:t>. The </a:t>
            </a:r>
            <a:r>
              <a:rPr lang="fr-FR" b="0" i="0" u="none" strike="noStrike" dirty="0" err="1">
                <a:solidFill>
                  <a:srgbClr val="000000"/>
                </a:solidFill>
                <a:effectLst/>
              </a:rPr>
              <a:t>majority</a:t>
            </a:r>
            <a:r>
              <a:rPr lang="fr-FR" b="0" i="0" u="none" strike="noStrike" dirty="0">
                <a:solidFill>
                  <a:srgbClr val="000000"/>
                </a:solidFill>
                <a:effectLst/>
              </a:rPr>
              <a:t> of </a:t>
            </a:r>
            <a:r>
              <a:rPr lang="fr-FR" b="0" i="0" u="none" strike="noStrike" dirty="0" err="1">
                <a:solidFill>
                  <a:srgbClr val="000000"/>
                </a:solidFill>
                <a:effectLst/>
              </a:rPr>
              <a:t>Swiss</a:t>
            </a:r>
            <a:r>
              <a:rPr lang="fr-FR" b="0" i="0" u="none" strike="noStrike" dirty="0">
                <a:solidFill>
                  <a:srgbClr val="000000"/>
                </a:solidFill>
                <a:effectLst/>
              </a:rPr>
              <a:t> </a:t>
            </a:r>
            <a:r>
              <a:rPr lang="fr-FR" b="0" i="0" u="none" strike="noStrike" dirty="0" err="1">
                <a:solidFill>
                  <a:srgbClr val="000000"/>
                </a:solidFill>
                <a:effectLst/>
              </a:rPr>
              <a:t>winemakers</a:t>
            </a:r>
            <a:r>
              <a:rPr lang="fr-FR" b="0" i="0" u="none" strike="noStrike" dirty="0">
                <a:solidFill>
                  <a:srgbClr val="000000"/>
                </a:solidFill>
                <a:effectLst/>
              </a:rPr>
              <a:t> are </a:t>
            </a:r>
            <a:r>
              <a:rPr lang="fr-FR" b="0" i="0" u="none" strike="noStrike" dirty="0" err="1">
                <a:solidFill>
                  <a:srgbClr val="000000"/>
                </a:solidFill>
                <a:effectLst/>
              </a:rPr>
              <a:t>committed</a:t>
            </a:r>
            <a:r>
              <a:rPr lang="fr-FR" b="0" i="0" u="none" strike="noStrike" dirty="0">
                <a:solidFill>
                  <a:srgbClr val="000000"/>
                </a:solidFill>
                <a:effectLst/>
              </a:rPr>
              <a:t> to </a:t>
            </a:r>
            <a:r>
              <a:rPr lang="fr-FR" b="0" i="0" u="none" strike="noStrike" dirty="0" err="1">
                <a:solidFill>
                  <a:srgbClr val="000000"/>
                </a:solidFill>
                <a:effectLst/>
              </a:rPr>
              <a:t>maintaining</a:t>
            </a:r>
            <a:r>
              <a:rPr lang="fr-FR" b="0" i="0" u="none" strike="noStrike" dirty="0">
                <a:solidFill>
                  <a:srgbClr val="000000"/>
                </a:solidFill>
                <a:effectLst/>
              </a:rPr>
              <a:t> high-</a:t>
            </a:r>
            <a:r>
              <a:rPr lang="fr-FR" b="0" i="0" u="none" strike="noStrike" dirty="0" err="1">
                <a:solidFill>
                  <a:srgbClr val="000000"/>
                </a:solidFill>
                <a:effectLst/>
              </a:rPr>
              <a:t>quality</a:t>
            </a:r>
            <a:r>
              <a:rPr lang="fr-FR" b="0" i="0" u="none" strike="noStrike" dirty="0">
                <a:solidFill>
                  <a:srgbClr val="000000"/>
                </a:solidFill>
                <a:effectLst/>
              </a:rPr>
              <a:t> standards, </a:t>
            </a:r>
            <a:r>
              <a:rPr lang="fr-FR" b="0" i="0" u="none" strike="noStrike" dirty="0" err="1">
                <a:solidFill>
                  <a:srgbClr val="000000"/>
                </a:solidFill>
                <a:effectLst/>
              </a:rPr>
              <a:t>whether</a:t>
            </a:r>
            <a:r>
              <a:rPr lang="fr-FR" b="0" i="0" u="none" strike="noStrike" dirty="0">
                <a:solidFill>
                  <a:srgbClr val="000000"/>
                </a:solidFill>
                <a:effectLst/>
              </a:rPr>
              <a:t> </a:t>
            </a:r>
            <a:r>
              <a:rPr lang="fr-FR" b="0" i="0" u="none" strike="noStrike" dirty="0" err="1">
                <a:solidFill>
                  <a:srgbClr val="000000"/>
                </a:solidFill>
                <a:effectLst/>
              </a:rPr>
              <a:t>through</a:t>
            </a:r>
            <a:r>
              <a:rPr lang="fr-FR" b="0" i="0" u="none" strike="noStrike" dirty="0">
                <a:solidFill>
                  <a:srgbClr val="000000"/>
                </a:solidFill>
                <a:effectLst/>
              </a:rPr>
              <a:t> </a:t>
            </a:r>
            <a:r>
              <a:rPr lang="fr-FR" b="0" i="0" u="none" strike="noStrike" dirty="0" err="1">
                <a:solidFill>
                  <a:srgbClr val="000000"/>
                </a:solidFill>
                <a:effectLst/>
              </a:rPr>
              <a:t>their</a:t>
            </a:r>
            <a:r>
              <a:rPr lang="fr-FR" b="0" i="0" u="none" strike="noStrike" dirty="0">
                <a:solidFill>
                  <a:srgbClr val="000000"/>
                </a:solidFill>
                <a:effectLst/>
              </a:rPr>
              <a:t> production </a:t>
            </a:r>
            <a:r>
              <a:rPr lang="fr-FR" b="0" i="0" u="none" strike="noStrike" dirty="0" err="1">
                <a:solidFill>
                  <a:srgbClr val="000000"/>
                </a:solidFill>
                <a:effectLst/>
              </a:rPr>
              <a:t>systems</a:t>
            </a:r>
            <a:r>
              <a:rPr lang="fr-FR" b="0" i="0" u="none" strike="noStrike" dirty="0">
                <a:solidFill>
                  <a:srgbClr val="000000"/>
                </a:solidFill>
                <a:effectLst/>
              </a:rPr>
              <a:t> or labels, </a:t>
            </a:r>
            <a:r>
              <a:rPr lang="fr-FR" b="0" i="0" u="none" strike="noStrike" dirty="0" err="1">
                <a:solidFill>
                  <a:srgbClr val="000000"/>
                </a:solidFill>
                <a:effectLst/>
              </a:rPr>
              <a:t>such</a:t>
            </a:r>
            <a:r>
              <a:rPr lang="fr-FR" b="0" i="0" u="none" strike="noStrike" dirty="0">
                <a:solidFill>
                  <a:srgbClr val="000000"/>
                </a:solidFill>
                <a:effectLst/>
              </a:rPr>
              <a:t> as the PDO </a:t>
            </a:r>
            <a:r>
              <a:rPr lang="fr-FR" b="0" i="0" u="none" strike="noStrike" dirty="0" err="1">
                <a:solidFill>
                  <a:srgbClr val="000000"/>
                </a:solidFill>
                <a:effectLst/>
              </a:rPr>
              <a:t>designation</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err="1">
                <a:solidFill>
                  <a:srgbClr val="000000"/>
                </a:solidFill>
                <a:effectLst/>
              </a:rPr>
              <a:t>Finally</a:t>
            </a:r>
            <a:r>
              <a:rPr lang="fr-FR" b="0" i="0" u="none" strike="noStrike" dirty="0">
                <a:solidFill>
                  <a:srgbClr val="000000"/>
                </a:solidFill>
                <a:effectLst/>
              </a:rPr>
              <a:t>, </a:t>
            </a:r>
            <a:r>
              <a:rPr lang="fr-FR" b="0" i="0" u="none" strike="noStrike" dirty="0">
                <a:solidFill>
                  <a:srgbClr val="000000"/>
                </a:solidFill>
                <a:effectLst/>
                <a:latin typeface="-webkit-standard"/>
              </a:rPr>
              <a:t>by-</a:t>
            </a:r>
            <a:r>
              <a:rPr lang="fr-FR" b="0" i="0" u="none" strike="noStrike" dirty="0" err="1">
                <a:solidFill>
                  <a:srgbClr val="000000"/>
                </a:solidFill>
                <a:effectLst/>
                <a:latin typeface="-webkit-standard"/>
              </a:rPr>
              <a:t>products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from</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wine</a:t>
            </a:r>
            <a:r>
              <a:rPr lang="fr-FR" b="0" i="0" u="none" strike="noStrike" dirty="0">
                <a:solidFill>
                  <a:srgbClr val="000000"/>
                </a:solidFill>
                <a:effectLst/>
                <a:latin typeface="-webkit-standard"/>
              </a:rPr>
              <a:t> production </a:t>
            </a:r>
            <a:r>
              <a:rPr lang="fr-FR" b="0" i="0" u="none" strike="noStrike" dirty="0" err="1">
                <a:solidFill>
                  <a:srgbClr val="000000"/>
                </a:solidFill>
                <a:effectLst/>
                <a:latin typeface="-webkit-standard"/>
              </a:rPr>
              <a:t>present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many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opportunities</a:t>
            </a:r>
            <a:r>
              <a:rPr lang="fr-FR" b="0" i="0" u="none" strike="noStrike" dirty="0">
                <a:solidFill>
                  <a:srgbClr val="000000"/>
                </a:solidFill>
                <a:effectLst/>
                <a:latin typeface="-webkit-standard"/>
              </a:rPr>
              <a:t> for </a:t>
            </a:r>
            <a:r>
              <a:rPr lang="fr-FR" b="0" i="0" u="none" strike="noStrike" dirty="0" err="1">
                <a:solidFill>
                  <a:srgbClr val="000000"/>
                </a:solidFill>
                <a:effectLst/>
                <a:latin typeface="-webkit-standard"/>
              </a:rPr>
              <a:t>reuse</a:t>
            </a:r>
            <a:r>
              <a:rPr lang="fr-FR" b="0" i="0" u="none" strike="noStrike" dirty="0">
                <a:solidFill>
                  <a:srgbClr val="000000"/>
                </a:solidFill>
                <a:effectLst/>
                <a:latin typeface="-webkit-standard"/>
              </a:rPr>
              <a:t>. This leads us to </a:t>
            </a:r>
            <a:r>
              <a:rPr lang="fr-FR" b="0" i="0" u="none" strike="noStrike" dirty="0" err="1">
                <a:solidFill>
                  <a:srgbClr val="000000"/>
                </a:solidFill>
                <a:effectLst/>
                <a:latin typeface="-webkit-standard"/>
              </a:rPr>
              <a:t>our</a:t>
            </a:r>
            <a:r>
              <a:rPr lang="fr-FR" b="0" i="0" u="none" strike="noStrike" dirty="0">
                <a:solidFill>
                  <a:srgbClr val="000000"/>
                </a:solidFill>
                <a:effectLst/>
                <a:latin typeface="-webkit-standard"/>
              </a:rPr>
              <a:t> second objective: </a:t>
            </a:r>
            <a:r>
              <a:rPr lang="fr-FR" b="0" i="0" u="none" strike="noStrike" dirty="0" err="1">
                <a:solidFill>
                  <a:srgbClr val="000000"/>
                </a:solidFill>
                <a:effectLst/>
                <a:latin typeface="-webkit-standard"/>
              </a:rPr>
              <a:t>comparing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recovery</a:t>
            </a:r>
            <a:r>
              <a:rPr lang="fr-FR" b="0" i="0" u="none" strike="noStrike" dirty="0">
                <a:solidFill>
                  <a:srgbClr val="000000"/>
                </a:solidFill>
                <a:effectLst/>
                <a:latin typeface="-webkit-standard"/>
              </a:rPr>
              <a:t> scenarios and </a:t>
            </a:r>
            <a:r>
              <a:rPr lang="fr-FR" b="0" i="0" u="none" strike="noStrike" dirty="0" err="1">
                <a:solidFill>
                  <a:srgbClr val="000000"/>
                </a:solidFill>
                <a:effectLst/>
                <a:latin typeface="-webkit-standard"/>
              </a:rPr>
              <a:t>evaluating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their</a:t>
            </a:r>
            <a:r>
              <a:rPr lang="fr-FR" b="0" i="0" u="none" strike="noStrike" dirty="0">
                <a:solidFill>
                  <a:srgbClr val="000000"/>
                </a:solidFill>
                <a:effectLst/>
                <a:latin typeface="-webkit-standard"/>
              </a:rPr>
              <a:t> impact on the </a:t>
            </a:r>
            <a:r>
              <a:rPr lang="fr-FR" b="0" i="0" u="none" strike="noStrike" dirty="0" err="1">
                <a:solidFill>
                  <a:srgbClr val="000000"/>
                </a:solidFill>
                <a:effectLst/>
                <a:latin typeface="-webkit-standard"/>
              </a:rPr>
              <a:t>true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a:t>
            </a:r>
            <a:r>
              <a:rPr lang="fr-FR" b="0" i="0" u="none" strike="noStrike" dirty="0">
                <a:solidFill>
                  <a:srgbClr val="000000"/>
                </a:solidFill>
                <a:effectLst/>
                <a:latin typeface="-webkit-standard"/>
              </a:rPr>
              <a:t> to guide the </a:t>
            </a:r>
            <a:r>
              <a:rPr lang="fr-FR" b="0" i="0" u="none" strike="noStrike" dirty="0" err="1">
                <a:solidFill>
                  <a:srgbClr val="000000"/>
                </a:solidFill>
                <a:effectLst/>
                <a:latin typeface="-webkit-standard"/>
              </a:rPr>
              <a:t>implementation</a:t>
            </a:r>
            <a:r>
              <a:rPr lang="fr-FR" b="0" i="0" u="none" strike="noStrike" dirty="0">
                <a:solidFill>
                  <a:srgbClr val="000000"/>
                </a:solidFill>
                <a:effectLst/>
                <a:latin typeface="-webkit-standard"/>
              </a:rPr>
              <a:t> of </a:t>
            </a:r>
            <a:r>
              <a:rPr lang="fr-FR" b="0" i="0" u="none" strike="noStrike" dirty="0" err="1">
                <a:solidFill>
                  <a:srgbClr val="000000"/>
                </a:solidFill>
                <a:effectLst/>
                <a:latin typeface="-webkit-standard"/>
              </a:rPr>
              <a:t>biorefinery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strategies</a:t>
            </a:r>
            <a:r>
              <a:rPr lang="fr-FR" b="0" i="0" u="none" strike="noStrike" dirty="0">
                <a:solidFill>
                  <a:srgbClr val="000000"/>
                </a:solidFill>
                <a:effectLst/>
                <a:latin typeface="-webkit-standard"/>
              </a:rPr>
              <a:t>.</a:t>
            </a:r>
            <a:endParaRPr lang="fr-FR" dirty="0"/>
          </a:p>
        </p:txBody>
      </p:sp>
      <p:sp>
        <p:nvSpPr>
          <p:cNvPr id="4" name="Espace réservé du numéro de diapositive 3">
            <a:extLst>
              <a:ext uri="{FF2B5EF4-FFF2-40B4-BE49-F238E27FC236}">
                <a16:creationId xmlns:a16="http://schemas.microsoft.com/office/drawing/2014/main" id="{F1DD18F6-0FB2-C4F7-7EB7-E83AB3F7D64E}"/>
              </a:ext>
            </a:extLst>
          </p:cNvPr>
          <p:cNvSpPr>
            <a:spLocks noGrp="1"/>
          </p:cNvSpPr>
          <p:nvPr>
            <p:ph type="sldNum" sz="quarter" idx="5"/>
          </p:nvPr>
        </p:nvSpPr>
        <p:spPr/>
        <p:txBody>
          <a:bodyPr/>
          <a:lstStyle/>
          <a:p>
            <a:fld id="{15224C92-A647-154D-9DD2-736BB33659C4}" type="slidenum">
              <a:rPr lang="fr-FR" smtClean="0"/>
              <a:t>11</a:t>
            </a:fld>
            <a:endParaRPr lang="fr-FR"/>
          </a:p>
        </p:txBody>
      </p:sp>
    </p:spTree>
    <p:extLst>
      <p:ext uri="{BB962C8B-B14F-4D97-AF65-F5344CB8AC3E}">
        <p14:creationId xmlns:p14="http://schemas.microsoft.com/office/powerpoint/2010/main" val="1888476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(0’50)</a:t>
            </a:r>
          </a:p>
          <a:p>
            <a:endParaRPr lang="fr-FR" dirty="0"/>
          </a:p>
          <a:p>
            <a:r>
              <a:rPr lang="fr-FR" dirty="0" err="1"/>
              <a:t>Given</a:t>
            </a:r>
            <a:r>
              <a:rPr lang="fr-FR" dirty="0"/>
              <a:t> the </a:t>
            </a:r>
            <a:r>
              <a:rPr lang="fr-FR" dirty="0" err="1"/>
              <a:t>purpose</a:t>
            </a:r>
            <a:r>
              <a:rPr lang="fr-FR" dirty="0"/>
              <a:t> of the </a:t>
            </a:r>
            <a:r>
              <a:rPr lang="fr-FR" dirty="0" err="1"/>
              <a:t>study</a:t>
            </a:r>
            <a:r>
              <a:rPr lang="fr-FR" dirty="0"/>
              <a:t>, </a:t>
            </a:r>
            <a:r>
              <a:rPr lang="fr-FR" b="0" i="0" u="none" strike="noStrike" dirty="0">
                <a:solidFill>
                  <a:srgbClr val="000000"/>
                </a:solidFill>
                <a:effectLst/>
                <a:latin typeface="-webkit-standard"/>
              </a:rPr>
              <a:t>the scope and frame </a:t>
            </a:r>
            <a:r>
              <a:rPr lang="fr-FR" b="0" i="0" u="none" strike="noStrike" dirty="0" err="1">
                <a:solidFill>
                  <a:srgbClr val="000000"/>
                </a:solidFill>
                <a:effectLst/>
                <a:latin typeface="-webkit-standard"/>
              </a:rPr>
              <a:t>focuses</a:t>
            </a:r>
            <a:r>
              <a:rPr lang="fr-FR" b="0" i="0" u="none" strike="noStrike" dirty="0">
                <a:solidFill>
                  <a:srgbClr val="000000"/>
                </a:solidFill>
                <a:effectLst/>
                <a:latin typeface="-webkit-standard"/>
              </a:rPr>
              <a:t> on </a:t>
            </a:r>
            <a:r>
              <a:rPr lang="fr-FR" b="0" i="0" u="none" strike="noStrike" dirty="0" err="1">
                <a:solidFill>
                  <a:srgbClr val="000000"/>
                </a:solidFill>
                <a:effectLst/>
                <a:latin typeface="-webkit-standard"/>
              </a:rPr>
              <a:t>three</a:t>
            </a:r>
            <a:r>
              <a:rPr lang="fr-FR" b="0" i="0" u="none" strike="noStrike" dirty="0">
                <a:solidFill>
                  <a:srgbClr val="000000"/>
                </a:solidFill>
                <a:effectLst/>
                <a:latin typeface="-webkit-standard"/>
              </a:rPr>
              <a:t> key stages: </a:t>
            </a:r>
            <a:r>
              <a:rPr lang="fr-FR" b="0" i="0" u="none" strike="noStrike" dirty="0" err="1">
                <a:solidFill>
                  <a:srgbClr val="000000"/>
                </a:solidFill>
                <a:effectLst/>
                <a:latin typeface="-webkit-standard"/>
              </a:rPr>
              <a:t>vineyard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operations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using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integrated</a:t>
            </a:r>
            <a:r>
              <a:rPr lang="fr-FR" b="0" i="0" u="none" strike="noStrike" dirty="0">
                <a:solidFill>
                  <a:srgbClr val="000000"/>
                </a:solidFill>
                <a:effectLst/>
                <a:latin typeface="-webkit-standard"/>
              </a:rPr>
              <a:t> production, </a:t>
            </a:r>
            <a:r>
              <a:rPr lang="fr-FR" b="0" i="0" u="none" strike="noStrike" dirty="0" err="1">
                <a:solidFill>
                  <a:srgbClr val="000000"/>
                </a:solidFill>
                <a:effectLst/>
                <a:latin typeface="-webkit-standard"/>
              </a:rPr>
              <a:t>winemaking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modeled</a:t>
            </a:r>
            <a:r>
              <a:rPr lang="fr-FR" b="0" i="0" u="none" strike="noStrike" dirty="0">
                <a:solidFill>
                  <a:srgbClr val="000000"/>
                </a:solidFill>
                <a:effectLst/>
                <a:latin typeface="-webkit-standard"/>
              </a:rPr>
              <a:t> on a </a:t>
            </a:r>
            <a:r>
              <a:rPr lang="fr-FR" b="0" i="0" u="none" strike="noStrike" dirty="0" err="1">
                <a:solidFill>
                  <a:srgbClr val="000000"/>
                </a:solidFill>
                <a:effectLst/>
                <a:latin typeface="-webkit-standard"/>
              </a:rPr>
              <a:t>cooperative</a:t>
            </a:r>
            <a:r>
              <a:rPr lang="fr-FR" b="0" i="0" u="none" strike="noStrike" dirty="0">
                <a:solidFill>
                  <a:srgbClr val="000000"/>
                </a:solidFill>
                <a:effectLst/>
                <a:latin typeface="-webkit-standard"/>
              </a:rPr>
              <a:t> system, and </a:t>
            </a:r>
            <a:r>
              <a:rPr lang="fr-FR" b="0" i="0" u="none" strike="noStrike" dirty="0" err="1">
                <a:solidFill>
                  <a:srgbClr val="000000"/>
                </a:solidFill>
                <a:effectLst/>
                <a:latin typeface="-webkit-standard"/>
              </a:rPr>
              <a:t>retail</a:t>
            </a:r>
            <a:r>
              <a:rPr lang="fr-FR" b="0" i="0" u="none" strike="noStrike" dirty="0">
                <a:solidFill>
                  <a:srgbClr val="000000"/>
                </a:solidFill>
                <a:effectLst/>
                <a:latin typeface="-webkit-standard"/>
              </a:rPr>
              <a:t>, all </a:t>
            </a:r>
            <a:r>
              <a:rPr lang="fr-FR" b="0" i="0" u="none" strike="noStrike" dirty="0" err="1">
                <a:solidFill>
                  <a:srgbClr val="000000"/>
                </a:solidFill>
                <a:effectLst/>
                <a:latin typeface="-webkit-standard"/>
              </a:rPr>
              <a:t>within</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Swiss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wine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context</a:t>
            </a:r>
            <a:r>
              <a:rPr lang="fr-FR" b="0" i="0" u="none" strike="noStrike" dirty="0">
                <a:solidFill>
                  <a:srgbClr val="000000"/>
                </a:solidFill>
                <a:effectLst/>
                <a:latin typeface="-webkit-standard"/>
              </a:rPr>
              <a:t>.</a:t>
            </a:r>
          </a:p>
          <a:p>
            <a:endParaRPr lang="fr-FR" b="0" i="0" u="none" strike="noStrike" dirty="0">
              <a:solidFill>
                <a:srgbClr val="000000"/>
              </a:solidFill>
              <a:effectLst/>
              <a:latin typeface="-webkit-standard"/>
            </a:endParaRPr>
          </a:p>
          <a:p>
            <a:r>
              <a:rPr lang="fr-FR" b="0" i="0" u="none" strike="noStrike" dirty="0">
                <a:solidFill>
                  <a:srgbClr val="000000"/>
                </a:solidFill>
                <a:effectLst/>
                <a:latin typeface="-webkit-standard"/>
              </a:rPr>
              <a:t>It </a:t>
            </a:r>
            <a:r>
              <a:rPr lang="fr-FR" b="0" i="0" u="none" strike="noStrike" dirty="0" err="1">
                <a:solidFill>
                  <a:srgbClr val="000000"/>
                </a:solidFill>
                <a:effectLst/>
                <a:latin typeface="-webkit-standard"/>
              </a:rPr>
              <a:t>also</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includes</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downstream</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recovery</a:t>
            </a:r>
            <a:r>
              <a:rPr lang="fr-FR" b="0" i="0" u="none" strike="noStrike" dirty="0">
                <a:solidFill>
                  <a:srgbClr val="000000"/>
                </a:solidFill>
                <a:effectLst/>
                <a:latin typeface="-webkit-standard"/>
              </a:rPr>
              <a:t> of </a:t>
            </a:r>
            <a:r>
              <a:rPr lang="fr-FR" dirty="0">
                <a:solidFill>
                  <a:srgbClr val="000000"/>
                </a:solidFill>
                <a:effectLst/>
                <a:latin typeface="Helvetica" pitchFamily="2" charset="0"/>
              </a:rPr>
              <a:t>gr/ai/</a:t>
            </a:r>
            <a:r>
              <a:rPr lang="fr-FR" dirty="0" err="1">
                <a:solidFill>
                  <a:srgbClr val="000000"/>
                </a:solidFill>
                <a:effectLst/>
                <a:latin typeface="Helvetica" pitchFamily="2" charset="0"/>
              </a:rPr>
              <a:t>pe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pom</a:t>
            </a:r>
            <a:r>
              <a:rPr lang="fr-FR" dirty="0">
                <a:solidFill>
                  <a:srgbClr val="000000"/>
                </a:solidFill>
                <a:effectLst/>
                <a:latin typeface="Helvetica" pitchFamily="2" charset="0"/>
              </a:rPr>
              <a:t>/ai/ce </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residue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left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after</a:t>
            </a:r>
            <a:r>
              <a:rPr lang="fr-FR" b="0" i="0" u="none" strike="noStrike" dirty="0">
                <a:solidFill>
                  <a:srgbClr val="000000"/>
                </a:solidFill>
                <a:effectLst/>
                <a:latin typeface="-webkit-standard"/>
              </a:rPr>
              <a:t> pressing </a:t>
            </a:r>
            <a:r>
              <a:rPr lang="fr-FR" dirty="0">
                <a:solidFill>
                  <a:srgbClr val="000000"/>
                </a:solidFill>
                <a:effectLst/>
                <a:latin typeface="Helvetica" pitchFamily="2" charset="0"/>
              </a:rPr>
              <a:t>gr/ai/</a:t>
            </a:r>
            <a:r>
              <a:rPr lang="fr-FR" dirty="0" err="1">
                <a:solidFill>
                  <a:srgbClr val="000000"/>
                </a:solidFill>
                <a:effectLst/>
                <a:latin typeface="Helvetica" pitchFamily="2" charset="0"/>
              </a:rPr>
              <a:t>pe</a:t>
            </a:r>
            <a:r>
              <a:rPr lang="fr-FR" dirty="0">
                <a:solidFill>
                  <a:srgbClr val="000000"/>
                </a:solidFill>
                <a:effectLst/>
                <a:latin typeface="Helvetica" pitchFamily="2" charset="0"/>
              </a:rPr>
              <a:t> </a:t>
            </a:r>
            <a:r>
              <a:rPr lang="fr-FR" b="0" i="0" u="none" strike="noStrike" dirty="0">
                <a:solidFill>
                  <a:srgbClr val="000000"/>
                </a:solidFill>
                <a:effectLst/>
                <a:latin typeface="-webkit-standard"/>
              </a:rPr>
              <a:t> for </a:t>
            </a:r>
            <a:r>
              <a:rPr lang="fr-FR" b="0" i="0" u="none" strike="noStrike" dirty="0" err="1">
                <a:solidFill>
                  <a:srgbClr val="000000"/>
                </a:solidFill>
                <a:effectLst/>
                <a:latin typeface="-webkit-standard"/>
              </a:rPr>
              <a:t>wine</a:t>
            </a:r>
            <a:r>
              <a:rPr lang="fr-FR" b="0" i="0" u="none" strike="noStrike" dirty="0">
                <a:solidFill>
                  <a:srgbClr val="000000"/>
                </a:solidFill>
                <a:effectLst/>
                <a:latin typeface="-webkit-standard"/>
              </a:rPr>
              <a:t> — </a:t>
            </a:r>
            <a:r>
              <a:rPr lang="fr-FR" b="0" i="0" u="none" strike="noStrike" dirty="0" err="1">
                <a:solidFill>
                  <a:srgbClr val="000000"/>
                </a:solidFill>
                <a:effectLst/>
                <a:latin typeface="-webkit-standard"/>
              </a:rPr>
              <a:t>through</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three</a:t>
            </a:r>
            <a:r>
              <a:rPr lang="fr-FR" b="0" i="0" u="none" strike="noStrike" dirty="0">
                <a:solidFill>
                  <a:srgbClr val="000000"/>
                </a:solidFill>
                <a:effectLst/>
                <a:latin typeface="-webkit-standard"/>
              </a:rPr>
              <a:t> routes: </a:t>
            </a:r>
            <a:r>
              <a:rPr lang="fr-FR" b="0" i="0" u="none" strike="noStrike" dirty="0" err="1">
                <a:solidFill>
                  <a:srgbClr val="000000"/>
                </a:solidFill>
                <a:effectLst/>
                <a:latin typeface="-webkit-standard"/>
              </a:rPr>
              <a:t>agronomic</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energy</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industrial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Two</a:t>
            </a:r>
            <a:r>
              <a:rPr lang="fr-FR" b="0" i="0" u="none" strike="noStrike" dirty="0">
                <a:solidFill>
                  <a:srgbClr val="000000"/>
                </a:solidFill>
                <a:effectLst/>
                <a:latin typeface="-webkit-standard"/>
              </a:rPr>
              <a:t> main valorisation </a:t>
            </a:r>
            <a:r>
              <a:rPr lang="fr-FR" b="0" i="0" u="none" strike="noStrike" dirty="0" err="1">
                <a:solidFill>
                  <a:srgbClr val="000000"/>
                </a:solidFill>
                <a:effectLst/>
                <a:latin typeface="-webkit-standard"/>
              </a:rPr>
              <a:t>methods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biogas</a:t>
            </a:r>
            <a:r>
              <a:rPr lang="fr-FR" b="0" i="0" u="none" strike="noStrike" dirty="0">
                <a:solidFill>
                  <a:srgbClr val="000000"/>
                </a:solidFill>
                <a:effectLst/>
                <a:latin typeface="-webkit-standard"/>
              </a:rPr>
              <a:t> production (</a:t>
            </a:r>
            <a:r>
              <a:rPr lang="fr-FR" b="0" i="0" u="none" strike="noStrike" dirty="0" err="1">
                <a:solidFill>
                  <a:srgbClr val="000000"/>
                </a:solidFill>
                <a:effectLst/>
                <a:latin typeface="-webkit-standard"/>
              </a:rPr>
              <a:t>methanization</a:t>
            </a:r>
            <a:r>
              <a:rPr lang="fr-FR" b="0" i="0" u="none" strike="noStrike" dirty="0">
                <a:solidFill>
                  <a:srgbClr val="000000"/>
                </a:solidFill>
                <a:effectLst/>
                <a:latin typeface="-webkit-standard"/>
              </a:rPr>
              <a:t>) and distillation, are </a:t>
            </a:r>
            <a:r>
              <a:rPr lang="fr-FR" b="0" i="0" u="none" strike="noStrike" dirty="0" err="1">
                <a:solidFill>
                  <a:srgbClr val="000000"/>
                </a:solidFill>
                <a:effectLst/>
                <a:latin typeface="-webkit-standard"/>
              </a:rPr>
              <a:t>analyzed</a:t>
            </a:r>
            <a:r>
              <a:rPr lang="fr-FR" b="0" i="0" u="none" strike="noStrike" dirty="0">
                <a:solidFill>
                  <a:srgbClr val="000000"/>
                </a:solidFill>
                <a:effectLst/>
                <a:latin typeface="-webkit-standard"/>
              </a:rPr>
              <a:t>. </a:t>
            </a:r>
          </a:p>
          <a:p>
            <a:endParaRPr lang="fr-FR" b="0" i="0" u="none" strike="noStrike" dirty="0">
              <a:solidFill>
                <a:srgbClr val="000000"/>
              </a:solidFill>
              <a:effectLst/>
              <a:latin typeface="-webkit-standard"/>
            </a:endParaRPr>
          </a:p>
          <a:p>
            <a:r>
              <a:rPr lang="fr-FR" b="0" i="0" u="none" strike="noStrike" dirty="0" err="1">
                <a:solidFill>
                  <a:srgbClr val="000000"/>
                </a:solidFill>
                <a:effectLst/>
                <a:latin typeface="-webkit-standard"/>
              </a:rPr>
              <a:t>Finally</a:t>
            </a:r>
            <a:r>
              <a:rPr lang="fr-FR" b="0" i="0" u="none" strike="noStrike" dirty="0">
                <a:solidFill>
                  <a:srgbClr val="000000"/>
                </a:solidFill>
                <a:effectLst/>
                <a:latin typeface="-webkit-standard"/>
              </a:rPr>
              <a:t>, the scope </a:t>
            </a:r>
            <a:r>
              <a:rPr lang="fr-FR" b="0" i="0" u="none" strike="noStrike" dirty="0" err="1">
                <a:solidFill>
                  <a:srgbClr val="000000"/>
                </a:solidFill>
                <a:effectLst/>
                <a:latin typeface="-webkit-standard"/>
              </a:rPr>
              <a:t>is</a:t>
            </a:r>
            <a:r>
              <a:rPr lang="fr-FR" b="0" i="0" u="none" strike="noStrike" dirty="0">
                <a:solidFill>
                  <a:srgbClr val="000000"/>
                </a:solidFill>
                <a:effectLst/>
                <a:latin typeface="-webkit-standard"/>
              </a:rPr>
              <a:t> </a:t>
            </a:r>
            <a:r>
              <a:rPr lang="fr-FR" dirty="0" err="1">
                <a:solidFill>
                  <a:srgbClr val="000000"/>
                </a:solidFill>
                <a:effectLst/>
                <a:latin typeface="Helvetica" pitchFamily="2" charset="0"/>
              </a:rPr>
              <a:t>expanded</a:t>
            </a:r>
            <a:r>
              <a:rPr lang="fr-FR" b="0" i="0" u="none" strike="noStrike" dirty="0">
                <a:solidFill>
                  <a:srgbClr val="000000"/>
                </a:solidFill>
                <a:effectLst/>
                <a:latin typeface="-webkit-standard"/>
              </a:rPr>
              <a:t> to compare </a:t>
            </a:r>
            <a:r>
              <a:rPr lang="fr-FR" b="0" i="0" u="none" strike="noStrike" dirty="0" err="1">
                <a:solidFill>
                  <a:srgbClr val="000000"/>
                </a:solidFill>
                <a:effectLst/>
                <a:latin typeface="-webkit-standard"/>
              </a:rPr>
              <a:t>with</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fossil-based</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conventional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systems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that</a:t>
            </a:r>
            <a:r>
              <a:rPr lang="fr-FR" b="0" i="0" u="none" strike="noStrike" dirty="0">
                <a:solidFill>
                  <a:srgbClr val="000000"/>
                </a:solidFill>
                <a:effectLst/>
                <a:latin typeface="-webkit-standard"/>
              </a:rPr>
              <a:t> are </a:t>
            </a:r>
            <a:r>
              <a:rPr lang="fr-FR" b="0" i="0" u="none" strike="noStrike" dirty="0" err="1">
                <a:solidFill>
                  <a:srgbClr val="000000"/>
                </a:solidFill>
                <a:effectLst/>
                <a:latin typeface="-webkit-standard"/>
              </a:rPr>
              <a:t>replaced</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hidden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benefits</a:t>
            </a:r>
            <a:r>
              <a:rPr lang="fr-FR" b="0" i="0" u="none" strike="noStrike" dirty="0">
                <a:solidFill>
                  <a:srgbClr val="000000"/>
                </a:solidFill>
                <a:effectLst/>
                <a:latin typeface="-webkit-standard"/>
              </a:rPr>
              <a:t> are </a:t>
            </a:r>
            <a:r>
              <a:rPr lang="fr-FR" b="0" i="0" u="none" strike="noStrike" dirty="0" err="1">
                <a:solidFill>
                  <a:srgbClr val="000000"/>
                </a:solidFill>
                <a:effectLst/>
                <a:latin typeface="-webkit-standard"/>
              </a:rPr>
              <a:t>assessed</a:t>
            </a:r>
            <a:r>
              <a:rPr lang="fr-FR" b="0" i="0" u="none" strike="noStrike" dirty="0">
                <a:solidFill>
                  <a:srgbClr val="000000"/>
                </a:solidFill>
                <a:effectLst/>
                <a:latin typeface="-webkit-standard"/>
              </a:rPr>
              <a:t> per liter of </a:t>
            </a:r>
            <a:r>
              <a:rPr lang="fr-FR" b="0" i="0" u="none" strike="noStrike" dirty="0" err="1">
                <a:solidFill>
                  <a:srgbClr val="000000"/>
                </a:solidFill>
                <a:effectLst/>
                <a:latin typeface="-webkit-standard"/>
              </a:rPr>
              <a:t>wine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produced</a:t>
            </a:r>
            <a:r>
              <a:rPr lang="fr-FR" b="0" i="0" u="none" strike="noStrike" dirty="0">
                <a:solidFill>
                  <a:srgbClr val="000000"/>
                </a:solidFill>
                <a:effectLst/>
                <a:latin typeface="-webkit-standard"/>
              </a:rPr>
              <a:t>.</a:t>
            </a:r>
            <a:endParaRPr lang="fr-FR" dirty="0"/>
          </a:p>
          <a:p>
            <a:endParaRPr lang="fr-FR" dirty="0"/>
          </a:p>
          <a:p>
            <a:endParaRPr lang="fr-FR" dirty="0"/>
          </a:p>
          <a:p>
            <a:endParaRPr lang="fr-FR" dirty="0"/>
          </a:p>
          <a:p>
            <a:endParaRPr lang="fr-FR" dirty="0"/>
          </a:p>
          <a:p>
            <a:endParaRPr lang="fr-FR" dirty="0"/>
          </a:p>
          <a:p>
            <a:r>
              <a:rPr lang="fr-FR" dirty="0"/>
              <a:t>NOTES: </a:t>
            </a:r>
          </a:p>
          <a:p>
            <a:r>
              <a:rPr lang="fr-FR" b="1" dirty="0" err="1">
                <a:solidFill>
                  <a:srgbClr val="000000"/>
                </a:solidFill>
                <a:effectLst/>
                <a:latin typeface="Helvetica" pitchFamily="2" charset="0"/>
              </a:rPr>
              <a:t>Grape</a:t>
            </a:r>
            <a:r>
              <a:rPr lang="fr-FR" b="1" dirty="0">
                <a:solidFill>
                  <a:srgbClr val="000000"/>
                </a:solidFill>
                <a:effectLst/>
                <a:latin typeface="Helvetica" pitchFamily="2" charset="0"/>
              </a:rPr>
              <a:t> </a:t>
            </a:r>
            <a:r>
              <a:rPr lang="fr-FR" b="1" dirty="0" err="1">
                <a:solidFill>
                  <a:srgbClr val="000000"/>
                </a:solidFill>
                <a:effectLst/>
                <a:latin typeface="Helvetica" pitchFamily="2" charset="0"/>
              </a:rPr>
              <a:t>pomace</a:t>
            </a:r>
            <a:r>
              <a:rPr lang="fr-FR" b="1" dirty="0">
                <a:solidFill>
                  <a:srgbClr val="000000"/>
                </a:solidFill>
                <a:effectLst/>
                <a:latin typeface="Helvetica" pitchFamily="2" charset="0"/>
              </a:rPr>
              <a:t>/marc: </a:t>
            </a:r>
            <a:r>
              <a:rPr lang="fr-FR" dirty="0" err="1">
                <a:solidFill>
                  <a:srgbClr val="000000"/>
                </a:solidFill>
                <a:effectLst/>
                <a:latin typeface="Helvetica" pitchFamily="2" charset="0"/>
              </a:rPr>
              <a:t>Grape</a:t>
            </a:r>
            <a:r>
              <a:rPr lang="fr-FR" dirty="0">
                <a:solidFill>
                  <a:srgbClr val="000000"/>
                </a:solidFill>
                <a:effectLst/>
                <a:latin typeface="Helvetica" pitchFamily="2" charset="0"/>
              </a:rPr>
              <a:t> marc </a:t>
            </a:r>
            <a:r>
              <a:rPr lang="fr-FR" dirty="0" err="1">
                <a:solidFill>
                  <a:srgbClr val="000000"/>
                </a:solidFill>
                <a:effectLst/>
                <a:latin typeface="Helvetica" pitchFamily="2" charset="0"/>
              </a:rPr>
              <a:t>is</a:t>
            </a:r>
            <a:r>
              <a:rPr lang="fr-FR" dirty="0">
                <a:solidFill>
                  <a:srgbClr val="000000"/>
                </a:solidFill>
                <a:effectLst/>
                <a:latin typeface="Helvetica" pitchFamily="2" charset="0"/>
              </a:rPr>
              <a:t> the </a:t>
            </a:r>
            <a:r>
              <a:rPr lang="fr-FR" dirty="0" err="1">
                <a:solidFill>
                  <a:srgbClr val="000000"/>
                </a:solidFill>
                <a:effectLst/>
                <a:latin typeface="Helvetica" pitchFamily="2" charset="0"/>
              </a:rPr>
              <a:t>solid</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residue</a:t>
            </a:r>
            <a:r>
              <a:rPr lang="fr-FR" dirty="0">
                <a:solidFill>
                  <a:srgbClr val="000000"/>
                </a:solidFill>
                <a:effectLst/>
                <a:latin typeface="Helvetica" pitchFamily="2" charset="0"/>
              </a:rPr>
              <a:t> </a:t>
            </a:r>
            <a:r>
              <a:rPr lang="fr-FR" dirty="0" err="1">
                <a:solidFill>
                  <a:srgbClr val="000000"/>
                </a:solidFill>
                <a:effectLst/>
                <a:latin typeface="Helvetica" pitchFamily="2" charset="0"/>
              </a:rPr>
              <a:t>obtained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after</a:t>
            </a:r>
            <a:r>
              <a:rPr lang="fr-FR" dirty="0">
                <a:solidFill>
                  <a:srgbClr val="000000"/>
                </a:solidFill>
                <a:effectLst/>
                <a:latin typeface="Helvetica" pitchFamily="2" charset="0"/>
              </a:rPr>
              <a:t> the pressing of </a:t>
            </a:r>
            <a:r>
              <a:rPr lang="fr-FR" dirty="0" err="1">
                <a:solidFill>
                  <a:srgbClr val="000000"/>
                </a:solidFill>
                <a:effectLst/>
                <a:latin typeface="Helvetica" pitchFamily="2" charset="0"/>
              </a:rPr>
              <a:t>fresh</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fermented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grapes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during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winemaking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including</a:t>
            </a:r>
            <a:r>
              <a:rPr lang="fr-FR" dirty="0">
                <a:solidFill>
                  <a:srgbClr val="000000"/>
                </a:solidFill>
                <a:effectLst/>
                <a:latin typeface="Helvetica" pitchFamily="2" charset="0"/>
              </a:rPr>
              <a:t> skins, </a:t>
            </a:r>
            <a:r>
              <a:rPr lang="fr-FR" dirty="0" err="1">
                <a:solidFill>
                  <a:srgbClr val="000000"/>
                </a:solidFill>
                <a:effectLst/>
                <a:latin typeface="Helvetica" pitchFamily="2" charset="0"/>
              </a:rPr>
              <a:t>seeds</a:t>
            </a:r>
            <a:r>
              <a:rPr lang="fr-FR" dirty="0">
                <a:solidFill>
                  <a:srgbClr val="000000"/>
                </a:solidFill>
                <a:effectLst/>
                <a:latin typeface="Helvetica" pitchFamily="2" charset="0"/>
              </a:rPr>
              <a:t> and </a:t>
            </a:r>
            <a:r>
              <a:rPr lang="fr-FR" dirty="0" err="1">
                <a:solidFill>
                  <a:srgbClr val="000000"/>
                </a:solidFill>
                <a:effectLst/>
                <a:latin typeface="Helvetica" pitchFamily="2" charset="0"/>
              </a:rPr>
              <a:t>sometimes</a:t>
            </a:r>
            <a:r>
              <a:rPr lang="fr-FR" dirty="0">
                <a:solidFill>
                  <a:srgbClr val="000000"/>
                </a:solidFill>
                <a:effectLst/>
                <a:latin typeface="Helvetica" pitchFamily="2" charset="0"/>
              </a:rPr>
              <a:t> stems. This by-</a:t>
            </a:r>
            <a:r>
              <a:rPr lang="fr-FR" dirty="0" err="1">
                <a:solidFill>
                  <a:srgbClr val="000000"/>
                </a:solidFill>
                <a:effectLst/>
                <a:latin typeface="Helvetica" pitchFamily="2" charset="0"/>
              </a:rPr>
              <a:t>product</a:t>
            </a:r>
            <a:r>
              <a:rPr lang="fr-FR" dirty="0">
                <a:solidFill>
                  <a:srgbClr val="000000"/>
                </a:solidFill>
                <a:effectLst/>
                <a:latin typeface="Helvetica" pitchFamily="2" charset="0"/>
              </a:rPr>
              <a:t> has the </a:t>
            </a:r>
            <a:r>
              <a:rPr lang="fr-FR" dirty="0" err="1">
                <a:solidFill>
                  <a:srgbClr val="000000"/>
                </a:solidFill>
                <a:effectLst/>
                <a:latin typeface="Helvetica" pitchFamily="2" charset="0"/>
              </a:rPr>
              <a:t>highest</a:t>
            </a:r>
            <a:r>
              <a:rPr lang="fr-FR" dirty="0">
                <a:solidFill>
                  <a:srgbClr val="000000"/>
                </a:solidFill>
                <a:effectLst/>
                <a:latin typeface="Helvetica" pitchFamily="2" charset="0"/>
              </a:rPr>
              <a:t> </a:t>
            </a:r>
            <a:r>
              <a:rPr lang="fr-FR" dirty="0" err="1">
                <a:solidFill>
                  <a:srgbClr val="000000"/>
                </a:solidFill>
                <a:effectLst/>
                <a:latin typeface="Helvetica" pitchFamily="2" charset="0"/>
              </a:rPr>
              <a:t>potential</a:t>
            </a:r>
            <a:r>
              <a:rPr lang="fr-FR" dirty="0">
                <a:solidFill>
                  <a:srgbClr val="000000"/>
                </a:solidFill>
                <a:effectLst/>
                <a:latin typeface="Helvetica" pitchFamily="2" charset="0"/>
              </a:rPr>
              <a:t> for valorisation and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used</a:t>
            </a:r>
            <a:r>
              <a:rPr lang="fr-FR" dirty="0">
                <a:solidFill>
                  <a:srgbClr val="000000"/>
                </a:solidFill>
                <a:effectLst/>
                <a:latin typeface="Helvetica" pitchFamily="2" charset="0"/>
              </a:rPr>
              <a:t> in a </a:t>
            </a:r>
            <a:r>
              <a:rPr lang="fr-FR" dirty="0" err="1">
                <a:solidFill>
                  <a:srgbClr val="000000"/>
                </a:solidFill>
                <a:effectLst/>
                <a:latin typeface="Helvetica" pitchFamily="2" charset="0"/>
              </a:rPr>
              <a:t>variety</a:t>
            </a:r>
            <a:r>
              <a:rPr lang="fr-FR" dirty="0">
                <a:solidFill>
                  <a:srgbClr val="000000"/>
                </a:solidFill>
                <a:effectLst/>
                <a:latin typeface="Helvetica" pitchFamily="2" charset="0"/>
              </a:rPr>
              <a:t> of </a:t>
            </a:r>
            <a:r>
              <a:rPr lang="fr-FR" dirty="0" err="1">
                <a:solidFill>
                  <a:srgbClr val="000000"/>
                </a:solidFill>
                <a:effectLst/>
                <a:latin typeface="Helvetica" pitchFamily="2" charset="0"/>
              </a:rPr>
              <a:t>ways</a:t>
            </a:r>
            <a:r>
              <a:rPr lang="fr-FR" dirty="0">
                <a:solidFill>
                  <a:srgbClr val="000000"/>
                </a:solidFill>
                <a:effectLst/>
                <a:latin typeface="Helvetica" pitchFamily="2" charset="0"/>
              </a:rPr>
              <a:t>. </a:t>
            </a:r>
            <a:r>
              <a:rPr lang="fr-FR" dirty="0" err="1">
                <a:solidFill>
                  <a:srgbClr val="000000"/>
                </a:solidFill>
                <a:effectLst/>
                <a:latin typeface="Helvetica" pitchFamily="2" charset="0"/>
              </a:rPr>
              <a:t>Energetically</a:t>
            </a:r>
            <a:r>
              <a:rPr lang="fr-FR" dirty="0">
                <a:solidFill>
                  <a:srgbClr val="000000"/>
                </a:solidFill>
                <a:effectLst/>
                <a:latin typeface="Helvetica" pitchFamily="2" charset="0"/>
              </a:rPr>
              <a:t>, </a:t>
            </a:r>
            <a:r>
              <a:rPr lang="fr-FR" dirty="0" err="1">
                <a:solidFill>
                  <a:srgbClr val="000000"/>
                </a:solidFill>
                <a:effectLst/>
                <a:latin typeface="Helvetica" pitchFamily="2" charset="0"/>
              </a:rPr>
              <a:t>it</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processed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through</a:t>
            </a:r>
            <a:r>
              <a:rPr lang="fr-FR" dirty="0">
                <a:solidFill>
                  <a:srgbClr val="000000"/>
                </a:solidFill>
                <a:effectLst/>
                <a:latin typeface="Helvetica" pitchFamily="2" charset="0"/>
              </a:rPr>
              <a:t> </a:t>
            </a:r>
            <a:r>
              <a:rPr lang="fr-FR" dirty="0" err="1">
                <a:solidFill>
                  <a:srgbClr val="000000"/>
                </a:solidFill>
                <a:effectLst/>
                <a:latin typeface="Helvetica" pitchFamily="2" charset="0"/>
              </a:rPr>
              <a:t>methanization</a:t>
            </a:r>
            <a:r>
              <a:rPr lang="fr-FR" dirty="0">
                <a:solidFill>
                  <a:srgbClr val="000000"/>
                </a:solidFill>
                <a:effectLst/>
                <a:latin typeface="Helvetica" pitchFamily="2" charset="0"/>
              </a:rPr>
              <a:t> to </a:t>
            </a:r>
            <a:r>
              <a:rPr lang="fr-FR" dirty="0" err="1">
                <a:solidFill>
                  <a:srgbClr val="000000"/>
                </a:solidFill>
                <a:effectLst/>
                <a:latin typeface="Helvetica" pitchFamily="2" charset="0"/>
              </a:rPr>
              <a:t>produce</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renewable</a:t>
            </a:r>
            <a:r>
              <a:rPr lang="fr-FR" dirty="0">
                <a:solidFill>
                  <a:srgbClr val="000000"/>
                </a:solidFill>
                <a:effectLst/>
                <a:latin typeface="Helvetica" pitchFamily="2" charset="0"/>
              </a:rPr>
              <a:t> </a:t>
            </a:r>
            <a:r>
              <a:rPr lang="fr-FR" dirty="0" err="1">
                <a:solidFill>
                  <a:srgbClr val="000000"/>
                </a:solidFill>
                <a:effectLst/>
                <a:latin typeface="Helvetica" pitchFamily="2" charset="0"/>
              </a:rPr>
              <a:t>gas</a:t>
            </a:r>
            <a:r>
              <a:rPr lang="fr-FR" dirty="0">
                <a:solidFill>
                  <a:srgbClr val="000000"/>
                </a:solidFill>
                <a:effectLst/>
                <a:latin typeface="Helvetica" pitchFamily="2" charset="0"/>
              </a:rPr>
              <a:t>. </a:t>
            </a:r>
            <a:r>
              <a:rPr lang="fr-FR" dirty="0" err="1">
                <a:solidFill>
                  <a:srgbClr val="000000"/>
                </a:solidFill>
                <a:effectLst/>
                <a:latin typeface="Helvetica" pitchFamily="2" charset="0"/>
              </a:rPr>
              <a:t>Agronomically</a:t>
            </a:r>
            <a:r>
              <a:rPr lang="fr-FR" dirty="0">
                <a:solidFill>
                  <a:srgbClr val="000000"/>
                </a:solidFill>
                <a:effectLst/>
                <a:latin typeface="Helvetica" pitchFamily="2" charset="0"/>
              </a:rPr>
              <a:t>, </a:t>
            </a:r>
            <a:r>
              <a:rPr lang="fr-FR" dirty="0" err="1">
                <a:solidFill>
                  <a:srgbClr val="000000"/>
                </a:solidFill>
                <a:effectLst/>
                <a:latin typeface="Helvetica" pitchFamily="2" charset="0"/>
              </a:rPr>
              <a:t>it</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used</a:t>
            </a:r>
            <a:r>
              <a:rPr lang="fr-FR" dirty="0">
                <a:solidFill>
                  <a:srgbClr val="000000"/>
                </a:solidFill>
                <a:effectLst/>
                <a:latin typeface="Helvetica" pitchFamily="2" charset="0"/>
              </a:rPr>
              <a:t> in </a:t>
            </a:r>
            <a:r>
              <a:rPr lang="fr-FR" dirty="0" err="1">
                <a:solidFill>
                  <a:srgbClr val="000000"/>
                </a:solidFill>
                <a:effectLst/>
                <a:latin typeface="Helvetica" pitchFamily="2" charset="0"/>
              </a:rPr>
              <a:t>composting</a:t>
            </a:r>
            <a:r>
              <a:rPr lang="fr-FR" dirty="0">
                <a:solidFill>
                  <a:srgbClr val="000000"/>
                </a:solidFill>
                <a:effectLst/>
                <a:latin typeface="Helvetica" pitchFamily="2" charset="0"/>
              </a:rPr>
              <a:t> or spread to </a:t>
            </a:r>
            <a:r>
              <a:rPr lang="fr-FR" dirty="0" err="1">
                <a:solidFill>
                  <a:srgbClr val="000000"/>
                </a:solidFill>
                <a:effectLst/>
                <a:latin typeface="Helvetica" pitchFamily="2" charset="0"/>
              </a:rPr>
              <a:t>enhance</a:t>
            </a:r>
            <a:r>
              <a:rPr lang="fr-FR" dirty="0">
                <a:solidFill>
                  <a:srgbClr val="000000"/>
                </a:solidFill>
                <a:effectLst/>
                <a:latin typeface="Helvetica" pitchFamily="2" charset="0"/>
              </a:rPr>
              <a:t> </a:t>
            </a:r>
            <a:r>
              <a:rPr lang="fr-FR" dirty="0" err="1">
                <a:solidFill>
                  <a:srgbClr val="000000"/>
                </a:solidFill>
                <a:effectLst/>
                <a:latin typeface="Helvetica" pitchFamily="2" charset="0"/>
              </a:rPr>
              <a:t>soil</a:t>
            </a:r>
            <a:r>
              <a:rPr lang="fr-FR" dirty="0">
                <a:solidFill>
                  <a:srgbClr val="000000"/>
                </a:solidFill>
                <a:effectLst/>
                <a:latin typeface="Helvetica" pitchFamily="2" charset="0"/>
              </a:rPr>
              <a:t> </a:t>
            </a:r>
            <a:r>
              <a:rPr lang="fr-FR" dirty="0" err="1">
                <a:solidFill>
                  <a:srgbClr val="000000"/>
                </a:solidFill>
                <a:effectLst/>
                <a:latin typeface="Helvetica" pitchFamily="2" charset="0"/>
              </a:rPr>
              <a:t>quality</a:t>
            </a:r>
            <a:r>
              <a:rPr lang="fr-FR" dirty="0">
                <a:solidFill>
                  <a:srgbClr val="000000"/>
                </a:solidFill>
                <a:effectLst/>
                <a:latin typeface="Helvetica" pitchFamily="2" charset="0"/>
              </a:rPr>
              <a:t>. For </a:t>
            </a:r>
            <a:r>
              <a:rPr lang="fr-FR" dirty="0" err="1">
                <a:solidFill>
                  <a:srgbClr val="000000"/>
                </a:solidFill>
                <a:effectLst/>
                <a:latin typeface="Helvetica" pitchFamily="2" charset="0"/>
              </a:rPr>
              <a:t>food</a:t>
            </a:r>
            <a:r>
              <a:rPr lang="fr-FR" dirty="0">
                <a:solidFill>
                  <a:srgbClr val="000000"/>
                </a:solidFill>
                <a:effectLst/>
                <a:latin typeface="Helvetica" pitchFamily="2" charset="0"/>
              </a:rPr>
              <a:t> and </a:t>
            </a:r>
            <a:r>
              <a:rPr lang="fr-FR" dirty="0" err="1">
                <a:solidFill>
                  <a:srgbClr val="000000"/>
                </a:solidFill>
                <a:effectLst/>
                <a:latin typeface="Helvetica" pitchFamily="2" charset="0"/>
              </a:rPr>
              <a:t>industrial</a:t>
            </a:r>
            <a:endParaRPr lang="fr-FR" dirty="0">
              <a:solidFill>
                <a:srgbClr val="000000"/>
              </a:solidFill>
              <a:effectLst/>
              <a:latin typeface="Helvetica" pitchFamily="2" charset="0"/>
            </a:endParaRPr>
          </a:p>
          <a:p>
            <a:r>
              <a:rPr lang="fr-FR" dirty="0">
                <a:solidFill>
                  <a:srgbClr val="000000"/>
                </a:solidFill>
                <a:effectLst/>
                <a:latin typeface="Helvetica" pitchFamily="2" charset="0"/>
              </a:rPr>
              <a:t>applications, </a:t>
            </a:r>
            <a:r>
              <a:rPr lang="fr-FR" dirty="0" err="1">
                <a:solidFill>
                  <a:srgbClr val="000000"/>
                </a:solidFill>
                <a:effectLst/>
                <a:latin typeface="Helvetica" pitchFamily="2" charset="0"/>
              </a:rPr>
              <a:t>grape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pomace</a:t>
            </a:r>
            <a:r>
              <a:rPr lang="fr-FR" dirty="0">
                <a:solidFill>
                  <a:srgbClr val="000000"/>
                </a:solidFill>
                <a:effectLst/>
                <a:latin typeface="Helvetica" pitchFamily="2" charset="0"/>
              </a:rPr>
              <a:t> </a:t>
            </a:r>
            <a:r>
              <a:rPr lang="fr-FR" dirty="0" err="1">
                <a:solidFill>
                  <a:srgbClr val="000000"/>
                </a:solidFill>
                <a:effectLst/>
                <a:latin typeface="Helvetica" pitchFamily="2" charset="0"/>
              </a:rPr>
              <a:t>is</a:t>
            </a:r>
            <a:r>
              <a:rPr lang="fr-FR" dirty="0">
                <a:solidFill>
                  <a:srgbClr val="000000"/>
                </a:solidFill>
                <a:effectLst/>
                <a:latin typeface="Helvetica" pitchFamily="2" charset="0"/>
              </a:rPr>
              <a:t> </a:t>
            </a:r>
            <a:r>
              <a:rPr lang="fr-FR" dirty="0" err="1">
                <a:solidFill>
                  <a:srgbClr val="000000"/>
                </a:solidFill>
                <a:effectLst/>
                <a:latin typeface="Helvetica" pitchFamily="2" charset="0"/>
              </a:rPr>
              <a:t>used</a:t>
            </a:r>
            <a:r>
              <a:rPr lang="fr-FR" dirty="0">
                <a:solidFill>
                  <a:srgbClr val="000000"/>
                </a:solidFill>
                <a:effectLst/>
                <a:latin typeface="Helvetica" pitchFamily="2" charset="0"/>
              </a:rPr>
              <a:t> in distilleries for </a:t>
            </a:r>
            <a:r>
              <a:rPr lang="fr-FR" dirty="0" err="1">
                <a:solidFill>
                  <a:srgbClr val="000000"/>
                </a:solidFill>
                <a:effectLst/>
                <a:latin typeface="Helvetica" pitchFamily="2" charset="0"/>
              </a:rPr>
              <a:t>alcohol</a:t>
            </a:r>
            <a:r>
              <a:rPr lang="fr-FR" dirty="0">
                <a:solidFill>
                  <a:srgbClr val="000000"/>
                </a:solidFill>
                <a:effectLst/>
                <a:latin typeface="Helvetica" pitchFamily="2" charset="0"/>
              </a:rPr>
              <a:t> production; </a:t>
            </a:r>
            <a:r>
              <a:rPr lang="fr-FR" dirty="0" err="1">
                <a:solidFill>
                  <a:srgbClr val="000000"/>
                </a:solidFill>
                <a:effectLst/>
                <a:latin typeface="Helvetica" pitchFamily="2" charset="0"/>
              </a:rPr>
              <a:t>seeds</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processed</a:t>
            </a:r>
            <a:r>
              <a:rPr lang="fr-FR" dirty="0">
                <a:solidFill>
                  <a:srgbClr val="000000"/>
                </a:solidFill>
                <a:effectLst/>
                <a:latin typeface="Helvetica" pitchFamily="2" charset="0"/>
              </a:rPr>
              <a:t> in </a:t>
            </a:r>
            <a:r>
              <a:rPr lang="fr-FR" dirty="0" err="1">
                <a:solidFill>
                  <a:srgbClr val="000000"/>
                </a:solidFill>
                <a:effectLst/>
                <a:latin typeface="Helvetica" pitchFamily="2" charset="0"/>
              </a:rPr>
              <a:t>oil</a:t>
            </a:r>
            <a:r>
              <a:rPr lang="fr-FR" dirty="0">
                <a:solidFill>
                  <a:srgbClr val="000000"/>
                </a:solidFill>
                <a:effectLst/>
                <a:latin typeface="Helvetica" pitchFamily="2" charset="0"/>
              </a:rPr>
              <a:t> </a:t>
            </a:r>
            <a:r>
              <a:rPr lang="fr-FR" dirty="0" err="1">
                <a:solidFill>
                  <a:srgbClr val="000000"/>
                </a:solidFill>
                <a:effectLst/>
                <a:latin typeface="Helvetica" pitchFamily="2" charset="0"/>
              </a:rPr>
              <a:t>mills</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used</a:t>
            </a:r>
            <a:r>
              <a:rPr lang="fr-FR" dirty="0">
                <a:solidFill>
                  <a:srgbClr val="000000"/>
                </a:solidFill>
                <a:effectLst/>
                <a:latin typeface="Helvetica" pitchFamily="2" charset="0"/>
              </a:rPr>
              <a:t> for </a:t>
            </a:r>
            <a:r>
              <a:rPr lang="fr-FR" dirty="0" err="1">
                <a:solidFill>
                  <a:srgbClr val="000000"/>
                </a:solidFill>
                <a:effectLst/>
                <a:latin typeface="Helvetica" pitchFamily="2" charset="0"/>
              </a:rPr>
              <a:t>pharmaceutical</a:t>
            </a:r>
            <a:r>
              <a:rPr lang="fr-FR" dirty="0">
                <a:solidFill>
                  <a:srgbClr val="000000"/>
                </a:solidFill>
                <a:effectLst/>
                <a:latin typeface="Helvetica" pitchFamily="2" charset="0"/>
              </a:rPr>
              <a:t> </a:t>
            </a:r>
            <a:r>
              <a:rPr lang="fr-FR" dirty="0" err="1">
                <a:solidFill>
                  <a:srgbClr val="000000"/>
                </a:solidFill>
                <a:effectLst/>
                <a:latin typeface="Helvetica" pitchFamily="2" charset="0"/>
              </a:rPr>
              <a:t>purposes</a:t>
            </a:r>
            <a:r>
              <a:rPr lang="fr-FR" dirty="0">
                <a:solidFill>
                  <a:srgbClr val="000000"/>
                </a:solidFill>
                <a:effectLst/>
                <a:latin typeface="Helvetica" pitchFamily="2" charset="0"/>
              </a:rPr>
              <a:t> and in the </a:t>
            </a:r>
            <a:r>
              <a:rPr lang="fr-FR" dirty="0" err="1">
                <a:solidFill>
                  <a:srgbClr val="000000"/>
                </a:solidFill>
                <a:effectLst/>
                <a:latin typeface="Helvetica" pitchFamily="2" charset="0"/>
              </a:rPr>
              <a:t>food</a:t>
            </a:r>
            <a:r>
              <a:rPr lang="fr-FR" dirty="0">
                <a:solidFill>
                  <a:srgbClr val="000000"/>
                </a:solidFill>
                <a:effectLst/>
                <a:latin typeface="Helvetica" pitchFamily="2" charset="0"/>
              </a:rPr>
              <a:t> </a:t>
            </a:r>
            <a:r>
              <a:rPr lang="fr-FR" dirty="0" err="1">
                <a:solidFill>
                  <a:srgbClr val="000000"/>
                </a:solidFill>
                <a:effectLst/>
                <a:latin typeface="Helvetica" pitchFamily="2" charset="0"/>
              </a:rPr>
              <a:t>industry</a:t>
            </a:r>
            <a:r>
              <a:rPr lang="fr-FR" dirty="0">
                <a:solidFill>
                  <a:srgbClr val="000000"/>
                </a:solidFill>
                <a:effectLst/>
                <a:latin typeface="Helvetica" pitchFamily="2" charset="0"/>
              </a:rPr>
              <a:t>, </a:t>
            </a:r>
            <a:r>
              <a:rPr lang="fr-FR" dirty="0" err="1">
                <a:solidFill>
                  <a:srgbClr val="000000"/>
                </a:solidFill>
                <a:effectLst/>
                <a:latin typeface="Helvetica" pitchFamily="2" charset="0"/>
              </a:rPr>
              <a:t>particularly</a:t>
            </a:r>
            <a:r>
              <a:rPr lang="fr-FR" dirty="0">
                <a:solidFill>
                  <a:srgbClr val="000000"/>
                </a:solidFill>
                <a:effectLst/>
                <a:latin typeface="Helvetica" pitchFamily="2" charset="0"/>
              </a:rPr>
              <a:t> for the extraction of </a:t>
            </a:r>
            <a:r>
              <a:rPr lang="fr-FR" dirty="0" err="1">
                <a:solidFill>
                  <a:srgbClr val="000000"/>
                </a:solidFill>
                <a:effectLst/>
                <a:latin typeface="Helvetica" pitchFamily="2" charset="0"/>
              </a:rPr>
              <a:t>polyphenols</a:t>
            </a:r>
            <a:r>
              <a:rPr lang="fr-FR" dirty="0">
                <a:solidFill>
                  <a:srgbClr val="000000"/>
                </a:solidFill>
                <a:effectLst/>
                <a:latin typeface="Helvetica" pitchFamily="2" charset="0"/>
              </a:rPr>
              <a:t> and tannins; and </a:t>
            </a:r>
            <a:r>
              <a:rPr lang="fr-FR" dirty="0" err="1">
                <a:solidFill>
                  <a:srgbClr val="000000"/>
                </a:solidFill>
                <a:effectLst/>
                <a:latin typeface="Helvetica" pitchFamily="2" charset="0"/>
              </a:rPr>
              <a:t>grape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pulp</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valorized</a:t>
            </a:r>
            <a:r>
              <a:rPr lang="fr-FR" dirty="0">
                <a:solidFill>
                  <a:srgbClr val="000000"/>
                </a:solidFill>
                <a:effectLst/>
                <a:latin typeface="Helvetica" pitchFamily="2" charset="0"/>
              </a:rPr>
              <a:t> as animal </a:t>
            </a:r>
            <a:r>
              <a:rPr lang="fr-FR" dirty="0" err="1">
                <a:solidFill>
                  <a:srgbClr val="000000"/>
                </a:solidFill>
                <a:effectLst/>
                <a:latin typeface="Helvetica" pitchFamily="2" charset="0"/>
              </a:rPr>
              <a:t>feed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organic</a:t>
            </a:r>
            <a:r>
              <a:rPr lang="fr-FR" dirty="0">
                <a:solidFill>
                  <a:srgbClr val="000000"/>
                </a:solidFill>
                <a:effectLst/>
                <a:latin typeface="Helvetica" pitchFamily="2" charset="0"/>
              </a:rPr>
              <a:t> </a:t>
            </a:r>
            <a:r>
              <a:rPr lang="fr-FR" dirty="0" err="1">
                <a:solidFill>
                  <a:srgbClr val="000000"/>
                </a:solidFill>
                <a:effectLst/>
                <a:latin typeface="Helvetica" pitchFamily="2" charset="0"/>
              </a:rPr>
              <a:t>fertilizer</a:t>
            </a:r>
            <a:r>
              <a:rPr lang="fr-FR" dirty="0">
                <a:solidFill>
                  <a:srgbClr val="000000"/>
                </a:solidFill>
                <a:effectLst/>
                <a:latin typeface="Helvetica" pitchFamily="2" charset="0"/>
              </a:rPr>
              <a:t>, or as a </a:t>
            </a:r>
            <a:r>
              <a:rPr lang="fr-FR" dirty="0" err="1">
                <a:solidFill>
                  <a:srgbClr val="000000"/>
                </a:solidFill>
                <a:effectLst/>
                <a:latin typeface="Helvetica" pitchFamily="2" charset="0"/>
              </a:rPr>
              <a:t>biomass</a:t>
            </a:r>
            <a:r>
              <a:rPr lang="fr-FR" dirty="0">
                <a:solidFill>
                  <a:srgbClr val="000000"/>
                </a:solidFill>
                <a:effectLst/>
                <a:latin typeface="Helvetica" pitchFamily="2" charset="0"/>
              </a:rPr>
              <a:t> fuel</a:t>
            </a:r>
          </a:p>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12</a:t>
            </a:fld>
            <a:endParaRPr lang="fr-FR"/>
          </a:p>
        </p:txBody>
      </p:sp>
    </p:spTree>
    <p:extLst>
      <p:ext uri="{BB962C8B-B14F-4D97-AF65-F5344CB8AC3E}">
        <p14:creationId xmlns:p14="http://schemas.microsoft.com/office/powerpoint/2010/main" val="302527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u="none" strike="noStrike" dirty="0">
                <a:solidFill>
                  <a:srgbClr val="000000"/>
                </a:solidFill>
                <a:effectLst/>
              </a:rPr>
              <a:t>(0’45)</a:t>
            </a:r>
          </a:p>
          <a:p>
            <a:pPr algn="l"/>
            <a:endParaRPr lang="fr-FR" b="0" i="0" u="none" strike="noStrike" dirty="0">
              <a:solidFill>
                <a:srgbClr val="000000"/>
              </a:solidFill>
              <a:effectLst/>
            </a:endParaRPr>
          </a:p>
          <a:p>
            <a:pPr algn="l"/>
            <a:r>
              <a:rPr lang="fr-FR" b="1" i="0" u="none" strike="noStrike" dirty="0">
                <a:solidFill>
                  <a:srgbClr val="000000"/>
                </a:solidFill>
                <a:effectLst/>
              </a:rPr>
              <a:t>This figure </a:t>
            </a:r>
            <a:r>
              <a:rPr lang="fr-FR" b="1" i="0" u="none" strike="noStrike" dirty="0" err="1">
                <a:solidFill>
                  <a:srgbClr val="000000"/>
                </a:solidFill>
                <a:effectLst/>
              </a:rPr>
              <a:t>illustrates</a:t>
            </a:r>
            <a:r>
              <a:rPr lang="fr-FR" b="0" i="0" u="none" strike="noStrike" dirty="0">
                <a:solidFill>
                  <a:srgbClr val="000000"/>
                </a:solidFill>
                <a:effectLst/>
              </a:rPr>
              <a:t> the impacts and </a:t>
            </a:r>
            <a:r>
              <a:rPr lang="fr-FR" b="0" i="0" u="none" strike="noStrike" dirty="0" err="1">
                <a:solidFill>
                  <a:srgbClr val="000000"/>
                </a:solidFill>
                <a:effectLst/>
              </a:rPr>
              <a:t>indicators</a:t>
            </a:r>
            <a:r>
              <a:rPr lang="fr-FR" b="0" i="0" u="none" strike="noStrike" dirty="0">
                <a:solidFill>
                  <a:srgbClr val="000000"/>
                </a:solidFill>
                <a:effectLst/>
              </a:rPr>
              <a:t> </a:t>
            </a:r>
            <a:r>
              <a:rPr lang="fr-FR" b="0" i="0" u="none" strike="noStrike" dirty="0" err="1">
                <a:solidFill>
                  <a:srgbClr val="000000"/>
                </a:solidFill>
                <a:effectLst/>
              </a:rPr>
              <a:t>we</a:t>
            </a:r>
            <a:r>
              <a:rPr lang="fr-FR" b="0" i="0" u="none" strike="noStrike" dirty="0">
                <a:solidFill>
                  <a:srgbClr val="000000"/>
                </a:solidFill>
                <a:effectLst/>
              </a:rPr>
              <a:t> </a:t>
            </a:r>
            <a:r>
              <a:rPr lang="fr-FR" b="0" i="0" u="none" strike="noStrike" dirty="0" err="1">
                <a:solidFill>
                  <a:srgbClr val="000000"/>
                </a:solidFill>
                <a:effectLst/>
              </a:rPr>
              <a:t>considered</a:t>
            </a:r>
            <a:r>
              <a:rPr lang="fr-FR" b="0" i="0" u="none" strike="noStrike" dirty="0">
                <a:solidFill>
                  <a:srgbClr val="000000"/>
                </a:solidFill>
                <a:effectLst/>
              </a:rPr>
              <a:t> to </a:t>
            </a:r>
            <a:r>
              <a:rPr lang="fr-FR" b="0" i="0" u="none" strike="noStrike" dirty="0" err="1">
                <a:solidFill>
                  <a:srgbClr val="000000"/>
                </a:solidFill>
                <a:effectLst/>
              </a:rPr>
              <a:t>evaluate</a:t>
            </a:r>
            <a:r>
              <a:rPr lang="fr-FR" b="0" i="0" u="none" strike="noStrike" dirty="0">
                <a:solidFill>
                  <a:srgbClr val="000000"/>
                </a:solidFill>
                <a:effectLst/>
              </a:rPr>
              <a:t> </a:t>
            </a:r>
            <a:r>
              <a:rPr lang="fr-FR" b="0" i="0" u="none" strike="noStrike" dirty="0" err="1">
                <a:solidFill>
                  <a:srgbClr val="000000"/>
                </a:solidFill>
                <a:effectLst/>
              </a:rPr>
              <a:t>hidden</a:t>
            </a:r>
            <a:r>
              <a:rPr lang="fr-FR" b="0" i="0" u="none" strike="noStrike" dirty="0">
                <a:solidFill>
                  <a:srgbClr val="000000"/>
                </a:solidFill>
                <a:effectLst/>
              </a:rPr>
              <a:t> </a:t>
            </a:r>
            <a:r>
              <a:rPr lang="fr-FR" b="0" i="0" u="none" strike="noStrike" dirty="0" err="1">
                <a:solidFill>
                  <a:srgbClr val="000000"/>
                </a:solidFill>
                <a:effectLst/>
              </a:rPr>
              <a:t>costs</a:t>
            </a:r>
            <a:r>
              <a:rPr lang="fr-FR" b="0" i="0" u="none" strike="noStrike" dirty="0">
                <a:solidFill>
                  <a:srgbClr val="000000"/>
                </a:solidFill>
                <a:effectLst/>
              </a:rPr>
              <a:t> and </a:t>
            </a:r>
            <a:r>
              <a:rPr lang="fr-FR" b="0" i="0" u="none" strike="noStrike" dirty="0" err="1">
                <a:solidFill>
                  <a:srgbClr val="000000"/>
                </a:solidFill>
                <a:effectLst/>
              </a:rPr>
              <a:t>benefits</a:t>
            </a:r>
            <a:r>
              <a:rPr lang="fr-FR" b="0" i="0" u="none" strike="noStrike" dirty="0">
                <a:solidFill>
                  <a:srgbClr val="000000"/>
                </a:solidFill>
                <a:effectLst/>
              </a:rPr>
              <a:t>, </a:t>
            </a:r>
            <a:r>
              <a:rPr lang="fr-FR" b="0" i="0" u="none" strike="noStrike" dirty="0" err="1">
                <a:solidFill>
                  <a:srgbClr val="000000"/>
                </a:solidFill>
                <a:effectLst/>
              </a:rPr>
              <a:t>along</a:t>
            </a:r>
            <a:r>
              <a:rPr lang="fr-FR" b="0" i="0" u="none" strike="noStrike" dirty="0">
                <a:solidFill>
                  <a:srgbClr val="000000"/>
                </a:solidFill>
                <a:effectLst/>
              </a:rPr>
              <a:t> </a:t>
            </a:r>
            <a:r>
              <a:rPr lang="fr-FR" b="0" i="0" u="none" strike="noStrike" dirty="0" err="1">
                <a:solidFill>
                  <a:srgbClr val="000000"/>
                </a:solidFill>
                <a:effectLst/>
              </a:rPr>
              <a:t>with</a:t>
            </a:r>
            <a:r>
              <a:rPr lang="fr-FR" b="0" i="0" u="none" strike="noStrike" dirty="0">
                <a:solidFill>
                  <a:srgbClr val="000000"/>
                </a:solidFill>
                <a:effectLst/>
              </a:rPr>
              <a:t> the valuation </a:t>
            </a:r>
            <a:r>
              <a:rPr lang="fr-FR" b="0" i="0" u="none" strike="noStrike" dirty="0" err="1">
                <a:solidFill>
                  <a:srgbClr val="000000"/>
                </a:solidFill>
                <a:effectLst/>
              </a:rPr>
              <a:t>methods</a:t>
            </a:r>
            <a:r>
              <a:rPr lang="fr-FR" b="0" i="0" u="none" strike="noStrike" dirty="0">
                <a:solidFill>
                  <a:srgbClr val="000000"/>
                </a:solidFill>
                <a:effectLst/>
              </a:rPr>
              <a:t> </a:t>
            </a:r>
            <a:r>
              <a:rPr lang="fr-FR" b="0" i="0" u="none" strike="noStrike" dirty="0" err="1">
                <a:solidFill>
                  <a:srgbClr val="000000"/>
                </a:solidFill>
                <a:effectLst/>
              </a:rPr>
              <a:t>used</a:t>
            </a:r>
            <a:r>
              <a:rPr lang="fr-FR" b="0" i="0" u="none" strike="noStrike" dirty="0">
                <a:solidFill>
                  <a:srgbClr val="000000"/>
                </a:solidFill>
                <a:effectLst/>
              </a:rPr>
              <a:t> to </a:t>
            </a:r>
            <a:r>
              <a:rPr lang="fr-FR" b="0" i="0" u="none" strike="noStrike" dirty="0" err="1">
                <a:solidFill>
                  <a:srgbClr val="000000"/>
                </a:solidFill>
                <a:effectLst/>
              </a:rPr>
              <a:t>quantify</a:t>
            </a:r>
            <a:r>
              <a:rPr lang="fr-FR" b="0" i="0" u="none" strike="noStrike" dirty="0">
                <a:solidFill>
                  <a:srgbClr val="000000"/>
                </a:solidFill>
                <a:effectLst/>
              </a:rPr>
              <a:t> the </a:t>
            </a:r>
            <a:r>
              <a:rPr lang="fr-FR" b="0" i="0" u="none" strike="noStrike" dirty="0" err="1">
                <a:solidFill>
                  <a:srgbClr val="000000"/>
                </a:solidFill>
                <a:effectLst/>
              </a:rPr>
              <a:t>associated</a:t>
            </a:r>
            <a:r>
              <a:rPr lang="fr-FR" b="0" i="0" u="none" strike="noStrike" dirty="0">
                <a:solidFill>
                  <a:srgbClr val="000000"/>
                </a:solidFill>
                <a:effectLst/>
              </a:rPr>
              <a:t> </a:t>
            </a:r>
            <a:r>
              <a:rPr lang="fr-FR" b="0" i="0" u="none" strike="noStrike" dirty="0" err="1">
                <a:solidFill>
                  <a:srgbClr val="000000"/>
                </a:solidFill>
                <a:effectLst/>
              </a:rPr>
              <a:t>externalities</a:t>
            </a:r>
            <a:r>
              <a:rPr lang="fr-FR" b="0" i="0" u="none" strike="noStrike" dirty="0">
                <a:solidFill>
                  <a:srgbClr val="000000"/>
                </a:solidFill>
                <a:effectLst/>
              </a:rPr>
              <a:t>.</a:t>
            </a:r>
          </a:p>
          <a:p>
            <a:pPr algn="l">
              <a:buFont typeface="Arial" panose="020B0604020202020204" pitchFamily="34" charset="0"/>
              <a:buChar char="•"/>
            </a:pPr>
            <a:r>
              <a:rPr lang="fr-FR" b="1" i="0" u="none" strike="noStrike" dirty="0">
                <a:solidFill>
                  <a:srgbClr val="000000"/>
                </a:solidFill>
                <a:effectLst/>
              </a:rPr>
              <a:t>For </a:t>
            </a:r>
            <a:r>
              <a:rPr lang="fr-FR" b="1" i="0" u="none" strike="noStrike" dirty="0" err="1">
                <a:solidFill>
                  <a:srgbClr val="000000"/>
                </a:solidFill>
                <a:effectLst/>
              </a:rPr>
              <a:t>environmental</a:t>
            </a:r>
            <a:r>
              <a:rPr lang="fr-FR" b="1" i="0" u="none" strike="noStrike" dirty="0">
                <a:solidFill>
                  <a:srgbClr val="000000"/>
                </a:solidFill>
                <a:effectLst/>
              </a:rPr>
              <a:t> impacts</a:t>
            </a:r>
            <a:r>
              <a:rPr lang="fr-FR" b="0" i="0" u="none" strike="noStrike" dirty="0">
                <a:solidFill>
                  <a:srgbClr val="000000"/>
                </a:solidFill>
                <a:effectLst/>
              </a:rPr>
              <a:t>, </a:t>
            </a:r>
            <a:r>
              <a:rPr lang="fr-FR" b="0" i="0" u="none" strike="noStrike" dirty="0" err="1">
                <a:solidFill>
                  <a:srgbClr val="000000"/>
                </a:solidFill>
                <a:effectLst/>
              </a:rPr>
              <a:t>we</a:t>
            </a:r>
            <a:r>
              <a:rPr lang="fr-FR" b="0" i="0" u="none" strike="noStrike" dirty="0">
                <a:solidFill>
                  <a:srgbClr val="000000"/>
                </a:solidFill>
                <a:effectLst/>
              </a:rPr>
              <a:t> </a:t>
            </a:r>
            <a:r>
              <a:rPr lang="fr-FR" b="0" i="0" u="none" strike="noStrike" dirty="0" err="1">
                <a:solidFill>
                  <a:srgbClr val="000000"/>
                </a:solidFill>
                <a:effectLst/>
              </a:rPr>
              <a:t>consider</a:t>
            </a:r>
            <a:r>
              <a:rPr lang="fr-FR" b="0" i="0" u="none" strike="noStrike" dirty="0">
                <a:solidFill>
                  <a:srgbClr val="000000"/>
                </a:solidFill>
                <a:effectLst/>
              </a:rPr>
              <a:t> </a:t>
            </a:r>
            <a:r>
              <a:rPr lang="fr-FR" b="0" i="0" u="none" strike="noStrike" dirty="0" err="1">
                <a:solidFill>
                  <a:srgbClr val="000000"/>
                </a:solidFill>
                <a:effectLst/>
              </a:rPr>
              <a:t>climate</a:t>
            </a:r>
            <a:r>
              <a:rPr lang="fr-FR" b="0" i="0" u="none" strike="noStrike" dirty="0">
                <a:solidFill>
                  <a:srgbClr val="000000"/>
                </a:solidFill>
                <a:effectLst/>
              </a:rPr>
              <a:t> change, </a:t>
            </a:r>
            <a:r>
              <a:rPr lang="fr-FR" b="0" i="0" u="none" strike="noStrike" dirty="0" err="1">
                <a:solidFill>
                  <a:srgbClr val="000000"/>
                </a:solidFill>
                <a:effectLst/>
              </a:rPr>
              <a:t>resource</a:t>
            </a:r>
            <a:r>
              <a:rPr lang="fr-FR" b="0" i="0" u="none" strike="noStrike" dirty="0">
                <a:solidFill>
                  <a:srgbClr val="000000"/>
                </a:solidFill>
                <a:effectLst/>
              </a:rPr>
              <a:t> </a:t>
            </a:r>
            <a:r>
              <a:rPr lang="fr-FR" b="0" i="0" u="none" strike="noStrike" dirty="0" err="1">
                <a:solidFill>
                  <a:srgbClr val="000000"/>
                </a:solidFill>
                <a:effectLst/>
              </a:rPr>
              <a:t>depletion</a:t>
            </a:r>
            <a:r>
              <a:rPr lang="fr-FR" b="0" i="0" u="none" strike="noStrike" dirty="0">
                <a:solidFill>
                  <a:srgbClr val="000000"/>
                </a:solidFill>
                <a:effectLst/>
              </a:rPr>
              <a:t>, and </a:t>
            </a:r>
            <a:r>
              <a:rPr lang="fr-FR" b="0" i="0" u="none" strike="noStrike" dirty="0" err="1">
                <a:solidFill>
                  <a:srgbClr val="000000"/>
                </a:solidFill>
                <a:effectLst/>
              </a:rPr>
              <a:t>ecosystem</a:t>
            </a:r>
            <a:r>
              <a:rPr lang="fr-FR" b="0" i="0" u="none" strike="noStrike" dirty="0">
                <a:solidFill>
                  <a:srgbClr val="000000"/>
                </a:solidFill>
                <a:effectLst/>
              </a:rPr>
              <a:t> damage, all </a:t>
            </a:r>
            <a:r>
              <a:rPr lang="fr-FR" b="0" i="0" u="none" strike="noStrike" dirty="0" err="1">
                <a:solidFill>
                  <a:srgbClr val="000000"/>
                </a:solidFill>
                <a:effectLst/>
              </a:rPr>
              <a:t>quantified</a:t>
            </a:r>
            <a:r>
              <a:rPr lang="fr-FR" b="0" i="0" u="none" strike="noStrike" dirty="0">
                <a:solidFill>
                  <a:srgbClr val="000000"/>
                </a:solidFill>
                <a:effectLst/>
              </a:rPr>
              <a:t> </a:t>
            </a:r>
            <a:r>
              <a:rPr lang="fr-FR" b="0" i="0" u="none" strike="noStrike" dirty="0" err="1">
                <a:solidFill>
                  <a:srgbClr val="000000"/>
                </a:solidFill>
                <a:effectLst/>
              </a:rPr>
              <a:t>using</a:t>
            </a:r>
            <a:r>
              <a:rPr lang="fr-FR" b="0" i="0" u="none" strike="noStrike" dirty="0">
                <a:solidFill>
                  <a:srgbClr val="000000"/>
                </a:solidFill>
                <a:effectLst/>
              </a:rPr>
              <a:t> Life Cycle </a:t>
            </a:r>
            <a:r>
              <a:rPr lang="fr-FR" b="0" i="0" u="none" strike="noStrike" dirty="0" err="1">
                <a:solidFill>
                  <a:srgbClr val="000000"/>
                </a:solidFill>
                <a:effectLst/>
              </a:rPr>
              <a:t>Assessment</a:t>
            </a:r>
            <a:r>
              <a:rPr lang="fr-FR" b="0" i="0" u="none" strike="noStrike" dirty="0">
                <a:solidFill>
                  <a:srgbClr val="000000"/>
                </a:solidFill>
                <a:effectLst/>
              </a:rPr>
              <a:t>. </a:t>
            </a:r>
            <a:r>
              <a:rPr lang="fr-FR" b="0" i="0" u="none" strike="noStrike" dirty="0" err="1">
                <a:solidFill>
                  <a:srgbClr val="000000"/>
                </a:solidFill>
                <a:effectLst/>
              </a:rPr>
              <a:t>Additionally</a:t>
            </a:r>
            <a:r>
              <a:rPr lang="fr-FR" b="0" i="0" u="none" strike="noStrike" dirty="0">
                <a:solidFill>
                  <a:srgbClr val="000000"/>
                </a:solidFill>
                <a:effectLst/>
              </a:rPr>
              <a:t>, </a:t>
            </a:r>
            <a:r>
              <a:rPr lang="fr-FR" b="0" i="0" u="none" strike="noStrike" dirty="0" err="1">
                <a:solidFill>
                  <a:srgbClr val="000000"/>
                </a:solidFill>
                <a:effectLst/>
              </a:rPr>
              <a:t>biodiversity</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evaluated</a:t>
            </a:r>
            <a:r>
              <a:rPr lang="fr-FR" b="0" i="0" u="none" strike="noStrike" dirty="0">
                <a:solidFill>
                  <a:srgbClr val="000000"/>
                </a:solidFill>
                <a:effectLst/>
              </a:rPr>
              <a:t> </a:t>
            </a:r>
            <a:r>
              <a:rPr lang="fr-FR" b="0" i="0" u="none" strike="noStrike" dirty="0" err="1">
                <a:solidFill>
                  <a:srgbClr val="000000"/>
                </a:solidFill>
                <a:effectLst/>
              </a:rPr>
              <a:t>based</a:t>
            </a:r>
            <a:r>
              <a:rPr lang="fr-FR" b="0" i="0" u="none" strike="noStrike" dirty="0">
                <a:solidFill>
                  <a:srgbClr val="000000"/>
                </a:solidFill>
                <a:effectLst/>
              </a:rPr>
              <a:t> on plant </a:t>
            </a:r>
            <a:r>
              <a:rPr lang="fr-FR" b="0" i="0" u="none" strike="noStrike" dirty="0" err="1">
                <a:solidFill>
                  <a:srgbClr val="000000"/>
                </a:solidFill>
                <a:effectLst/>
              </a:rPr>
              <a:t>species</a:t>
            </a:r>
            <a:r>
              <a:rPr lang="fr-FR" b="0" i="0" u="none" strike="noStrike" dirty="0">
                <a:solidFill>
                  <a:srgbClr val="000000"/>
                </a:solidFill>
                <a:effectLst/>
              </a:rPr>
              <a:t> </a:t>
            </a:r>
            <a:r>
              <a:rPr lang="fr-FR" b="0" i="0" u="none" strike="noStrike" dirty="0" err="1">
                <a:solidFill>
                  <a:srgbClr val="000000"/>
                </a:solidFill>
                <a:effectLst/>
              </a:rPr>
              <a:t>richness</a:t>
            </a:r>
            <a:r>
              <a:rPr lang="fr-FR" b="0" i="0" u="none" strike="noStrike" dirty="0">
                <a:solidFill>
                  <a:srgbClr val="000000"/>
                </a:solidFill>
                <a:effectLst/>
              </a:rPr>
              <a:t>.</a:t>
            </a:r>
          </a:p>
          <a:p>
            <a:pPr algn="l">
              <a:buFont typeface="Arial" panose="020B0604020202020204" pitchFamily="34" charset="0"/>
              <a:buChar char="•"/>
            </a:pPr>
            <a:r>
              <a:rPr lang="fr-FR" sz="1200" b="1" i="0" u="none" strike="noStrike" dirty="0" err="1">
                <a:solidFill>
                  <a:srgbClr val="000000"/>
                </a:solidFill>
                <a:effectLst/>
                <a:latin typeface="Arial" panose="020B0604020202020204" pitchFamily="34" charset="0"/>
              </a:rPr>
              <a:t>Regarding</a:t>
            </a:r>
            <a:r>
              <a:rPr lang="fr-FR" b="1" i="0" u="none" strike="noStrike" dirty="0">
                <a:solidFill>
                  <a:srgbClr val="000000"/>
                </a:solidFill>
                <a:effectLst/>
              </a:rPr>
              <a:t> </a:t>
            </a:r>
            <a:r>
              <a:rPr lang="fr-FR" b="1" i="0" u="none" strike="noStrike" dirty="0" err="1">
                <a:solidFill>
                  <a:srgbClr val="000000"/>
                </a:solidFill>
                <a:effectLst/>
              </a:rPr>
              <a:t>livelihoods</a:t>
            </a:r>
            <a:r>
              <a:rPr lang="fr-FR" b="0" i="0" u="none" strike="noStrike" dirty="0">
                <a:solidFill>
                  <a:srgbClr val="000000"/>
                </a:solidFill>
                <a:effectLst/>
              </a:rPr>
              <a:t>, </a:t>
            </a:r>
            <a:r>
              <a:rPr lang="fr-FR" b="0" i="0" u="none" strike="noStrike" dirty="0" err="1">
                <a:solidFill>
                  <a:srgbClr val="000000"/>
                </a:solidFill>
                <a:effectLst/>
              </a:rPr>
              <a:t>we</a:t>
            </a:r>
            <a:r>
              <a:rPr lang="fr-FR" b="0" i="0" u="none" strike="noStrike" dirty="0">
                <a:solidFill>
                  <a:srgbClr val="000000"/>
                </a:solidFill>
                <a:effectLst/>
              </a:rPr>
              <a:t> focus on </a:t>
            </a:r>
            <a:r>
              <a:rPr lang="fr-FR" b="0" i="0" u="none" strike="noStrike" dirty="0" err="1">
                <a:solidFill>
                  <a:srgbClr val="000000"/>
                </a:solidFill>
                <a:effectLst/>
              </a:rPr>
              <a:t>wage</a:t>
            </a:r>
            <a:r>
              <a:rPr lang="fr-FR" b="0" i="0" u="none" strike="noStrike" dirty="0">
                <a:solidFill>
                  <a:srgbClr val="000000"/>
                </a:solidFill>
                <a:effectLst/>
              </a:rPr>
              <a:t> conditions.</a:t>
            </a:r>
          </a:p>
          <a:p>
            <a:pPr algn="l">
              <a:buFont typeface="Arial" panose="020B0604020202020204" pitchFamily="34" charset="0"/>
              <a:buChar char="•"/>
            </a:pPr>
            <a:r>
              <a:rPr lang="fr-FR" b="1" i="0" u="none" strike="noStrike" dirty="0">
                <a:solidFill>
                  <a:srgbClr val="000000"/>
                </a:solidFill>
                <a:effectLst/>
              </a:rPr>
              <a:t>And on the </a:t>
            </a:r>
            <a:r>
              <a:rPr lang="fr-FR" b="1" i="0" u="none" strike="noStrike" dirty="0" err="1">
                <a:solidFill>
                  <a:srgbClr val="000000"/>
                </a:solidFill>
                <a:effectLst/>
              </a:rPr>
              <a:t>economic</a:t>
            </a:r>
            <a:r>
              <a:rPr lang="fr-FR" b="1" i="0" u="none" strike="noStrike" dirty="0">
                <a:solidFill>
                  <a:srgbClr val="000000"/>
                </a:solidFill>
                <a:effectLst/>
              </a:rPr>
              <a:t> </a:t>
            </a:r>
            <a:r>
              <a:rPr lang="fr-FR" b="1" i="0" u="none" strike="noStrike" dirty="0" err="1">
                <a:solidFill>
                  <a:srgbClr val="000000"/>
                </a:solidFill>
                <a:effectLst/>
              </a:rPr>
              <a:t>side</a:t>
            </a:r>
            <a:r>
              <a:rPr lang="fr-FR" b="0" i="0" u="none" strike="noStrike" dirty="0">
                <a:solidFill>
                  <a:srgbClr val="000000"/>
                </a:solidFill>
                <a:effectLst/>
              </a:rPr>
              <a:t>, </a:t>
            </a:r>
            <a:r>
              <a:rPr lang="fr-FR" b="0" i="0" u="none" strike="noStrike" dirty="0" err="1">
                <a:solidFill>
                  <a:srgbClr val="000000"/>
                </a:solidFill>
                <a:effectLst/>
              </a:rPr>
              <a:t>we</a:t>
            </a:r>
            <a:r>
              <a:rPr lang="fr-FR" b="0" i="0" u="none" strike="noStrike" dirty="0">
                <a:solidFill>
                  <a:srgbClr val="000000"/>
                </a:solidFill>
                <a:effectLst/>
              </a:rPr>
              <a:t> </a:t>
            </a:r>
            <a:r>
              <a:rPr lang="fr-FR" b="0" i="0" u="none" strike="noStrike" dirty="0" err="1">
                <a:solidFill>
                  <a:srgbClr val="000000"/>
                </a:solidFill>
                <a:effectLst/>
              </a:rPr>
              <a:t>account</a:t>
            </a:r>
            <a:r>
              <a:rPr lang="fr-FR" b="0" i="0" u="none" strike="noStrike" dirty="0">
                <a:solidFill>
                  <a:srgbClr val="000000"/>
                </a:solidFill>
                <a:effectLst/>
              </a:rPr>
              <a:t> for subsidies.</a:t>
            </a:r>
          </a:p>
          <a:p>
            <a:pPr algn="l"/>
            <a:r>
              <a:rPr lang="fr-FR" b="0" i="0" u="none" strike="noStrike" dirty="0" err="1">
                <a:solidFill>
                  <a:srgbClr val="000000"/>
                </a:solidFill>
                <a:effectLst/>
              </a:rPr>
              <a:t>Finally</a:t>
            </a:r>
            <a:r>
              <a:rPr lang="fr-FR" b="0" i="0" u="none" strike="noStrike" dirty="0">
                <a:solidFill>
                  <a:srgbClr val="000000"/>
                </a:solidFill>
                <a:effectLst/>
              </a:rPr>
              <a:t>, </a:t>
            </a:r>
            <a:r>
              <a:rPr lang="fr-FR" b="1" i="0" u="none" strike="noStrike" dirty="0" err="1">
                <a:solidFill>
                  <a:srgbClr val="000000"/>
                </a:solidFill>
                <a:effectLst/>
              </a:rPr>
              <a:t>health</a:t>
            </a:r>
            <a:r>
              <a:rPr lang="fr-FR" b="1" i="0" u="none" strike="noStrike" dirty="0">
                <a:solidFill>
                  <a:srgbClr val="000000"/>
                </a:solidFill>
                <a:effectLst/>
              </a:rPr>
              <a:t> impacts at the </a:t>
            </a:r>
            <a:r>
              <a:rPr lang="fr-FR" b="1" i="0" u="none" strike="noStrike" dirty="0" err="1">
                <a:solidFill>
                  <a:srgbClr val="000000"/>
                </a:solidFill>
                <a:effectLst/>
              </a:rPr>
              <a:t>consumption</a:t>
            </a:r>
            <a:r>
              <a:rPr lang="fr-FR" b="1" i="0" u="none" strike="noStrike" dirty="0">
                <a:solidFill>
                  <a:srgbClr val="000000"/>
                </a:solidFill>
                <a:effectLst/>
              </a:rPr>
              <a:t> </a:t>
            </a:r>
            <a:r>
              <a:rPr lang="fr-FR" b="1" i="0" u="none" strike="noStrike" dirty="0" err="1">
                <a:solidFill>
                  <a:srgbClr val="000000"/>
                </a:solidFill>
                <a:effectLst/>
              </a:rPr>
              <a:t>level</a:t>
            </a:r>
            <a:r>
              <a:rPr lang="fr-FR" b="1" i="0" u="none" strike="noStrike" dirty="0">
                <a:solidFill>
                  <a:srgbClr val="000000"/>
                </a:solidFill>
                <a:effectLst/>
              </a:rPr>
              <a:t> are </a:t>
            </a:r>
            <a:r>
              <a:rPr lang="fr-FR" b="1" i="0" u="none" strike="noStrike" dirty="0" err="1">
                <a:solidFill>
                  <a:srgbClr val="000000"/>
                </a:solidFill>
                <a:effectLst/>
              </a:rPr>
              <a:t>excluded</a:t>
            </a:r>
            <a:r>
              <a:rPr lang="fr-FR" b="0" i="0" u="none" strike="noStrike" dirty="0">
                <a:solidFill>
                  <a:srgbClr val="000000"/>
                </a:solidFill>
                <a:effectLst/>
              </a:rPr>
              <a:t> due to the </a:t>
            </a:r>
            <a:r>
              <a:rPr lang="fr-FR" b="0" i="0" u="none" strike="noStrike" dirty="0" err="1">
                <a:solidFill>
                  <a:srgbClr val="000000"/>
                </a:solidFill>
                <a:effectLst/>
              </a:rPr>
              <a:t>relatively</a:t>
            </a:r>
            <a:r>
              <a:rPr lang="fr-FR" b="0" i="0" u="none" strike="noStrike" dirty="0">
                <a:solidFill>
                  <a:srgbClr val="000000"/>
                </a:solidFill>
                <a:effectLst/>
              </a:rPr>
              <a:t> </a:t>
            </a:r>
            <a:r>
              <a:rPr lang="fr-FR" b="0" i="0" u="none" strike="noStrike" dirty="0" err="1">
                <a:solidFill>
                  <a:srgbClr val="000000"/>
                </a:solidFill>
                <a:effectLst/>
              </a:rPr>
              <a:t>limited</a:t>
            </a:r>
            <a:r>
              <a:rPr lang="fr-FR" b="0" i="0" u="none" strike="noStrike" dirty="0">
                <a:solidFill>
                  <a:srgbClr val="000000"/>
                </a:solidFill>
                <a:effectLst/>
              </a:rPr>
              <a:t> </a:t>
            </a:r>
            <a:r>
              <a:rPr lang="fr-FR" b="0" i="0" u="none" strike="noStrike" dirty="0" err="1">
                <a:solidFill>
                  <a:srgbClr val="000000"/>
                </a:solidFill>
                <a:effectLst/>
              </a:rPr>
              <a:t>development</a:t>
            </a:r>
            <a:r>
              <a:rPr lang="fr-FR" b="0" i="0" u="none" strike="noStrike" dirty="0">
                <a:solidFill>
                  <a:srgbClr val="000000"/>
                </a:solidFill>
                <a:effectLst/>
              </a:rPr>
              <a:t> of </a:t>
            </a:r>
            <a:r>
              <a:rPr lang="fr-FR" b="0" i="0" u="none" strike="noStrike" dirty="0" err="1">
                <a:solidFill>
                  <a:srgbClr val="000000"/>
                </a:solidFill>
                <a:effectLst/>
              </a:rPr>
              <a:t>existing</a:t>
            </a:r>
            <a:r>
              <a:rPr lang="fr-FR" b="0" i="0" u="none" strike="noStrike" dirty="0">
                <a:solidFill>
                  <a:srgbClr val="000000"/>
                </a:solidFill>
                <a:effectLst/>
              </a:rPr>
              <a:t> </a:t>
            </a:r>
            <a:r>
              <a:rPr lang="fr-FR" b="0" i="0" u="none" strike="noStrike" dirty="0" err="1">
                <a:solidFill>
                  <a:srgbClr val="000000"/>
                </a:solidFill>
                <a:effectLst/>
              </a:rPr>
              <a:t>methodologies</a:t>
            </a:r>
            <a:r>
              <a:rPr lang="fr-FR" b="0" i="0" u="none" strike="noStrike" dirty="0">
                <a:solidFill>
                  <a:srgbClr val="000000"/>
                </a:solidFill>
                <a:effectLst/>
              </a:rPr>
              <a:t> at </a:t>
            </a:r>
            <a:r>
              <a:rPr lang="fr-FR" b="0" i="0" u="none" strike="noStrike" dirty="0" err="1">
                <a:solidFill>
                  <a:srgbClr val="000000"/>
                </a:solidFill>
                <a:effectLst/>
              </a:rPr>
              <a:t>this</a:t>
            </a:r>
            <a:r>
              <a:rPr lang="fr-FR" b="0" i="0" u="none" strike="noStrike" dirty="0">
                <a:solidFill>
                  <a:srgbClr val="000000"/>
                </a:solidFill>
                <a:effectLst/>
              </a:rPr>
              <a:t> stage</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dirty="0"/>
            </a:br>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13</a:t>
            </a:fld>
            <a:endParaRPr lang="fr-FR"/>
          </a:p>
        </p:txBody>
      </p:sp>
    </p:spTree>
    <p:extLst>
      <p:ext uri="{BB962C8B-B14F-4D97-AF65-F5344CB8AC3E}">
        <p14:creationId xmlns:p14="http://schemas.microsoft.com/office/powerpoint/2010/main" val="146757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(0‘30)</a:t>
            </a:r>
          </a:p>
          <a:p>
            <a:endParaRPr lang="fr-FR" dirty="0"/>
          </a:p>
          <a:p>
            <a:pPr algn="l"/>
            <a:r>
              <a:rPr lang="fr-FR" b="1" i="0" u="none" strike="noStrike" dirty="0">
                <a:solidFill>
                  <a:srgbClr val="000000"/>
                </a:solidFill>
                <a:effectLst/>
              </a:rPr>
              <a:t>To </a:t>
            </a:r>
            <a:r>
              <a:rPr lang="fr-FR" b="1" i="0" u="none" strike="noStrike" dirty="0" err="1">
                <a:solidFill>
                  <a:srgbClr val="000000"/>
                </a:solidFill>
                <a:effectLst/>
              </a:rPr>
              <a:t>monetize</a:t>
            </a:r>
            <a:r>
              <a:rPr lang="fr-FR" b="1" i="0" u="none" strike="noStrike" dirty="0">
                <a:solidFill>
                  <a:srgbClr val="000000"/>
                </a:solidFill>
                <a:effectLst/>
              </a:rPr>
              <a:t> the </a:t>
            </a:r>
            <a:r>
              <a:rPr lang="fr-FR" b="1" i="0" u="none" strike="noStrike" dirty="0" err="1">
                <a:solidFill>
                  <a:srgbClr val="000000"/>
                </a:solidFill>
                <a:effectLst/>
              </a:rPr>
              <a:t>quantified</a:t>
            </a:r>
            <a:r>
              <a:rPr lang="fr-FR" b="1" i="0" u="none" strike="noStrike" dirty="0">
                <a:solidFill>
                  <a:srgbClr val="000000"/>
                </a:solidFill>
                <a:effectLst/>
              </a:rPr>
              <a:t> </a:t>
            </a:r>
            <a:r>
              <a:rPr lang="fr-FR" b="1" i="0" u="none" strike="noStrike" dirty="0" err="1">
                <a:solidFill>
                  <a:srgbClr val="000000"/>
                </a:solidFill>
                <a:effectLst/>
              </a:rPr>
              <a:t>externalities</a:t>
            </a:r>
            <a:r>
              <a:rPr lang="fr-FR" b="0" i="0" u="none" strike="noStrike" dirty="0">
                <a:solidFill>
                  <a:srgbClr val="000000"/>
                </a:solidFill>
                <a:effectLst/>
              </a:rPr>
              <a:t>, </a:t>
            </a:r>
            <a:r>
              <a:rPr lang="fr-FR" b="0" i="0" u="none" strike="noStrike" dirty="0" err="1">
                <a:solidFill>
                  <a:srgbClr val="000000"/>
                </a:solidFill>
                <a:effectLst/>
              </a:rPr>
              <a:t>we</a:t>
            </a:r>
            <a:r>
              <a:rPr lang="fr-FR" b="0" i="0" u="none" strike="noStrike" dirty="0">
                <a:solidFill>
                  <a:srgbClr val="000000"/>
                </a:solidFill>
                <a:effectLst/>
              </a:rPr>
              <a:t> </a:t>
            </a:r>
            <a:r>
              <a:rPr lang="fr-FR" b="0" i="0" u="none" strike="noStrike" dirty="0" err="1">
                <a:solidFill>
                  <a:srgbClr val="000000"/>
                </a:solidFill>
                <a:effectLst/>
              </a:rPr>
              <a:t>apply</a:t>
            </a:r>
            <a:r>
              <a:rPr lang="fr-FR" b="0" i="0" u="none" strike="noStrike" dirty="0">
                <a:solidFill>
                  <a:srgbClr val="000000"/>
                </a:solidFill>
                <a:effectLst/>
              </a:rPr>
              <a:t> </a:t>
            </a:r>
            <a:r>
              <a:rPr lang="fr-FR" b="0" i="0" u="none" strike="noStrike" dirty="0" err="1">
                <a:solidFill>
                  <a:srgbClr val="000000"/>
                </a:solidFill>
                <a:effectLst/>
              </a:rPr>
              <a:t>monetization</a:t>
            </a:r>
            <a:r>
              <a:rPr lang="fr-FR" b="0" i="0" u="none" strike="noStrike" dirty="0">
                <a:solidFill>
                  <a:srgbClr val="000000"/>
                </a:solidFill>
                <a:effectLst/>
              </a:rPr>
              <a:t> </a:t>
            </a:r>
            <a:r>
              <a:rPr lang="fr-FR" b="0" i="0" u="none" strike="noStrike" dirty="0" err="1">
                <a:solidFill>
                  <a:srgbClr val="000000"/>
                </a:solidFill>
                <a:effectLst/>
              </a:rPr>
              <a:t>factors</a:t>
            </a:r>
            <a:r>
              <a:rPr lang="fr-FR" b="0" i="0" u="none" strike="noStrike" dirty="0">
                <a:solidFill>
                  <a:srgbClr val="000000"/>
                </a:solidFill>
                <a:effectLst/>
              </a:rPr>
              <a:t>, </a:t>
            </a:r>
            <a:r>
              <a:rPr lang="fr-FR" b="0" i="0" u="none" strike="noStrike" dirty="0" err="1">
                <a:solidFill>
                  <a:srgbClr val="000000"/>
                </a:solidFill>
                <a:effectLst/>
              </a:rPr>
              <a:t>provided</a:t>
            </a:r>
            <a:r>
              <a:rPr lang="fr-FR" b="0" i="0" u="none" strike="noStrike" dirty="0">
                <a:solidFill>
                  <a:srgbClr val="000000"/>
                </a:solidFill>
                <a:effectLst/>
              </a:rPr>
              <a:t> by the </a:t>
            </a:r>
            <a:r>
              <a:rPr lang="fr-FR" b="0" i="0" u="none" strike="noStrike" dirty="0" err="1">
                <a:solidFill>
                  <a:srgbClr val="000000"/>
                </a:solidFill>
                <a:effectLst/>
              </a:rPr>
              <a:t>True</a:t>
            </a:r>
            <a:r>
              <a:rPr lang="fr-FR" b="0" i="0" u="none" strike="noStrike" dirty="0">
                <a:solidFill>
                  <a:srgbClr val="000000"/>
                </a:solidFill>
                <a:effectLst/>
              </a:rPr>
              <a:t> Price </a:t>
            </a:r>
            <a:r>
              <a:rPr lang="fr-FR" b="0" i="0" u="none" strike="noStrike" dirty="0" err="1">
                <a:solidFill>
                  <a:srgbClr val="000000"/>
                </a:solidFill>
                <a:effectLst/>
              </a:rPr>
              <a:t>Foundation</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err="1">
                <a:solidFill>
                  <a:srgbClr val="000000"/>
                </a:solidFill>
                <a:effectLst/>
              </a:rPr>
              <a:t>These</a:t>
            </a:r>
            <a:r>
              <a:rPr lang="fr-FR" b="0" i="0" u="none" strike="noStrike" dirty="0">
                <a:solidFill>
                  <a:srgbClr val="000000"/>
                </a:solidFill>
                <a:effectLst/>
              </a:rPr>
              <a:t> </a:t>
            </a:r>
            <a:r>
              <a:rPr lang="fr-FR" b="0" i="0" u="none" strike="noStrike" dirty="0" err="1">
                <a:solidFill>
                  <a:srgbClr val="000000"/>
                </a:solidFill>
                <a:effectLst/>
              </a:rPr>
              <a:t>factors</a:t>
            </a:r>
            <a:r>
              <a:rPr lang="fr-FR" b="0" i="0" u="none" strike="noStrike" dirty="0">
                <a:solidFill>
                  <a:srgbClr val="000000"/>
                </a:solidFill>
                <a:effectLst/>
              </a:rPr>
              <a:t> are </a:t>
            </a:r>
            <a:r>
              <a:rPr lang="fr-FR" b="0" i="0" u="none" strike="noStrike" dirty="0" err="1">
                <a:solidFill>
                  <a:srgbClr val="000000"/>
                </a:solidFill>
                <a:effectLst/>
              </a:rPr>
              <a:t>based</a:t>
            </a:r>
            <a:r>
              <a:rPr lang="fr-FR" b="0" i="0" u="none" strike="noStrike" dirty="0">
                <a:solidFill>
                  <a:srgbClr val="000000"/>
                </a:solidFill>
                <a:effectLst/>
              </a:rPr>
              <a:t> on </a:t>
            </a:r>
            <a:r>
              <a:rPr lang="fr-FR" b="0" i="0" u="none" strike="noStrike" dirty="0" err="1">
                <a:solidFill>
                  <a:srgbClr val="000000"/>
                </a:solidFill>
                <a:effectLst/>
              </a:rPr>
              <a:t>two</a:t>
            </a:r>
            <a:r>
              <a:rPr lang="fr-FR" b="0" i="0" u="none" strike="noStrike" dirty="0">
                <a:solidFill>
                  <a:srgbClr val="000000"/>
                </a:solidFill>
                <a:effectLst/>
              </a:rPr>
              <a:t> main types of </a:t>
            </a:r>
            <a:r>
              <a:rPr lang="fr-FR" b="0" i="0" u="none" strike="noStrike" dirty="0" err="1">
                <a:solidFill>
                  <a:srgbClr val="000000"/>
                </a:solidFill>
                <a:effectLst/>
              </a:rPr>
              <a:t>costs</a:t>
            </a:r>
            <a:r>
              <a:rPr lang="fr-FR" b="0" i="0" u="none" strike="noStrike" dirty="0">
                <a:solidFill>
                  <a:srgbClr val="000000"/>
                </a:solidFill>
                <a:effectLst/>
              </a:rPr>
              <a:t> : </a:t>
            </a:r>
          </a:p>
          <a:p>
            <a:pPr algn="l"/>
            <a:r>
              <a:rPr lang="fr-FR" dirty="0"/>
              <a:t>EVEN</a:t>
            </a:r>
          </a:p>
          <a:p>
            <a:pPr algn="l">
              <a:buFont typeface="+mj-lt"/>
              <a:buAutoNum type="arabicPeriod"/>
            </a:pPr>
            <a:r>
              <a:rPr lang="fr-FR" b="1" i="0" u="none" strike="noStrike" dirty="0">
                <a:solidFill>
                  <a:srgbClr val="000000"/>
                </a:solidFill>
                <a:effectLst/>
              </a:rPr>
              <a:t>Prevention </a:t>
            </a:r>
            <a:r>
              <a:rPr lang="fr-FR" b="1" i="0" u="none" strike="noStrike" dirty="0" err="1">
                <a:solidFill>
                  <a:srgbClr val="000000"/>
                </a:solidFill>
                <a:effectLst/>
              </a:rPr>
              <a:t>costs</a:t>
            </a:r>
            <a:r>
              <a:rPr lang="fr-FR" b="0" i="0" u="none" strike="noStrike" dirty="0">
                <a:solidFill>
                  <a:srgbClr val="000000"/>
                </a:solidFill>
                <a:effectLst/>
              </a:rPr>
              <a:t>, </a:t>
            </a:r>
            <a:r>
              <a:rPr lang="fr-FR" b="0" i="0" u="none" strike="noStrike" dirty="0" err="1">
                <a:solidFill>
                  <a:srgbClr val="000000"/>
                </a:solidFill>
                <a:effectLst/>
              </a:rPr>
              <a:t>which</a:t>
            </a:r>
            <a:r>
              <a:rPr lang="fr-FR" b="0" i="0" u="none" strike="noStrike" dirty="0">
                <a:solidFill>
                  <a:srgbClr val="000000"/>
                </a:solidFill>
                <a:effectLst/>
              </a:rPr>
              <a:t> </a:t>
            </a:r>
            <a:r>
              <a:rPr lang="fr-FR" b="0" i="0" u="none" strike="noStrike" dirty="0" err="1">
                <a:solidFill>
                  <a:srgbClr val="000000"/>
                </a:solidFill>
                <a:effectLst/>
              </a:rPr>
              <a:t>represent</a:t>
            </a:r>
            <a:r>
              <a:rPr lang="fr-FR" b="0" i="0" u="none" strike="noStrike" dirty="0">
                <a:solidFill>
                  <a:srgbClr val="000000"/>
                </a:solidFill>
                <a:effectLst/>
              </a:rPr>
              <a:t> the </a:t>
            </a:r>
            <a:r>
              <a:rPr lang="fr-FR" b="0" i="0" u="none" strike="noStrike" dirty="0" err="1">
                <a:solidFill>
                  <a:srgbClr val="000000"/>
                </a:solidFill>
                <a:effectLst/>
              </a:rPr>
              <a:t>expense</a:t>
            </a:r>
            <a:r>
              <a:rPr lang="fr-FR" b="0" i="0" u="none" strike="noStrike" dirty="0">
                <a:solidFill>
                  <a:srgbClr val="000000"/>
                </a:solidFill>
                <a:effectLst/>
              </a:rPr>
              <a:t> of </a:t>
            </a:r>
            <a:r>
              <a:rPr lang="fr-FR" b="0" i="0" u="none" strike="noStrike" dirty="0" err="1">
                <a:solidFill>
                  <a:srgbClr val="000000"/>
                </a:solidFill>
                <a:effectLst/>
              </a:rPr>
              <a:t>switching</a:t>
            </a:r>
            <a:r>
              <a:rPr lang="fr-FR" b="0" i="0" u="none" strike="noStrike" dirty="0">
                <a:solidFill>
                  <a:srgbClr val="000000"/>
                </a:solidFill>
                <a:effectLst/>
              </a:rPr>
              <a:t> to a </a:t>
            </a:r>
            <a:r>
              <a:rPr lang="fr-FR" b="0" i="0" u="none" strike="noStrike" dirty="0" err="1">
                <a:solidFill>
                  <a:srgbClr val="000000"/>
                </a:solidFill>
                <a:effectLst/>
              </a:rPr>
              <a:t>less</a:t>
            </a:r>
            <a:r>
              <a:rPr lang="fr-FR" b="0" i="0" u="none" strike="noStrike" dirty="0">
                <a:solidFill>
                  <a:srgbClr val="000000"/>
                </a:solidFill>
                <a:effectLst/>
              </a:rPr>
              <a:t> </a:t>
            </a:r>
            <a:r>
              <a:rPr lang="fr-FR" b="0" i="0" u="none" strike="noStrike" dirty="0" err="1">
                <a:solidFill>
                  <a:srgbClr val="000000"/>
                </a:solidFill>
                <a:effectLst/>
              </a:rPr>
              <a:t>polluting</a:t>
            </a:r>
            <a:r>
              <a:rPr lang="fr-FR" b="0" i="0" u="none" strike="noStrike" dirty="0">
                <a:solidFill>
                  <a:srgbClr val="000000"/>
                </a:solidFill>
                <a:effectLst/>
              </a:rPr>
              <a:t> alternative to </a:t>
            </a:r>
            <a:r>
              <a:rPr lang="fr-FR" b="0" i="0" u="none" strike="noStrike" dirty="0" err="1">
                <a:solidFill>
                  <a:srgbClr val="000000"/>
                </a:solidFill>
                <a:effectLst/>
              </a:rPr>
              <a:t>avoid</a:t>
            </a:r>
            <a:r>
              <a:rPr lang="fr-FR" b="0" i="0" u="none" strike="noStrike" dirty="0">
                <a:solidFill>
                  <a:srgbClr val="000000"/>
                </a:solidFill>
                <a:effectLst/>
              </a:rPr>
              <a:t> the </a:t>
            </a:r>
            <a:r>
              <a:rPr lang="fr-FR" b="0" i="0" u="none" strike="noStrike" dirty="0" err="1">
                <a:solidFill>
                  <a:srgbClr val="000000"/>
                </a:solidFill>
                <a:effectLst/>
              </a:rPr>
              <a:t>quantified</a:t>
            </a:r>
            <a:r>
              <a:rPr lang="fr-FR" b="0" i="0" u="none" strike="noStrike" dirty="0">
                <a:solidFill>
                  <a:srgbClr val="000000"/>
                </a:solidFill>
                <a:effectLst/>
              </a:rPr>
              <a:t> impacts.</a:t>
            </a:r>
          </a:p>
          <a:p>
            <a:pPr algn="l">
              <a:buFont typeface="+mj-lt"/>
              <a:buNone/>
            </a:pPr>
            <a:r>
              <a:rPr lang="fr-FR" b="0" i="0" u="none" strike="noStrike" dirty="0">
                <a:solidFill>
                  <a:srgbClr val="000000"/>
                </a:solidFill>
                <a:effectLst/>
              </a:rPr>
              <a:t>OR</a:t>
            </a:r>
          </a:p>
          <a:p>
            <a:pPr algn="l">
              <a:buFont typeface="+mj-lt"/>
              <a:buAutoNum type="arabicPeriod"/>
            </a:pPr>
            <a:r>
              <a:rPr lang="fr-FR" b="1" i="0" u="none" strike="noStrike" dirty="0">
                <a:solidFill>
                  <a:srgbClr val="000000"/>
                </a:solidFill>
                <a:effectLst/>
              </a:rPr>
              <a:t>Damage </a:t>
            </a:r>
            <a:r>
              <a:rPr lang="fr-FR" b="1" i="0" u="none" strike="noStrike" dirty="0" err="1">
                <a:solidFill>
                  <a:srgbClr val="000000"/>
                </a:solidFill>
                <a:effectLst/>
              </a:rPr>
              <a:t>costs</a:t>
            </a:r>
            <a:r>
              <a:rPr lang="fr-FR" b="0" i="0" u="none" strike="noStrike" dirty="0">
                <a:solidFill>
                  <a:srgbClr val="000000"/>
                </a:solidFill>
                <a:effectLst/>
              </a:rPr>
              <a:t>, </a:t>
            </a:r>
            <a:r>
              <a:rPr lang="fr-FR" b="0" i="0" u="none" strike="noStrike" dirty="0" err="1">
                <a:solidFill>
                  <a:srgbClr val="000000"/>
                </a:solidFill>
                <a:effectLst/>
              </a:rPr>
              <a:t>which</a:t>
            </a:r>
            <a:r>
              <a:rPr lang="fr-FR" b="0" i="0" u="none" strike="noStrike" dirty="0">
                <a:solidFill>
                  <a:srgbClr val="000000"/>
                </a:solidFill>
                <a:effectLst/>
              </a:rPr>
              <a:t> </a:t>
            </a:r>
            <a:r>
              <a:rPr lang="fr-FR" b="0" i="0" u="none" strike="noStrike" dirty="0" err="1">
                <a:solidFill>
                  <a:srgbClr val="000000"/>
                </a:solidFill>
                <a:effectLst/>
              </a:rPr>
              <a:t>reflect</a:t>
            </a:r>
            <a:r>
              <a:rPr lang="fr-FR" b="0" i="0" u="none" strike="noStrike" dirty="0">
                <a:solidFill>
                  <a:srgbClr val="000000"/>
                </a:solidFill>
                <a:effectLst/>
              </a:rPr>
              <a:t> the </a:t>
            </a:r>
            <a:r>
              <a:rPr lang="fr-FR" b="0" i="0" u="none" strike="noStrike" dirty="0" err="1">
                <a:solidFill>
                  <a:srgbClr val="000000"/>
                </a:solidFill>
                <a:effectLst/>
              </a:rPr>
              <a:t>expenses</a:t>
            </a:r>
            <a:r>
              <a:rPr lang="fr-FR" b="0" i="0" u="none" strike="noStrike" dirty="0">
                <a:solidFill>
                  <a:srgbClr val="000000"/>
                </a:solidFill>
                <a:effectLst/>
              </a:rPr>
              <a:t> </a:t>
            </a:r>
            <a:r>
              <a:rPr lang="fr-FR" b="0" i="0" u="none" strike="noStrike" dirty="0" err="1">
                <a:solidFill>
                  <a:srgbClr val="000000"/>
                </a:solidFill>
                <a:effectLst/>
              </a:rPr>
              <a:t>required</a:t>
            </a:r>
            <a:r>
              <a:rPr lang="fr-FR" b="0" i="0" u="none" strike="noStrike" dirty="0">
                <a:solidFill>
                  <a:srgbClr val="000000"/>
                </a:solidFill>
                <a:effectLst/>
              </a:rPr>
              <a:t> to </a:t>
            </a:r>
            <a:r>
              <a:rPr lang="fr-FR" b="0" i="0" u="none" strike="noStrike" dirty="0" err="1">
                <a:solidFill>
                  <a:srgbClr val="000000"/>
                </a:solidFill>
                <a:effectLst/>
              </a:rPr>
              <a:t>repair</a:t>
            </a:r>
            <a:r>
              <a:rPr lang="fr-FR" b="0" i="0" u="none" strike="noStrike" dirty="0">
                <a:solidFill>
                  <a:srgbClr val="000000"/>
                </a:solidFill>
                <a:effectLst/>
              </a:rPr>
              <a:t> or </a:t>
            </a:r>
            <a:r>
              <a:rPr lang="fr-FR" b="0" i="0" u="none" strike="noStrike" dirty="0" err="1">
                <a:solidFill>
                  <a:srgbClr val="000000"/>
                </a:solidFill>
                <a:effectLst/>
              </a:rPr>
              <a:t>address</a:t>
            </a:r>
            <a:r>
              <a:rPr lang="fr-FR" b="0" i="0" u="none" strike="noStrike" dirty="0">
                <a:solidFill>
                  <a:srgbClr val="000000"/>
                </a:solidFill>
                <a:effectLst/>
              </a:rPr>
              <a:t> the damage.</a:t>
            </a:r>
          </a:p>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14</a:t>
            </a:fld>
            <a:endParaRPr lang="fr-FR"/>
          </a:p>
        </p:txBody>
      </p:sp>
    </p:spTree>
    <p:extLst>
      <p:ext uri="{BB962C8B-B14F-4D97-AF65-F5344CB8AC3E}">
        <p14:creationId xmlns:p14="http://schemas.microsoft.com/office/powerpoint/2010/main" val="392218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spcBef>
                <a:spcPts val="0"/>
              </a:spcBef>
              <a:spcAft>
                <a:spcPts val="0"/>
              </a:spcAft>
            </a:pPr>
            <a:r>
              <a:rPr lang="fr-FR" sz="1800" b="0" i="0" u="none" strike="noStrike" dirty="0">
                <a:solidFill>
                  <a:srgbClr val="000000"/>
                </a:solidFill>
                <a:effectLst/>
                <a:latin typeface="Arial" panose="020B0604020202020204" pitchFamily="34" charset="0"/>
              </a:rPr>
              <a:t>(1’0)</a:t>
            </a:r>
          </a:p>
          <a:p>
            <a:pPr algn="l" rtl="0">
              <a:spcBef>
                <a:spcPts val="0"/>
              </a:spcBef>
              <a:spcAft>
                <a:spcPts val="0"/>
              </a:spcAft>
            </a:pPr>
            <a:endParaRPr lang="fr-FR" sz="1800" b="0" i="0" u="none" strike="noStrike" dirty="0">
              <a:solidFill>
                <a:srgbClr val="000000"/>
              </a:solidFill>
              <a:effectLst/>
              <a:latin typeface="Arial" panose="020B0604020202020204" pitchFamily="34" charset="0"/>
            </a:endParaRPr>
          </a:p>
          <a:p>
            <a:pPr algn="l"/>
            <a:r>
              <a:rPr lang="fr-FR" sz="2800" b="1" i="0" u="none" strike="noStrike" dirty="0">
                <a:solidFill>
                  <a:srgbClr val="000000"/>
                </a:solidFill>
                <a:effectLst/>
              </a:rPr>
              <a:t>This graph shows the h/i/</a:t>
            </a:r>
            <a:r>
              <a:rPr lang="fr-FR" sz="2800" b="1" i="0" u="none" strike="noStrike" dirty="0" err="1">
                <a:solidFill>
                  <a:srgbClr val="000000"/>
                </a:solidFill>
                <a:effectLst/>
              </a:rPr>
              <a:t>dden</a:t>
            </a:r>
            <a:r>
              <a:rPr lang="fr-FR" sz="2800" b="1" i="0" u="none" strike="noStrike" dirty="0">
                <a:solidFill>
                  <a:srgbClr val="000000"/>
                </a:solidFill>
                <a:effectLst/>
              </a:rPr>
              <a:t> </a:t>
            </a:r>
            <a:r>
              <a:rPr lang="fr-FR" sz="2800" b="1" i="0" u="none" strike="noStrike" dirty="0" err="1">
                <a:solidFill>
                  <a:srgbClr val="000000"/>
                </a:solidFill>
                <a:effectLst/>
              </a:rPr>
              <a:t>costs</a:t>
            </a:r>
            <a:r>
              <a:rPr lang="fr-FR" sz="2800" b="1" i="0" u="none" strike="noStrike" dirty="0">
                <a:solidFill>
                  <a:srgbClr val="000000"/>
                </a:solidFill>
                <a:effectLst/>
              </a:rPr>
              <a:t> of 1 liter of </a:t>
            </a:r>
            <a:r>
              <a:rPr lang="fr-FR" sz="2800" b="1" i="0" u="none" strike="noStrike" dirty="0" err="1">
                <a:solidFill>
                  <a:srgbClr val="000000"/>
                </a:solidFill>
                <a:effectLst/>
              </a:rPr>
              <a:t>wine</a:t>
            </a:r>
            <a:r>
              <a:rPr lang="fr-FR" sz="2800" b="0" i="0" u="none" strike="noStrike" dirty="0">
                <a:solidFill>
                  <a:srgbClr val="000000"/>
                </a:solidFill>
                <a:effectLst/>
              </a:rPr>
              <a:t>, </a:t>
            </a:r>
            <a:r>
              <a:rPr lang="fr-FR" sz="2800" b="0" i="0" u="none" strike="noStrike" dirty="0" err="1">
                <a:solidFill>
                  <a:srgbClr val="000000"/>
                </a:solidFill>
                <a:effectLst/>
              </a:rPr>
              <a:t>excluding</a:t>
            </a:r>
            <a:r>
              <a:rPr lang="fr-FR" sz="2800" b="0" i="0" u="none" strike="noStrike" dirty="0">
                <a:solidFill>
                  <a:srgbClr val="000000"/>
                </a:solidFill>
                <a:effectLst/>
              </a:rPr>
              <a:t> the </a:t>
            </a:r>
            <a:r>
              <a:rPr lang="fr-FR" sz="2800" b="0" i="0" u="none" strike="noStrike" dirty="0" err="1">
                <a:solidFill>
                  <a:srgbClr val="000000"/>
                </a:solidFill>
                <a:effectLst/>
              </a:rPr>
              <a:t>recovery</a:t>
            </a:r>
            <a:r>
              <a:rPr lang="fr-FR" sz="2800" b="0" i="0" u="none" strike="noStrike" dirty="0">
                <a:solidFill>
                  <a:srgbClr val="000000"/>
                </a:solidFill>
                <a:effectLst/>
              </a:rPr>
              <a:t> of </a:t>
            </a:r>
            <a:r>
              <a:rPr lang="fr-FR" sz="2800" b="0" i="0" u="none" strike="noStrike" dirty="0">
                <a:solidFill>
                  <a:srgbClr val="000000"/>
                </a:solidFill>
                <a:effectLst/>
                <a:latin typeface="Arial" panose="020B0604020202020204" pitchFamily="34" charset="0"/>
              </a:rPr>
              <a:t>gr/ai/</a:t>
            </a:r>
            <a:r>
              <a:rPr lang="fr-FR" sz="2800" b="0" i="0" u="none" strike="noStrike" dirty="0" err="1">
                <a:solidFill>
                  <a:srgbClr val="000000"/>
                </a:solidFill>
                <a:effectLst/>
                <a:latin typeface="Arial" panose="020B0604020202020204" pitchFamily="34" charset="0"/>
              </a:rPr>
              <a:t>pe</a:t>
            </a:r>
            <a:r>
              <a:rPr lang="fr-FR" sz="2800" b="0" i="0" u="none" strike="noStrike" dirty="0">
                <a:solidFill>
                  <a:srgbClr val="000000"/>
                </a:solidFill>
                <a:effectLst/>
                <a:latin typeface="Arial" panose="020B0604020202020204" pitchFamily="34" charset="0"/>
              </a:rPr>
              <a:t> </a:t>
            </a:r>
            <a:r>
              <a:rPr lang="fr-FR" sz="2800" b="0" i="0" u="none" strike="noStrike" dirty="0" err="1">
                <a:solidFill>
                  <a:srgbClr val="000000"/>
                </a:solidFill>
                <a:effectLst/>
                <a:latin typeface="Arial" panose="020B0604020202020204" pitchFamily="34" charset="0"/>
              </a:rPr>
              <a:t>pom</a:t>
            </a:r>
            <a:r>
              <a:rPr lang="fr-FR" sz="2800" b="0" i="0" u="none" strike="noStrike" dirty="0">
                <a:solidFill>
                  <a:srgbClr val="000000"/>
                </a:solidFill>
                <a:effectLst/>
                <a:latin typeface="Arial" panose="020B0604020202020204" pitchFamily="34" charset="0"/>
              </a:rPr>
              <a:t>/ai/ce</a:t>
            </a:r>
            <a:r>
              <a:rPr lang="fr-FR" sz="2800" b="0" i="0" u="none" strike="noStrike" dirty="0">
                <a:solidFill>
                  <a:srgbClr val="000000"/>
                </a:solidFill>
                <a:effectLst/>
              </a:rPr>
              <a:t>, and how </a:t>
            </a:r>
            <a:r>
              <a:rPr lang="fr-FR" sz="2800" b="0" i="0" u="none" strike="noStrike" dirty="0" err="1">
                <a:solidFill>
                  <a:srgbClr val="000000"/>
                </a:solidFill>
                <a:effectLst/>
              </a:rPr>
              <a:t>these</a:t>
            </a:r>
            <a:r>
              <a:rPr lang="fr-FR" sz="2800" b="0" i="0" u="none" strike="noStrike" dirty="0">
                <a:solidFill>
                  <a:srgbClr val="000000"/>
                </a:solidFill>
                <a:effectLst/>
              </a:rPr>
              <a:t> </a:t>
            </a:r>
            <a:r>
              <a:rPr lang="fr-FR" sz="2800" b="0" i="0" u="none" strike="noStrike" dirty="0" err="1">
                <a:solidFill>
                  <a:srgbClr val="000000"/>
                </a:solidFill>
                <a:effectLst/>
              </a:rPr>
              <a:t>costs</a:t>
            </a:r>
            <a:r>
              <a:rPr lang="fr-FR" sz="2800" b="0" i="0" u="none" strike="noStrike" dirty="0">
                <a:solidFill>
                  <a:srgbClr val="000000"/>
                </a:solidFill>
                <a:effectLst/>
              </a:rPr>
              <a:t> are </a:t>
            </a:r>
            <a:r>
              <a:rPr lang="fr-FR" sz="2800" b="0" i="0" u="none" strike="noStrike" dirty="0" err="1">
                <a:solidFill>
                  <a:srgbClr val="000000"/>
                </a:solidFill>
                <a:effectLst/>
              </a:rPr>
              <a:t>distributed</a:t>
            </a:r>
            <a:r>
              <a:rPr lang="fr-FR" sz="2800" b="0" i="0" u="none" strike="noStrike" dirty="0">
                <a:solidFill>
                  <a:srgbClr val="000000"/>
                </a:solidFill>
                <a:effectLst/>
              </a:rPr>
              <a:t> </a:t>
            </a:r>
            <a:r>
              <a:rPr lang="fr-FR" sz="2800" b="0" i="0" u="none" strike="noStrike" dirty="0" err="1">
                <a:solidFill>
                  <a:srgbClr val="000000"/>
                </a:solidFill>
                <a:effectLst/>
              </a:rPr>
              <a:t>across</a:t>
            </a:r>
            <a:r>
              <a:rPr lang="fr-FR" sz="2800" b="0" i="0" u="none" strike="noStrike" dirty="0">
                <a:solidFill>
                  <a:srgbClr val="000000"/>
                </a:solidFill>
                <a:effectLst/>
              </a:rPr>
              <a:t> the </a:t>
            </a:r>
            <a:r>
              <a:rPr lang="fr-FR" sz="2800" b="0" i="0" u="none" strike="noStrike" dirty="0" err="1">
                <a:solidFill>
                  <a:srgbClr val="000000"/>
                </a:solidFill>
                <a:effectLst/>
              </a:rPr>
              <a:t>different</a:t>
            </a:r>
            <a:r>
              <a:rPr lang="fr-FR" sz="2800" b="0" i="0" u="none" strike="noStrike" dirty="0">
                <a:solidFill>
                  <a:srgbClr val="000000"/>
                </a:solidFill>
                <a:effectLst/>
              </a:rPr>
              <a:t> impact areas, </a:t>
            </a:r>
            <a:r>
              <a:rPr lang="fr-FR" sz="2800" b="0" i="0" u="none" strike="noStrike" dirty="0" err="1">
                <a:solidFill>
                  <a:srgbClr val="000000"/>
                </a:solidFill>
                <a:effectLst/>
              </a:rPr>
              <a:t>represented</a:t>
            </a:r>
            <a:r>
              <a:rPr lang="fr-FR" sz="2800" b="0" i="0" u="none" strike="noStrike" dirty="0">
                <a:solidFill>
                  <a:srgbClr val="000000"/>
                </a:solidFill>
                <a:effectLst/>
              </a:rPr>
              <a:t> by the </a:t>
            </a:r>
            <a:r>
              <a:rPr lang="fr-FR" sz="2800" b="0" i="0" u="none" strike="noStrike" dirty="0" err="1">
                <a:solidFill>
                  <a:srgbClr val="000000"/>
                </a:solidFill>
                <a:effectLst/>
              </a:rPr>
              <a:t>colors</a:t>
            </a:r>
            <a:r>
              <a:rPr lang="fr-FR" sz="2800" b="0" i="0" u="none" strike="noStrike" dirty="0">
                <a:solidFill>
                  <a:srgbClr val="000000"/>
                </a:solidFill>
                <a:effectLst/>
              </a:rPr>
              <a:t>.</a:t>
            </a:r>
          </a:p>
          <a:p>
            <a:pPr algn="l"/>
            <a:endParaRPr lang="fr-FR" sz="2800" b="0" i="0" u="none" strike="noStrike" dirty="0">
              <a:solidFill>
                <a:srgbClr val="000000"/>
              </a:solidFill>
              <a:effectLst/>
            </a:endParaRPr>
          </a:p>
          <a:p>
            <a:pPr algn="l"/>
            <a:r>
              <a:rPr lang="fr-FR" sz="2800" b="0" i="0" u="none" strike="noStrike" dirty="0">
                <a:solidFill>
                  <a:srgbClr val="000000"/>
                </a:solidFill>
                <a:effectLst/>
              </a:rPr>
              <a:t>The total </a:t>
            </a:r>
            <a:r>
              <a:rPr lang="fr-FR" sz="2800" b="0" i="0" u="none" strike="noStrike" dirty="0" err="1">
                <a:solidFill>
                  <a:srgbClr val="000000"/>
                </a:solidFill>
                <a:effectLst/>
              </a:rPr>
              <a:t>hidden</a:t>
            </a:r>
            <a:r>
              <a:rPr lang="fr-FR" sz="2800" b="0" i="0" u="none" strike="noStrike" dirty="0">
                <a:solidFill>
                  <a:srgbClr val="000000"/>
                </a:solidFill>
                <a:effectLst/>
              </a:rPr>
              <a:t> </a:t>
            </a:r>
            <a:r>
              <a:rPr lang="fr-FR" sz="2800" b="0" i="0" u="none" strike="noStrike" dirty="0" err="1">
                <a:solidFill>
                  <a:srgbClr val="000000"/>
                </a:solidFill>
                <a:effectLst/>
              </a:rPr>
              <a:t>costs</a:t>
            </a:r>
            <a:r>
              <a:rPr lang="fr-FR" sz="2800" b="0" i="0" u="none" strike="noStrike" dirty="0">
                <a:solidFill>
                  <a:srgbClr val="000000"/>
                </a:solidFill>
                <a:effectLst/>
              </a:rPr>
              <a:t> are </a:t>
            </a:r>
            <a:r>
              <a:rPr lang="fr-FR" sz="2800" b="0" i="0" u="none" strike="noStrike" dirty="0" err="1">
                <a:solidFill>
                  <a:srgbClr val="000000"/>
                </a:solidFill>
                <a:effectLst/>
              </a:rPr>
              <a:t>estimated</a:t>
            </a:r>
            <a:r>
              <a:rPr lang="fr-FR" sz="2800" b="0" i="0" u="none" strike="noStrike" dirty="0">
                <a:solidFill>
                  <a:srgbClr val="000000"/>
                </a:solidFill>
                <a:effectLst/>
              </a:rPr>
              <a:t> at </a:t>
            </a:r>
            <a:r>
              <a:rPr lang="fr-FR" sz="2800" b="1" i="0" u="none" strike="noStrike" dirty="0">
                <a:solidFill>
                  <a:srgbClr val="000000"/>
                </a:solidFill>
                <a:effectLst/>
              </a:rPr>
              <a:t>7.63 </a:t>
            </a:r>
            <a:r>
              <a:rPr lang="fr-FR" sz="2800" b="1" i="0" u="none" strike="noStrike" dirty="0" err="1">
                <a:solidFill>
                  <a:srgbClr val="000000"/>
                </a:solidFill>
                <a:effectLst/>
              </a:rPr>
              <a:t>Swiss</a:t>
            </a:r>
            <a:r>
              <a:rPr lang="fr-FR" sz="2800" b="1" i="0" u="none" strike="noStrike" dirty="0">
                <a:solidFill>
                  <a:srgbClr val="000000"/>
                </a:solidFill>
                <a:effectLst/>
              </a:rPr>
              <a:t> francs</a:t>
            </a:r>
            <a:r>
              <a:rPr lang="fr-FR" sz="2800" b="0" i="0" u="none" strike="noStrike" dirty="0">
                <a:solidFill>
                  <a:srgbClr val="000000"/>
                </a:solidFill>
                <a:effectLst/>
              </a:rPr>
              <a:t>.</a:t>
            </a:r>
          </a:p>
          <a:p>
            <a:pPr algn="l">
              <a:buFont typeface="Arial" panose="020B0604020202020204" pitchFamily="34" charset="0"/>
              <a:buChar char="•"/>
            </a:pPr>
            <a:endParaRPr lang="fr-FR" sz="2800" b="0" i="0" u="none" strike="noStrike" dirty="0">
              <a:solidFill>
                <a:srgbClr val="000000"/>
              </a:solidFill>
              <a:effectLst/>
            </a:endParaRPr>
          </a:p>
          <a:p>
            <a:pPr algn="l">
              <a:buFont typeface="Arial" panose="020B0604020202020204" pitchFamily="34" charset="0"/>
              <a:buChar char="•"/>
            </a:pPr>
            <a:r>
              <a:rPr lang="fr-FR" sz="2800" b="0" i="0" u="none" strike="noStrike" dirty="0">
                <a:solidFill>
                  <a:srgbClr val="000000"/>
                </a:solidFill>
                <a:effectLst/>
              </a:rPr>
              <a:t>A </a:t>
            </a:r>
            <a:r>
              <a:rPr lang="fr-FR" sz="2800" b="0" i="0" u="none" strike="noStrike" dirty="0" err="1">
                <a:solidFill>
                  <a:srgbClr val="000000"/>
                </a:solidFill>
                <a:effectLst/>
              </a:rPr>
              <a:t>smaller</a:t>
            </a:r>
            <a:r>
              <a:rPr lang="fr-FR" sz="2800" b="0" i="0" u="none" strike="noStrike" dirty="0">
                <a:solidFill>
                  <a:srgbClr val="000000"/>
                </a:solidFill>
                <a:effectLst/>
              </a:rPr>
              <a:t> portion </a:t>
            </a:r>
            <a:r>
              <a:rPr lang="fr-FR" sz="2800" b="0" i="0" u="none" strike="noStrike" dirty="0" err="1">
                <a:solidFill>
                  <a:srgbClr val="000000"/>
                </a:solidFill>
                <a:effectLst/>
              </a:rPr>
              <a:t>is</a:t>
            </a:r>
            <a:r>
              <a:rPr lang="fr-FR" sz="2800" b="0" i="0" u="none" strike="noStrike" dirty="0">
                <a:solidFill>
                  <a:srgbClr val="000000"/>
                </a:solidFill>
                <a:effectLst/>
              </a:rPr>
              <a:t> </a:t>
            </a:r>
            <a:r>
              <a:rPr lang="fr-FR" sz="2800" b="0" i="0" u="none" strike="noStrike" dirty="0" err="1">
                <a:solidFill>
                  <a:srgbClr val="000000"/>
                </a:solidFill>
                <a:effectLst/>
              </a:rPr>
              <a:t>attributed</a:t>
            </a:r>
            <a:r>
              <a:rPr lang="fr-FR" sz="2800" b="0" i="0" u="none" strike="noStrike" dirty="0">
                <a:solidFill>
                  <a:srgbClr val="000000"/>
                </a:solidFill>
                <a:effectLst/>
              </a:rPr>
              <a:t> to </a:t>
            </a:r>
            <a:r>
              <a:rPr lang="fr-FR" sz="2800" b="1" i="0" u="none" strike="noStrike" dirty="0" err="1">
                <a:solidFill>
                  <a:srgbClr val="000000"/>
                </a:solidFill>
                <a:effectLst/>
              </a:rPr>
              <a:t>economic</a:t>
            </a:r>
            <a:r>
              <a:rPr lang="fr-FR" sz="2800" b="1" i="0" u="none" strike="noStrike" dirty="0">
                <a:solidFill>
                  <a:srgbClr val="000000"/>
                </a:solidFill>
                <a:effectLst/>
              </a:rPr>
              <a:t> h/i/</a:t>
            </a:r>
            <a:r>
              <a:rPr lang="fr-FR" sz="2800" b="1" i="0" u="none" strike="noStrike" dirty="0" err="1">
                <a:solidFill>
                  <a:srgbClr val="000000"/>
                </a:solidFill>
                <a:effectLst/>
              </a:rPr>
              <a:t>dden</a:t>
            </a:r>
            <a:r>
              <a:rPr lang="fr-FR" sz="2800" b="1" i="0" u="none" strike="noStrike" dirty="0">
                <a:solidFill>
                  <a:srgbClr val="000000"/>
                </a:solidFill>
                <a:effectLst/>
              </a:rPr>
              <a:t> </a:t>
            </a:r>
            <a:r>
              <a:rPr lang="fr-FR" sz="2800" b="1" i="0" u="none" strike="noStrike" dirty="0" err="1">
                <a:solidFill>
                  <a:srgbClr val="000000"/>
                </a:solidFill>
                <a:effectLst/>
              </a:rPr>
              <a:t>costs</a:t>
            </a:r>
            <a:r>
              <a:rPr lang="fr-FR" sz="2800" b="0" i="0" u="none" strike="noStrike" dirty="0">
                <a:solidFill>
                  <a:srgbClr val="000000"/>
                </a:solidFill>
                <a:effectLst/>
              </a:rPr>
              <a:t> and </a:t>
            </a:r>
            <a:r>
              <a:rPr lang="fr-FR" sz="2800" b="1" i="0" u="none" strike="noStrike" dirty="0">
                <a:solidFill>
                  <a:srgbClr val="000000"/>
                </a:solidFill>
                <a:effectLst/>
              </a:rPr>
              <a:t>social </a:t>
            </a:r>
            <a:r>
              <a:rPr lang="fr-FR" sz="2800" b="1" i="0" u="none" strike="noStrike" dirty="0" err="1">
                <a:solidFill>
                  <a:srgbClr val="000000"/>
                </a:solidFill>
                <a:effectLst/>
              </a:rPr>
              <a:t>externalities</a:t>
            </a:r>
            <a:r>
              <a:rPr lang="fr-FR" sz="2800" b="0" i="0" u="none" strike="noStrike" dirty="0">
                <a:solidFill>
                  <a:srgbClr val="000000"/>
                </a:solidFill>
                <a:effectLst/>
              </a:rPr>
              <a:t>, </a:t>
            </a:r>
            <a:r>
              <a:rPr lang="fr-FR" sz="2800" b="0" i="0" u="none" strike="noStrike" dirty="0" err="1">
                <a:solidFill>
                  <a:srgbClr val="000000"/>
                </a:solidFill>
                <a:effectLst/>
              </a:rPr>
              <a:t>accounting</a:t>
            </a:r>
            <a:r>
              <a:rPr lang="fr-FR" sz="2800" b="0" i="0" u="none" strike="noStrike" dirty="0">
                <a:solidFill>
                  <a:srgbClr val="000000"/>
                </a:solidFill>
                <a:effectLst/>
              </a:rPr>
              <a:t> for 10% of the total.</a:t>
            </a:r>
          </a:p>
          <a:p>
            <a:pPr algn="l">
              <a:buFont typeface="Arial" panose="020B0604020202020204" pitchFamily="34" charset="0"/>
              <a:buChar char="•"/>
            </a:pPr>
            <a:r>
              <a:rPr lang="fr-FR" sz="2800" b="0" i="0" u="none" strike="noStrike" dirty="0">
                <a:solidFill>
                  <a:srgbClr val="000000"/>
                </a:solidFill>
                <a:effectLst/>
              </a:rPr>
              <a:t>The </a:t>
            </a:r>
            <a:r>
              <a:rPr lang="fr-FR" sz="2800" b="0" i="0" u="none" strike="noStrike" dirty="0" err="1">
                <a:solidFill>
                  <a:srgbClr val="000000"/>
                </a:solidFill>
                <a:effectLst/>
              </a:rPr>
              <a:t>majority</a:t>
            </a:r>
            <a:r>
              <a:rPr lang="fr-FR" sz="2800" b="0" i="0" u="none" strike="noStrike" dirty="0">
                <a:solidFill>
                  <a:srgbClr val="000000"/>
                </a:solidFill>
                <a:effectLst/>
              </a:rPr>
              <a:t> of </a:t>
            </a:r>
            <a:r>
              <a:rPr lang="fr-FR" sz="2800" b="1" i="0" u="none" strike="noStrike" dirty="0">
                <a:solidFill>
                  <a:srgbClr val="000000"/>
                </a:solidFill>
                <a:effectLst/>
              </a:rPr>
              <a:t>h/i/</a:t>
            </a:r>
            <a:r>
              <a:rPr lang="fr-FR" sz="2800" b="1" i="0" u="none" strike="noStrike" dirty="0" err="1">
                <a:solidFill>
                  <a:srgbClr val="000000"/>
                </a:solidFill>
                <a:effectLst/>
              </a:rPr>
              <a:t>dden</a:t>
            </a:r>
            <a:r>
              <a:rPr lang="fr-FR" sz="2800" b="1" i="0" u="none" strike="noStrike" dirty="0">
                <a:solidFill>
                  <a:srgbClr val="000000"/>
                </a:solidFill>
                <a:effectLst/>
              </a:rPr>
              <a:t> </a:t>
            </a:r>
            <a:r>
              <a:rPr lang="fr-FR" sz="2800" b="0" i="0" u="none" strike="noStrike" dirty="0" err="1">
                <a:solidFill>
                  <a:srgbClr val="000000"/>
                </a:solidFill>
                <a:effectLst/>
              </a:rPr>
              <a:t>costs</a:t>
            </a:r>
            <a:r>
              <a:rPr lang="fr-FR" sz="2800" b="0" i="0" u="none" strike="noStrike" dirty="0">
                <a:solidFill>
                  <a:srgbClr val="000000"/>
                </a:solidFill>
                <a:effectLst/>
              </a:rPr>
              <a:t> are due to </a:t>
            </a:r>
            <a:r>
              <a:rPr lang="fr-FR" sz="2800" b="1" i="0" u="none" strike="noStrike" dirty="0" err="1">
                <a:solidFill>
                  <a:srgbClr val="000000"/>
                </a:solidFill>
                <a:effectLst/>
              </a:rPr>
              <a:t>environmental</a:t>
            </a:r>
            <a:r>
              <a:rPr lang="fr-FR" sz="2800" b="1" i="0" u="none" strike="noStrike" dirty="0">
                <a:solidFill>
                  <a:srgbClr val="000000"/>
                </a:solidFill>
                <a:effectLst/>
              </a:rPr>
              <a:t> </a:t>
            </a:r>
            <a:r>
              <a:rPr lang="fr-FR" sz="2800" b="1" i="0" u="none" strike="noStrike" dirty="0" err="1">
                <a:solidFill>
                  <a:srgbClr val="000000"/>
                </a:solidFill>
                <a:effectLst/>
              </a:rPr>
              <a:t>externalities</a:t>
            </a:r>
            <a:r>
              <a:rPr lang="fr-FR" sz="2800" b="0" i="0" u="none" strike="noStrike" dirty="0">
                <a:solidFill>
                  <a:srgbClr val="000000"/>
                </a:solidFill>
                <a:effectLst/>
              </a:rPr>
              <a:t>, </a:t>
            </a:r>
            <a:r>
              <a:rPr lang="fr-FR" sz="2800" b="0" i="0" u="none" strike="noStrike" dirty="0" err="1">
                <a:solidFill>
                  <a:srgbClr val="000000"/>
                </a:solidFill>
                <a:effectLst/>
              </a:rPr>
              <a:t>particularly</a:t>
            </a:r>
            <a:r>
              <a:rPr lang="fr-FR" sz="2800" b="0" i="0" u="none" strike="noStrike" dirty="0">
                <a:solidFill>
                  <a:srgbClr val="000000"/>
                </a:solidFill>
                <a:effectLst/>
              </a:rPr>
              <a:t> </a:t>
            </a:r>
            <a:r>
              <a:rPr lang="fr-FR" sz="2800" b="1" i="0" u="none" strike="noStrike" dirty="0" err="1">
                <a:solidFill>
                  <a:srgbClr val="000000"/>
                </a:solidFill>
                <a:effectLst/>
              </a:rPr>
              <a:t>biodiversity</a:t>
            </a:r>
            <a:r>
              <a:rPr lang="fr-FR" sz="2800" b="1" i="0" u="none" strike="noStrike" dirty="0">
                <a:solidFill>
                  <a:srgbClr val="000000"/>
                </a:solidFill>
                <a:effectLst/>
              </a:rPr>
              <a:t> </a:t>
            </a:r>
            <a:r>
              <a:rPr lang="fr-FR" sz="2800" b="1" i="0" u="none" strike="noStrike" dirty="0" err="1">
                <a:solidFill>
                  <a:srgbClr val="000000"/>
                </a:solidFill>
                <a:effectLst/>
              </a:rPr>
              <a:t>loss</a:t>
            </a:r>
            <a:r>
              <a:rPr lang="fr-FR" sz="2800" b="0" i="0" u="none" strike="noStrike" dirty="0">
                <a:solidFill>
                  <a:srgbClr val="000000"/>
                </a:solidFill>
                <a:effectLst/>
              </a:rPr>
              <a:t> </a:t>
            </a:r>
            <a:r>
              <a:rPr lang="fr-FR" sz="2800" b="0" i="0" u="none" strike="noStrike" dirty="0" err="1">
                <a:solidFill>
                  <a:srgbClr val="000000"/>
                </a:solidFill>
                <a:effectLst/>
              </a:rPr>
              <a:t>generated</a:t>
            </a:r>
            <a:r>
              <a:rPr lang="fr-FR" sz="2800" b="0" i="0" u="none" strike="noStrike" dirty="0">
                <a:solidFill>
                  <a:srgbClr val="000000"/>
                </a:solidFill>
                <a:effectLst/>
              </a:rPr>
              <a:t> at the </a:t>
            </a:r>
            <a:r>
              <a:rPr lang="fr-FR" sz="2800" b="0" i="0" u="none" strike="noStrike" dirty="0" err="1">
                <a:solidFill>
                  <a:srgbClr val="000000"/>
                </a:solidFill>
                <a:effectLst/>
              </a:rPr>
              <a:t>primary</a:t>
            </a:r>
            <a:r>
              <a:rPr lang="fr-FR" sz="2800" b="0" i="0" u="none" strike="noStrike" dirty="0">
                <a:solidFill>
                  <a:srgbClr val="000000"/>
                </a:solidFill>
                <a:effectLst/>
              </a:rPr>
              <a:t> production stage, </a:t>
            </a:r>
            <a:r>
              <a:rPr lang="fr-FR" sz="2800" b="0" i="0" u="none" strike="noStrike" dirty="0" err="1">
                <a:solidFill>
                  <a:srgbClr val="000000"/>
                </a:solidFill>
                <a:effectLst/>
              </a:rPr>
              <a:t>with</a:t>
            </a:r>
            <a:r>
              <a:rPr lang="fr-FR" sz="2800" b="0" i="0" u="none" strike="noStrike" dirty="0">
                <a:solidFill>
                  <a:srgbClr val="000000"/>
                </a:solidFill>
                <a:effectLst/>
              </a:rPr>
              <a:t> </a:t>
            </a:r>
            <a:r>
              <a:rPr lang="fr-FR" sz="2800" b="0" i="0" u="none" strike="noStrike" dirty="0" err="1">
                <a:solidFill>
                  <a:srgbClr val="000000"/>
                </a:solidFill>
                <a:effectLst/>
              </a:rPr>
              <a:t>costs</a:t>
            </a:r>
            <a:r>
              <a:rPr lang="fr-FR" sz="2800" b="0" i="0" u="none" strike="noStrike" dirty="0">
                <a:solidFill>
                  <a:srgbClr val="000000"/>
                </a:solidFill>
                <a:effectLst/>
              </a:rPr>
              <a:t> </a:t>
            </a:r>
            <a:r>
              <a:rPr lang="fr-FR" sz="2800" b="0" i="0" u="none" strike="noStrike" dirty="0" err="1">
                <a:solidFill>
                  <a:srgbClr val="000000"/>
                </a:solidFill>
                <a:effectLst/>
              </a:rPr>
              <a:t>estimated</a:t>
            </a:r>
            <a:r>
              <a:rPr lang="fr-FR" sz="2800" b="0" i="0" u="none" strike="noStrike" dirty="0">
                <a:solidFill>
                  <a:srgbClr val="000000"/>
                </a:solidFill>
                <a:effectLst/>
              </a:rPr>
              <a:t> at </a:t>
            </a:r>
            <a:r>
              <a:rPr lang="fr-FR" sz="2800" b="1" i="0" u="none" strike="noStrike" dirty="0">
                <a:solidFill>
                  <a:srgbClr val="000000"/>
                </a:solidFill>
                <a:effectLst/>
              </a:rPr>
              <a:t>0.66</a:t>
            </a:r>
            <a:r>
              <a:rPr lang="fr-FR" sz="2800" b="0" i="0" u="none" strike="noStrike" dirty="0">
                <a:solidFill>
                  <a:srgbClr val="000000"/>
                </a:solidFill>
                <a:effectLst/>
              </a:rPr>
              <a:t> and </a:t>
            </a:r>
            <a:r>
              <a:rPr lang="fr-FR" sz="2800" b="1" i="0" u="none" strike="noStrike" dirty="0">
                <a:solidFill>
                  <a:srgbClr val="000000"/>
                </a:solidFill>
                <a:effectLst/>
              </a:rPr>
              <a:t>6.02 </a:t>
            </a:r>
            <a:r>
              <a:rPr lang="fr-FR" sz="2800" b="1" i="0" u="none" strike="noStrike" dirty="0" err="1">
                <a:solidFill>
                  <a:srgbClr val="000000"/>
                </a:solidFill>
                <a:effectLst/>
              </a:rPr>
              <a:t>Swiss</a:t>
            </a:r>
            <a:r>
              <a:rPr lang="fr-FR" sz="2800" b="1" i="0" u="none" strike="noStrike" dirty="0">
                <a:solidFill>
                  <a:srgbClr val="000000"/>
                </a:solidFill>
                <a:effectLst/>
              </a:rPr>
              <a:t> francs</a:t>
            </a:r>
            <a:r>
              <a:rPr lang="fr-FR" sz="2800" b="0" i="0" u="none" strike="noStrike" dirty="0">
                <a:solidFill>
                  <a:srgbClr val="000000"/>
                </a:solidFill>
                <a:effectLst/>
              </a:rPr>
              <a:t>, </a:t>
            </a:r>
            <a:r>
              <a:rPr lang="fr-FR" sz="2800" b="0" i="0" u="none" strike="noStrike" dirty="0" err="1">
                <a:solidFill>
                  <a:srgbClr val="000000"/>
                </a:solidFill>
                <a:effectLst/>
              </a:rPr>
              <a:t>respectively</a:t>
            </a:r>
            <a:r>
              <a:rPr lang="fr-FR" sz="2800" b="0" i="0" u="none" strike="noStrike" dirty="0">
                <a:solidFill>
                  <a:srgbClr val="000000"/>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4000"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4000" b="0" i="0" u="none" strike="noStrike" dirty="0">
                <a:solidFill>
                  <a:srgbClr val="000000"/>
                </a:solidFill>
                <a:effectLst/>
                <a:latin typeface="-webkit-standard"/>
              </a:rPr>
              <a:t>This main </a:t>
            </a:r>
            <a:r>
              <a:rPr lang="fr-FR" sz="4000" b="0" i="0" u="none" strike="noStrike" dirty="0" err="1">
                <a:solidFill>
                  <a:srgbClr val="000000"/>
                </a:solidFill>
                <a:effectLst/>
                <a:latin typeface="-webkit-standard"/>
              </a:rPr>
              <a:t>result</a:t>
            </a:r>
            <a:r>
              <a:rPr lang="fr-FR" sz="4000" b="0" i="0" u="none" strike="noStrike" dirty="0">
                <a:solidFill>
                  <a:srgbClr val="000000"/>
                </a:solidFill>
                <a:effectLst/>
                <a:latin typeface="-webkit-standard"/>
              </a:rPr>
              <a:t> can </a:t>
            </a:r>
            <a:r>
              <a:rPr lang="fr-FR" sz="4000" b="0" i="0" u="none" strike="noStrike" dirty="0" err="1">
                <a:solidFill>
                  <a:srgbClr val="000000"/>
                </a:solidFill>
                <a:effectLst/>
                <a:latin typeface="-webkit-standard"/>
              </a:rPr>
              <a:t>be</a:t>
            </a:r>
            <a:r>
              <a:rPr lang="fr-FR" sz="4000" b="0" i="0" u="none" strike="noStrike" dirty="0">
                <a:solidFill>
                  <a:srgbClr val="000000"/>
                </a:solidFill>
                <a:effectLst/>
                <a:latin typeface="-webkit-standard"/>
              </a:rPr>
              <a:t> </a:t>
            </a:r>
            <a:r>
              <a:rPr lang="fr-FR" sz="4000" b="0" i="0" u="none" strike="noStrike" dirty="0" err="1">
                <a:solidFill>
                  <a:srgbClr val="000000"/>
                </a:solidFill>
                <a:effectLst/>
                <a:latin typeface="-webkit-standard"/>
              </a:rPr>
              <a:t>explained</a:t>
            </a:r>
            <a:r>
              <a:rPr lang="fr-FR" sz="4000" b="0" i="0" u="none" strike="noStrike" dirty="0">
                <a:solidFill>
                  <a:srgbClr val="000000"/>
                </a:solidFill>
                <a:effectLst/>
                <a:latin typeface="-webkit-standard"/>
              </a:rPr>
              <a:t> by the </a:t>
            </a:r>
            <a:r>
              <a:rPr lang="fr-FR" sz="4000" b="0" i="0" u="none" strike="noStrike" dirty="0" err="1">
                <a:solidFill>
                  <a:srgbClr val="000000"/>
                </a:solidFill>
                <a:effectLst/>
                <a:latin typeface="-webkit-standard"/>
              </a:rPr>
              <a:t>lack</a:t>
            </a:r>
            <a:r>
              <a:rPr lang="fr-FR" sz="4000" b="0" i="0" u="none" strike="noStrike" dirty="0">
                <a:solidFill>
                  <a:srgbClr val="000000"/>
                </a:solidFill>
                <a:effectLst/>
                <a:latin typeface="-webkit-standard"/>
              </a:rPr>
              <a:t> of </a:t>
            </a:r>
            <a:r>
              <a:rPr lang="fr-FR" sz="4000" b="0" i="0" u="none" strike="noStrike" dirty="0" err="1">
                <a:solidFill>
                  <a:srgbClr val="000000"/>
                </a:solidFill>
                <a:effectLst/>
                <a:latin typeface="-webkit-standard"/>
              </a:rPr>
              <a:t>genetic</a:t>
            </a:r>
            <a:r>
              <a:rPr lang="fr-FR" sz="4000" b="0" i="0" u="none" strike="noStrike" dirty="0">
                <a:solidFill>
                  <a:srgbClr val="000000"/>
                </a:solidFill>
                <a:effectLst/>
                <a:latin typeface="-webkit-standard"/>
              </a:rPr>
              <a:t> </a:t>
            </a:r>
            <a:r>
              <a:rPr lang="fr-FR" sz="4000" b="0" i="0" u="none" strike="noStrike" dirty="0" err="1">
                <a:solidFill>
                  <a:srgbClr val="000000"/>
                </a:solidFill>
                <a:effectLst/>
                <a:latin typeface="-webkit-standard"/>
              </a:rPr>
              <a:t>diversity</a:t>
            </a:r>
            <a:r>
              <a:rPr lang="fr-FR" sz="4000" b="0" i="0" u="none" strike="noStrike" dirty="0">
                <a:solidFill>
                  <a:srgbClr val="000000"/>
                </a:solidFill>
                <a:effectLst/>
                <a:latin typeface="-webkit-standard"/>
              </a:rPr>
              <a:t> in vines, the simplification of the agricultural </a:t>
            </a:r>
            <a:r>
              <a:rPr lang="fr-FR" sz="4000" b="0" i="0" u="none" strike="noStrike" dirty="0" err="1">
                <a:solidFill>
                  <a:srgbClr val="000000"/>
                </a:solidFill>
                <a:effectLst/>
                <a:latin typeface="-webkit-standard"/>
              </a:rPr>
              <a:t>landscape</a:t>
            </a:r>
            <a:r>
              <a:rPr lang="fr-FR" sz="4000" b="0" i="0" u="none" strike="noStrike" dirty="0">
                <a:solidFill>
                  <a:srgbClr val="000000"/>
                </a:solidFill>
                <a:effectLst/>
                <a:latin typeface="-webkit-standard"/>
              </a:rPr>
              <a:t>, or </a:t>
            </a:r>
            <a:r>
              <a:rPr lang="fr-FR" sz="4000" b="0" i="0" u="none" strike="noStrike" dirty="0" err="1">
                <a:solidFill>
                  <a:srgbClr val="000000"/>
                </a:solidFill>
                <a:effectLst/>
                <a:latin typeface="-webkit-standard"/>
              </a:rPr>
              <a:t>even</a:t>
            </a:r>
            <a:r>
              <a:rPr lang="fr-FR" sz="4000" b="0" i="0" u="none" strike="noStrike" dirty="0">
                <a:solidFill>
                  <a:srgbClr val="000000"/>
                </a:solidFill>
                <a:effectLst/>
                <a:latin typeface="-webkit-standard"/>
              </a:rPr>
              <a:t> the management of </a:t>
            </a:r>
            <a:r>
              <a:rPr lang="fr-FR" sz="4000" b="0" i="0" u="none" strike="noStrike" dirty="0" err="1">
                <a:solidFill>
                  <a:srgbClr val="000000"/>
                </a:solidFill>
                <a:effectLst/>
                <a:latin typeface="-webkit-standard"/>
              </a:rPr>
              <a:t>soils</a:t>
            </a:r>
            <a:r>
              <a:rPr lang="fr-FR" sz="4000" b="0" i="0" u="none" strike="noStrike" dirty="0">
                <a:solidFill>
                  <a:srgbClr val="000000"/>
                </a:solidFill>
                <a:effectLst/>
                <a:latin typeface="-webkit-standard"/>
              </a:rPr>
              <a:t> and </a:t>
            </a:r>
            <a:r>
              <a:rPr lang="fr-FR" sz="4000" b="0" i="0" u="none" strike="noStrike" dirty="0" err="1">
                <a:solidFill>
                  <a:srgbClr val="000000"/>
                </a:solidFill>
                <a:effectLst/>
                <a:latin typeface="-webkit-standard"/>
              </a:rPr>
              <a:t>underlying</a:t>
            </a:r>
            <a:r>
              <a:rPr lang="fr-FR" sz="4000" b="0" i="0" u="none" strike="noStrike" dirty="0">
                <a:solidFill>
                  <a:srgbClr val="000000"/>
                </a:solidFill>
                <a:effectLst/>
                <a:latin typeface="-webkit-standard"/>
              </a:rPr>
              <a:t> </a:t>
            </a:r>
            <a:r>
              <a:rPr lang="fr-FR" sz="4000" b="0" i="0" u="none" strike="noStrike" dirty="0" err="1">
                <a:solidFill>
                  <a:srgbClr val="000000"/>
                </a:solidFill>
                <a:effectLst/>
                <a:latin typeface="-webkit-standard"/>
              </a:rPr>
              <a:t>vegetation</a:t>
            </a:r>
            <a:r>
              <a:rPr lang="fr-FR" sz="4000" b="0" i="0" u="none" strike="noStrike" dirty="0">
                <a:solidFill>
                  <a:srgbClr val="000000"/>
                </a:solidFill>
                <a:effectLst/>
                <a:latin typeface="-webkit-standard"/>
              </a:rPr>
              <a:t>, </a:t>
            </a:r>
            <a:r>
              <a:rPr lang="fr-FR" sz="4000" b="0" i="0" u="none" strike="noStrike" dirty="0" err="1">
                <a:solidFill>
                  <a:srgbClr val="000000"/>
                </a:solidFill>
                <a:effectLst/>
                <a:latin typeface="-webkit-standard"/>
              </a:rPr>
              <a:t>although</a:t>
            </a:r>
            <a:r>
              <a:rPr lang="fr-FR" sz="4000" b="0" i="0" u="none" strike="noStrike" dirty="0">
                <a:solidFill>
                  <a:srgbClr val="000000"/>
                </a:solidFill>
                <a:effectLst/>
                <a:latin typeface="-webkit-standard"/>
              </a:rPr>
              <a:t> initiatives to </a:t>
            </a:r>
            <a:r>
              <a:rPr lang="fr-FR" sz="4000" b="0" i="0" u="none" strike="noStrike" dirty="0" err="1">
                <a:solidFill>
                  <a:srgbClr val="000000"/>
                </a:solidFill>
                <a:effectLst/>
                <a:latin typeface="-webkit-standard"/>
              </a:rPr>
              <a:t>promote</a:t>
            </a:r>
            <a:r>
              <a:rPr lang="fr-FR" sz="4000" b="0" i="0" u="none" strike="noStrike" dirty="0">
                <a:solidFill>
                  <a:srgbClr val="000000"/>
                </a:solidFill>
                <a:effectLst/>
                <a:latin typeface="-webkit-standard"/>
              </a:rPr>
              <a:t> </a:t>
            </a:r>
            <a:r>
              <a:rPr lang="fr-FR" sz="4000" b="0" i="0" u="none" strike="noStrike" dirty="0" err="1">
                <a:solidFill>
                  <a:srgbClr val="000000"/>
                </a:solidFill>
                <a:effectLst/>
                <a:latin typeface="-webkit-standard"/>
              </a:rPr>
              <a:t>biodiversity</a:t>
            </a:r>
            <a:r>
              <a:rPr lang="fr-FR" sz="4000" b="0" i="0" u="none" strike="noStrike" dirty="0">
                <a:solidFill>
                  <a:srgbClr val="000000"/>
                </a:solidFill>
                <a:effectLst/>
                <a:latin typeface="-webkit-standard"/>
              </a:rPr>
              <a:t> are </a:t>
            </a:r>
            <a:r>
              <a:rPr lang="fr-FR" sz="4000" b="0" i="0" u="none" strike="noStrike" dirty="0" err="1">
                <a:solidFill>
                  <a:srgbClr val="000000"/>
                </a:solidFill>
                <a:effectLst/>
                <a:latin typeface="-webkit-standard"/>
              </a:rPr>
              <a:t>encouraged</a:t>
            </a:r>
            <a:r>
              <a:rPr lang="fr-FR" sz="4000" b="0" i="0" u="none" strike="noStrike" dirty="0">
                <a:solidFill>
                  <a:srgbClr val="000000"/>
                </a:solidFill>
                <a:effectLst/>
                <a:latin typeface="-webkit-standard"/>
              </a:rPr>
              <a:t> in </a:t>
            </a:r>
            <a:r>
              <a:rPr lang="fr-FR" sz="4000" b="0" i="0" u="none" strike="noStrike" dirty="0" err="1">
                <a:solidFill>
                  <a:srgbClr val="000000"/>
                </a:solidFill>
                <a:effectLst/>
                <a:latin typeface="-webkit-standard"/>
              </a:rPr>
              <a:t>integrated</a:t>
            </a:r>
            <a:r>
              <a:rPr lang="fr-FR" sz="4000" b="0" i="0" u="none" strike="noStrike" dirty="0">
                <a:solidFill>
                  <a:srgbClr val="000000"/>
                </a:solidFill>
                <a:effectLst/>
                <a:latin typeface="-webkit-standard"/>
              </a:rPr>
              <a:t> production system. </a:t>
            </a:r>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15</a:t>
            </a:fld>
            <a:endParaRPr lang="fr-FR"/>
          </a:p>
        </p:txBody>
      </p:sp>
    </p:spTree>
    <p:extLst>
      <p:ext uri="{BB962C8B-B14F-4D97-AF65-F5344CB8AC3E}">
        <p14:creationId xmlns:p14="http://schemas.microsoft.com/office/powerpoint/2010/main" val="3868849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u="none" strike="noStrike" dirty="0">
                <a:solidFill>
                  <a:srgbClr val="000000"/>
                </a:solidFill>
                <a:effectLst/>
                <a:latin typeface="-webkit-standard"/>
              </a:rPr>
              <a:t>(0’10)</a:t>
            </a:r>
          </a:p>
          <a:p>
            <a:endParaRPr lang="fr-FR" b="0" i="0" u="none" strike="noStrike" dirty="0">
              <a:solidFill>
                <a:srgbClr val="000000"/>
              </a:solidFill>
              <a:effectLst/>
              <a:latin typeface="-webkit-standard"/>
            </a:endParaRPr>
          </a:p>
          <a:p>
            <a:r>
              <a:rPr lang="fr-FR" b="0" i="0" u="none" strike="noStrike" dirty="0" err="1">
                <a:solidFill>
                  <a:srgbClr val="000000"/>
                </a:solidFill>
                <a:effectLst/>
                <a:latin typeface="-webkit-standard"/>
              </a:rPr>
              <a:t>Looking</a:t>
            </a:r>
            <a:r>
              <a:rPr lang="fr-FR" b="0" i="0" u="none" strike="noStrike" dirty="0">
                <a:solidFill>
                  <a:srgbClr val="000000"/>
                </a:solidFill>
                <a:effectLst/>
                <a:latin typeface="-webkit-standard"/>
              </a:rPr>
              <a:t> in more </a:t>
            </a:r>
            <a:r>
              <a:rPr lang="fr-FR" b="0" i="0" u="none" strike="noStrike" dirty="0" err="1">
                <a:solidFill>
                  <a:srgbClr val="000000"/>
                </a:solidFill>
                <a:effectLst/>
                <a:latin typeface="-webkit-standard"/>
              </a:rPr>
              <a:t>detail</a:t>
            </a:r>
            <a:r>
              <a:rPr lang="fr-FR" b="0" i="0" u="none" strike="noStrike" dirty="0">
                <a:solidFill>
                  <a:srgbClr val="000000"/>
                </a:solidFill>
                <a:effectLst/>
                <a:latin typeface="-webkit-standard"/>
              </a:rPr>
              <a:t> at the second </a:t>
            </a:r>
            <a:r>
              <a:rPr lang="fr-FR" b="0" i="0" u="none" strike="noStrike" dirty="0" err="1">
                <a:solidFill>
                  <a:srgbClr val="000000"/>
                </a:solidFill>
                <a:effectLst/>
                <a:latin typeface="-webkit-standard"/>
              </a:rPr>
              <a:t>most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significant</a:t>
            </a:r>
            <a:r>
              <a:rPr lang="fr-FR" b="0" i="0" u="none" strike="noStrike" dirty="0">
                <a:solidFill>
                  <a:srgbClr val="000000"/>
                </a:solidFill>
                <a:effectLst/>
                <a:latin typeface="-webkit-standard"/>
              </a:rPr>
              <a:t> h/i/</a:t>
            </a:r>
            <a:r>
              <a:rPr lang="fr-FR" b="0" i="0" u="none" strike="noStrike" dirty="0" err="1">
                <a:solidFill>
                  <a:srgbClr val="000000"/>
                </a:solidFill>
                <a:effectLst/>
                <a:latin typeface="-webkit-standard"/>
              </a:rPr>
              <a:t>dden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a:t>
            </a:r>
            <a:r>
              <a:rPr lang="fr-FR" b="0" i="0" u="none" strike="noStrike" dirty="0">
                <a:solidFill>
                  <a:srgbClr val="000000"/>
                </a:solidFill>
                <a:effectLst/>
                <a:latin typeface="-webkit-standard"/>
              </a:rPr>
              <a:t>.</a:t>
            </a:r>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16</a:t>
            </a:fld>
            <a:endParaRPr lang="fr-FR"/>
          </a:p>
        </p:txBody>
      </p:sp>
    </p:spTree>
    <p:extLst>
      <p:ext uri="{BB962C8B-B14F-4D97-AF65-F5344CB8AC3E}">
        <p14:creationId xmlns:p14="http://schemas.microsoft.com/office/powerpoint/2010/main" val="294207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u="none" strike="noStrike" dirty="0">
                <a:solidFill>
                  <a:srgbClr val="000000"/>
                </a:solidFill>
                <a:effectLst/>
                <a:latin typeface="-webkit-standard"/>
              </a:rPr>
              <a:t>(0‘20)</a:t>
            </a:r>
          </a:p>
          <a:p>
            <a:endParaRPr lang="fr-FR" b="0" i="0" u="none" strike="noStrike" dirty="0">
              <a:solidFill>
                <a:srgbClr val="000000"/>
              </a:solidFill>
              <a:effectLst/>
              <a:latin typeface="-webkit-standard"/>
            </a:endParaRPr>
          </a:p>
          <a:p>
            <a:r>
              <a:rPr lang="fr-FR" b="0" i="0" u="none" strike="noStrike" dirty="0">
                <a:solidFill>
                  <a:srgbClr val="000000"/>
                </a:solidFill>
                <a:effectLst/>
                <a:latin typeface="-webkit-standard"/>
              </a:rPr>
              <a:t>This chart </a:t>
            </a:r>
            <a:r>
              <a:rPr lang="fr-FR" b="0" i="0" u="none" strike="noStrike" dirty="0" err="1">
                <a:solidFill>
                  <a:srgbClr val="000000"/>
                </a:solidFill>
                <a:effectLst/>
                <a:latin typeface="-webkit-standard"/>
              </a:rPr>
              <a:t>provides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additional</a:t>
            </a:r>
            <a:r>
              <a:rPr lang="fr-FR" b="0" i="0" u="none" strike="noStrike" dirty="0">
                <a:solidFill>
                  <a:srgbClr val="000000"/>
                </a:solidFill>
                <a:effectLst/>
                <a:latin typeface="-webkit-standard"/>
              </a:rPr>
              <a:t> insights </a:t>
            </a:r>
            <a:r>
              <a:rPr lang="fr-FR" b="0" i="0" u="none" strike="noStrike" dirty="0" err="1">
                <a:solidFill>
                  <a:srgbClr val="000000"/>
                </a:solidFill>
                <a:effectLst/>
                <a:latin typeface="-webkit-standard"/>
              </a:rPr>
              <a:t>into</a:t>
            </a:r>
            <a:r>
              <a:rPr lang="fr-FR" b="0" i="0" u="none" strike="noStrike" dirty="0">
                <a:solidFill>
                  <a:srgbClr val="000000"/>
                </a:solidFill>
                <a:effectLst/>
                <a:latin typeface="-webkit-standard"/>
              </a:rPr>
              <a:t> the distribution of h/i/</a:t>
            </a:r>
            <a:r>
              <a:rPr lang="fr-FR" b="0" i="0" u="none" strike="noStrike" dirty="0" err="1">
                <a:solidFill>
                  <a:srgbClr val="000000"/>
                </a:solidFill>
                <a:effectLst/>
                <a:latin typeface="-webkit-standard"/>
              </a:rPr>
              <a:t>dden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environmental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across</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various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environmental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externalities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generated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throughout</a:t>
            </a:r>
            <a:r>
              <a:rPr lang="fr-FR" b="0" i="0" u="none" strike="noStrike" dirty="0">
                <a:solidFill>
                  <a:srgbClr val="000000"/>
                </a:solidFill>
                <a:effectLst/>
                <a:latin typeface="-webkit-standard"/>
              </a:rPr>
              <a:t> the value </a:t>
            </a:r>
            <a:r>
              <a:rPr lang="fr-FR" b="0" i="0" u="none" strike="noStrike" dirty="0" err="1">
                <a:solidFill>
                  <a:srgbClr val="000000"/>
                </a:solidFill>
                <a:effectLst/>
                <a:latin typeface="-webkit-standard"/>
              </a:rPr>
              <a:t>chain</a:t>
            </a:r>
            <a:r>
              <a:rPr lang="fr-FR" b="0" i="0" u="none" strike="noStrike" dirty="0">
                <a:solidFill>
                  <a:srgbClr val="000000"/>
                </a:solidFill>
                <a:effectLst/>
                <a:latin typeface="-webkit-standard"/>
              </a:rPr>
              <a:t>.</a:t>
            </a:r>
          </a:p>
          <a:p>
            <a:endParaRPr lang="fr-FR" b="0" i="0" u="none" strike="noStrike" dirty="0">
              <a:solidFill>
                <a:srgbClr val="000000"/>
              </a:solidFill>
              <a:effectLst/>
              <a:latin typeface="-webkit-standard"/>
            </a:endParaRPr>
          </a:p>
          <a:p>
            <a:r>
              <a:rPr lang="fr-FR" b="0" i="0" u="none" strike="noStrike" dirty="0" err="1">
                <a:solidFill>
                  <a:srgbClr val="000000"/>
                </a:solidFill>
                <a:effectLst/>
                <a:latin typeface="-webkit-standard"/>
              </a:rPr>
              <a:t>What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we</a:t>
            </a:r>
            <a:r>
              <a:rPr lang="fr-FR" b="0" i="0" u="none" strike="noStrike" dirty="0">
                <a:solidFill>
                  <a:srgbClr val="000000"/>
                </a:solidFill>
                <a:effectLst/>
                <a:latin typeface="-webkit-standard"/>
              </a:rPr>
              <a:t> observe </a:t>
            </a:r>
            <a:r>
              <a:rPr lang="fr-FR" b="0" i="0" u="none" strike="noStrike" dirty="0" err="1">
                <a:solidFill>
                  <a:srgbClr val="000000"/>
                </a:solidFill>
                <a:effectLst/>
                <a:latin typeface="-webkit-standard"/>
              </a:rPr>
              <a:t>here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is</a:t>
            </a:r>
            <a:r>
              <a:rPr lang="fr-FR" b="0" i="0" u="none" strike="noStrike" dirty="0">
                <a:solidFill>
                  <a:srgbClr val="000000"/>
                </a:solidFill>
                <a:effectLst/>
                <a:latin typeface="-webkit-standard"/>
              </a:rPr>
              <a:t> a </a:t>
            </a:r>
            <a:r>
              <a:rPr lang="fr-FR" b="0" i="0" u="none" strike="noStrike" dirty="0" err="1">
                <a:solidFill>
                  <a:srgbClr val="000000"/>
                </a:solidFill>
                <a:effectLst/>
                <a:latin typeface="-webkit-standard"/>
              </a:rPr>
              <a:t>relatively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balanced</a:t>
            </a:r>
            <a:r>
              <a:rPr lang="fr-FR" b="0" i="0" u="none" strike="noStrike" dirty="0">
                <a:solidFill>
                  <a:srgbClr val="000000"/>
                </a:solidFill>
                <a:effectLst/>
                <a:latin typeface="-webkit-standard"/>
              </a:rPr>
              <a:t> distribution, </a:t>
            </a:r>
            <a:r>
              <a:rPr lang="fr-FR" b="0" i="0" u="none" strike="noStrike" dirty="0" err="1">
                <a:solidFill>
                  <a:srgbClr val="000000"/>
                </a:solidFill>
                <a:effectLst/>
                <a:latin typeface="-webkit-standard"/>
              </a:rPr>
              <a:t>with</a:t>
            </a:r>
            <a:r>
              <a:rPr lang="fr-FR" b="0" i="0" u="none" strike="noStrike" dirty="0">
                <a:solidFill>
                  <a:srgbClr val="000000"/>
                </a:solidFill>
                <a:effectLst/>
                <a:latin typeface="-webkit-standard"/>
              </a:rPr>
              <a:t> no </a:t>
            </a:r>
            <a:r>
              <a:rPr lang="fr-FR" b="0" i="0" u="none" strike="noStrike" dirty="0" err="1">
                <a:solidFill>
                  <a:srgbClr val="000000"/>
                </a:solidFill>
                <a:effectLst/>
                <a:latin typeface="-webkit-standard"/>
              </a:rPr>
              <a:t>specific</a:t>
            </a:r>
            <a:r>
              <a:rPr lang="fr-FR" b="0" i="0" u="none" strike="noStrike" dirty="0">
                <a:solidFill>
                  <a:srgbClr val="000000"/>
                </a:solidFill>
                <a:effectLst/>
                <a:latin typeface="-webkit-standard"/>
              </a:rPr>
              <a:t> issue standing out in the case of </a:t>
            </a:r>
            <a:r>
              <a:rPr lang="fr-FR" b="0" i="0" u="none" strike="noStrike" dirty="0" err="1">
                <a:solidFill>
                  <a:srgbClr val="000000"/>
                </a:solidFill>
                <a:effectLst/>
                <a:latin typeface="-webkit-standard"/>
              </a:rPr>
              <a:t>wine</a:t>
            </a:r>
            <a:r>
              <a:rPr lang="fr-FR" b="0" i="0" u="none" strike="noStrike" dirty="0">
                <a:solidFill>
                  <a:srgbClr val="000000"/>
                </a:solidFill>
                <a:effectLst/>
                <a:latin typeface="-webkit-standard"/>
              </a:rPr>
              <a:t>.</a:t>
            </a:r>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17</a:t>
            </a:fld>
            <a:endParaRPr lang="fr-FR"/>
          </a:p>
        </p:txBody>
      </p:sp>
    </p:spTree>
    <p:extLst>
      <p:ext uri="{BB962C8B-B14F-4D97-AF65-F5344CB8AC3E}">
        <p14:creationId xmlns:p14="http://schemas.microsoft.com/office/powerpoint/2010/main" val="33053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000000"/>
                </a:solidFill>
                <a:effectLst/>
                <a:latin typeface="-webkit-standard"/>
              </a:rPr>
              <a:t>(0‘35)</a:t>
            </a:r>
          </a:p>
          <a:p>
            <a:endParaRPr lang="fr-FR" dirty="0"/>
          </a:p>
          <a:p>
            <a:r>
              <a:rPr lang="fr-FR" b="0" i="0" u="none" strike="noStrike" dirty="0">
                <a:solidFill>
                  <a:srgbClr val="000000"/>
                </a:solidFill>
                <a:effectLst/>
                <a:latin typeface="-webkit-standard"/>
              </a:rPr>
              <a:t>In </a:t>
            </a:r>
            <a:r>
              <a:rPr lang="fr-FR" b="0" i="0" u="none" strike="noStrike" dirty="0" err="1">
                <a:solidFill>
                  <a:srgbClr val="000000"/>
                </a:solidFill>
                <a:effectLst/>
                <a:latin typeface="-webkit-standard"/>
              </a:rPr>
              <a:t>this</a:t>
            </a:r>
            <a:r>
              <a:rPr lang="fr-FR" b="0" i="0" u="none" strike="noStrike" dirty="0">
                <a:solidFill>
                  <a:srgbClr val="000000"/>
                </a:solidFill>
                <a:effectLst/>
                <a:latin typeface="-webkit-standard"/>
              </a:rPr>
              <a:t> case, the pie chart </a:t>
            </a:r>
            <a:r>
              <a:rPr lang="fr-FR" b="0" i="0" u="none" strike="noStrike" dirty="0" err="1">
                <a:solidFill>
                  <a:srgbClr val="000000"/>
                </a:solidFill>
                <a:effectLst/>
                <a:latin typeface="-webkit-standard"/>
              </a:rPr>
              <a:t>provides</a:t>
            </a:r>
            <a:r>
              <a:rPr lang="fr-FR" b="0" i="0" u="none" strike="noStrike" dirty="0">
                <a:solidFill>
                  <a:srgbClr val="000000"/>
                </a:solidFill>
                <a:effectLst/>
                <a:latin typeface="-webkit-standard"/>
              </a:rPr>
              <a:t> insights </a:t>
            </a:r>
            <a:r>
              <a:rPr lang="fr-FR" b="0" i="0" u="none" strike="noStrike" dirty="0" err="1">
                <a:solidFill>
                  <a:srgbClr val="000000"/>
                </a:solidFill>
                <a:effectLst/>
                <a:latin typeface="-webkit-standard"/>
              </a:rPr>
              <a:t>into</a:t>
            </a:r>
            <a:r>
              <a:rPr lang="fr-FR" b="0" i="0" u="none" strike="noStrike" dirty="0">
                <a:solidFill>
                  <a:srgbClr val="000000"/>
                </a:solidFill>
                <a:effectLst/>
                <a:latin typeface="-webkit-standard"/>
              </a:rPr>
              <a:t> the distribution of </a:t>
            </a:r>
            <a:r>
              <a:rPr lang="fr-FR" b="0" i="0" u="none" strike="noStrike" dirty="0" err="1">
                <a:solidFill>
                  <a:srgbClr val="000000"/>
                </a:solidFill>
                <a:effectLst/>
              </a:rPr>
              <a:t>environmental</a:t>
            </a:r>
            <a:r>
              <a:rPr lang="fr-FR" b="0" i="0" u="none" strike="noStrike" dirty="0">
                <a:solidFill>
                  <a:srgbClr val="000000"/>
                </a:solidFill>
                <a:effectLst/>
              </a:rPr>
              <a:t> h/i/</a:t>
            </a:r>
            <a:r>
              <a:rPr lang="fr-FR" b="0" i="0" u="none" strike="noStrike" dirty="0" err="1">
                <a:solidFill>
                  <a:srgbClr val="000000"/>
                </a:solidFill>
                <a:effectLst/>
              </a:rPr>
              <a:t>dden</a:t>
            </a:r>
            <a:r>
              <a:rPr lang="fr-FR" b="0" i="0" u="none" strike="noStrike" dirty="0">
                <a:solidFill>
                  <a:srgbClr val="000000"/>
                </a:solidFill>
                <a:effectLst/>
              </a:rPr>
              <a:t> </a:t>
            </a:r>
            <a:r>
              <a:rPr lang="fr-FR" b="0" i="0" u="none" strike="noStrike" dirty="0" err="1">
                <a:solidFill>
                  <a:srgbClr val="000000"/>
                </a:solidFill>
                <a:effectLst/>
              </a:rPr>
              <a:t>costs</a:t>
            </a:r>
            <a:r>
              <a:rPr lang="fr-FR" b="0" i="0" u="none" strike="noStrike" dirty="0">
                <a:solidFill>
                  <a:srgbClr val="000000"/>
                </a:solidFill>
                <a:effectLst/>
              </a:rPr>
              <a:t> </a:t>
            </a:r>
            <a:r>
              <a:rPr lang="fr-FR" b="0" i="0" u="none" strike="noStrike" dirty="0" err="1">
                <a:solidFill>
                  <a:srgbClr val="000000"/>
                </a:solidFill>
                <a:effectLst/>
                <a:latin typeface="-webkit-standard"/>
              </a:rPr>
              <a:t>across</a:t>
            </a:r>
            <a:r>
              <a:rPr lang="fr-FR" b="0" i="0" u="none" strike="noStrike" dirty="0">
                <a:solidFill>
                  <a:srgbClr val="000000"/>
                </a:solidFill>
                <a:effectLst/>
                <a:latin typeface="-webkit-standard"/>
              </a:rPr>
              <a:t> the stages of the </a:t>
            </a:r>
            <a:r>
              <a:rPr lang="fr-FR" b="0" i="0" u="none" strike="noStrike" dirty="0" err="1">
                <a:solidFill>
                  <a:srgbClr val="000000"/>
                </a:solidFill>
                <a:effectLst/>
                <a:latin typeface="-webkit-standard"/>
              </a:rPr>
              <a:t>wine</a:t>
            </a:r>
            <a:r>
              <a:rPr lang="fr-FR" b="0" i="0" u="none" strike="noStrike" dirty="0">
                <a:solidFill>
                  <a:srgbClr val="000000"/>
                </a:solidFill>
                <a:effectLst/>
                <a:latin typeface="-webkit-standard"/>
              </a:rPr>
              <a:t> value </a:t>
            </a:r>
            <a:r>
              <a:rPr lang="fr-FR" b="0" i="0" u="none" strike="noStrike" dirty="0" err="1">
                <a:solidFill>
                  <a:srgbClr val="000000"/>
                </a:solidFill>
                <a:effectLst/>
                <a:latin typeface="-webkit-standard"/>
              </a:rPr>
              <a:t>chain</a:t>
            </a:r>
            <a:r>
              <a:rPr lang="fr-FR" b="0" i="0" u="none" strike="noStrike" dirty="0">
                <a:solidFill>
                  <a:srgbClr val="000000"/>
                </a:solidFill>
                <a:effectLst/>
                <a:latin typeface="-webkit-standard"/>
              </a:rPr>
              <a:t>.</a:t>
            </a:r>
          </a:p>
          <a:p>
            <a:pPr algn="l"/>
            <a:endParaRPr lang="fr-FR" b="0" i="0" u="none" strike="noStrike" dirty="0">
              <a:solidFill>
                <a:srgbClr val="000000"/>
              </a:solidFill>
              <a:effectLst/>
            </a:endParaRPr>
          </a:p>
          <a:p>
            <a:pPr algn="l"/>
            <a:r>
              <a:rPr lang="fr-FR" b="0" i="0" u="none" strike="noStrike" dirty="0" err="1">
                <a:solidFill>
                  <a:srgbClr val="000000"/>
                </a:solidFill>
                <a:effectLst/>
              </a:rPr>
              <a:t>We</a:t>
            </a:r>
            <a:r>
              <a:rPr lang="fr-FR" b="0" i="0" u="none" strike="noStrike" dirty="0">
                <a:solidFill>
                  <a:srgbClr val="000000"/>
                </a:solidFill>
                <a:effectLst/>
              </a:rPr>
              <a:t> observe </a:t>
            </a:r>
            <a:r>
              <a:rPr lang="fr-FR" b="0" i="0" u="none" strike="noStrike" dirty="0" err="1">
                <a:solidFill>
                  <a:srgbClr val="000000"/>
                </a:solidFill>
                <a:effectLst/>
              </a:rPr>
              <a:t>that</a:t>
            </a:r>
            <a:r>
              <a:rPr lang="fr-FR" b="0" i="0" u="none" strike="noStrike" dirty="0">
                <a:solidFill>
                  <a:srgbClr val="000000"/>
                </a:solidFill>
                <a:effectLst/>
              </a:rPr>
              <a:t> </a:t>
            </a:r>
            <a:r>
              <a:rPr lang="fr-FR" b="0" i="0" u="none" strike="noStrike" dirty="0" err="1">
                <a:solidFill>
                  <a:srgbClr val="000000"/>
                </a:solidFill>
                <a:effectLst/>
              </a:rPr>
              <a:t>most</a:t>
            </a:r>
            <a:r>
              <a:rPr lang="fr-FR" b="0" i="0" u="none" strike="noStrike" dirty="0">
                <a:solidFill>
                  <a:srgbClr val="000000"/>
                </a:solidFill>
                <a:effectLst/>
              </a:rPr>
              <a:t> </a:t>
            </a:r>
            <a:r>
              <a:rPr lang="fr-FR" b="0" i="0" u="none" strike="noStrike" dirty="0" err="1">
                <a:solidFill>
                  <a:srgbClr val="000000"/>
                </a:solidFill>
                <a:effectLst/>
              </a:rPr>
              <a:t>environmental</a:t>
            </a:r>
            <a:r>
              <a:rPr lang="fr-FR" b="0" i="0" u="none" strike="noStrike" dirty="0">
                <a:solidFill>
                  <a:srgbClr val="000000"/>
                </a:solidFill>
                <a:effectLst/>
              </a:rPr>
              <a:t> </a:t>
            </a:r>
            <a:r>
              <a:rPr lang="fr-FR" b="0" i="0" u="none" strike="noStrike" dirty="0" err="1">
                <a:solidFill>
                  <a:srgbClr val="000000"/>
                </a:solidFill>
                <a:effectLst/>
              </a:rPr>
              <a:t>externalities</a:t>
            </a:r>
            <a:r>
              <a:rPr lang="fr-FR" b="0" i="0" u="none" strike="noStrike" dirty="0">
                <a:solidFill>
                  <a:srgbClr val="000000"/>
                </a:solidFill>
                <a:effectLst/>
              </a:rPr>
              <a:t> are </a:t>
            </a:r>
            <a:r>
              <a:rPr lang="fr-FR" b="0" i="0" u="none" strike="noStrike" dirty="0" err="1">
                <a:solidFill>
                  <a:srgbClr val="000000"/>
                </a:solidFill>
                <a:effectLst/>
              </a:rPr>
              <a:t>generated</a:t>
            </a:r>
            <a:r>
              <a:rPr lang="fr-FR" b="0" i="0" u="none" strike="noStrike" dirty="0">
                <a:solidFill>
                  <a:srgbClr val="000000"/>
                </a:solidFill>
                <a:effectLst/>
              </a:rPr>
              <a:t> </a:t>
            </a:r>
            <a:r>
              <a:rPr lang="fr-FR" b="0" i="0" u="none" strike="noStrike" dirty="0" err="1">
                <a:solidFill>
                  <a:srgbClr val="000000"/>
                </a:solidFill>
                <a:effectLst/>
              </a:rPr>
              <a:t>during</a:t>
            </a:r>
            <a:r>
              <a:rPr lang="fr-FR" b="0" i="0" u="none" strike="noStrike" dirty="0">
                <a:solidFill>
                  <a:srgbClr val="000000"/>
                </a:solidFill>
                <a:effectLst/>
              </a:rPr>
              <a:t> gr/ai/</a:t>
            </a:r>
            <a:r>
              <a:rPr lang="fr-FR" b="0" i="0" u="none" strike="noStrike" dirty="0" err="1">
                <a:solidFill>
                  <a:srgbClr val="000000"/>
                </a:solidFill>
                <a:effectLst/>
              </a:rPr>
              <a:t>pe</a:t>
            </a:r>
            <a:r>
              <a:rPr lang="fr-FR" b="0" i="0" u="none" strike="noStrike" dirty="0">
                <a:solidFill>
                  <a:srgbClr val="000000"/>
                </a:solidFill>
                <a:effectLst/>
              </a:rPr>
              <a:t> production, </a:t>
            </a:r>
            <a:r>
              <a:rPr lang="fr-FR" b="0" i="0" u="none" strike="noStrike" dirty="0" err="1">
                <a:solidFill>
                  <a:srgbClr val="000000"/>
                </a:solidFill>
                <a:effectLst/>
              </a:rPr>
              <a:t>followed</a:t>
            </a:r>
            <a:r>
              <a:rPr lang="fr-FR" b="0" i="0" u="none" strike="noStrike" dirty="0">
                <a:solidFill>
                  <a:srgbClr val="000000"/>
                </a:solidFill>
                <a:effectLst/>
              </a:rPr>
              <a:t> by the </a:t>
            </a:r>
            <a:r>
              <a:rPr lang="fr-FR" b="0" i="0" u="none" strike="noStrike" dirty="0" err="1">
                <a:solidFill>
                  <a:srgbClr val="000000"/>
                </a:solidFill>
                <a:effectLst/>
              </a:rPr>
              <a:t>retail</a:t>
            </a:r>
            <a:r>
              <a:rPr lang="fr-FR" b="0" i="0" u="none" strike="noStrike" dirty="0">
                <a:solidFill>
                  <a:srgbClr val="000000"/>
                </a:solidFill>
                <a:effectLst/>
              </a:rPr>
              <a:t> stage, </a:t>
            </a:r>
            <a:r>
              <a:rPr lang="fr-FR" b="0" i="0" u="none" strike="noStrike" dirty="0" err="1">
                <a:solidFill>
                  <a:srgbClr val="000000"/>
                </a:solidFill>
                <a:effectLst/>
              </a:rPr>
              <a:t>with</a:t>
            </a:r>
            <a:r>
              <a:rPr lang="fr-FR" b="0" i="0" u="none" strike="noStrike" dirty="0">
                <a:solidFill>
                  <a:srgbClr val="000000"/>
                </a:solidFill>
                <a:effectLst/>
              </a:rPr>
              <a:t> the </a:t>
            </a:r>
            <a:r>
              <a:rPr lang="fr-FR" b="0" i="0" u="none" strike="noStrike" dirty="0" err="1">
                <a:solidFill>
                  <a:srgbClr val="000000"/>
                </a:solidFill>
                <a:effectLst/>
              </a:rPr>
              <a:t>winemaking</a:t>
            </a:r>
            <a:r>
              <a:rPr lang="fr-FR" b="0" i="0" u="none" strike="noStrike" dirty="0">
                <a:solidFill>
                  <a:srgbClr val="000000"/>
                </a:solidFill>
                <a:effectLst/>
              </a:rPr>
              <a:t> process </a:t>
            </a:r>
            <a:r>
              <a:rPr lang="fr-FR" b="0" i="0" u="none" strike="noStrike" dirty="0" err="1">
                <a:solidFill>
                  <a:srgbClr val="000000"/>
                </a:solidFill>
                <a:effectLst/>
              </a:rPr>
              <a:t>contributing</a:t>
            </a:r>
            <a:r>
              <a:rPr lang="fr-FR" b="0" i="0" u="none" strike="noStrike" dirty="0">
                <a:solidFill>
                  <a:srgbClr val="000000"/>
                </a:solidFill>
                <a:effectLst/>
              </a:rPr>
              <a:t> </a:t>
            </a:r>
            <a:r>
              <a:rPr lang="fr-FR" b="0" i="0" u="none" strike="noStrike" dirty="0" err="1">
                <a:solidFill>
                  <a:srgbClr val="000000"/>
                </a:solidFill>
                <a:effectLst/>
              </a:rPr>
              <a:t>less</a:t>
            </a:r>
            <a:r>
              <a:rPr lang="fr-FR" b="0" i="0" u="none" strike="noStrike" dirty="0">
                <a:solidFill>
                  <a:srgbClr val="000000"/>
                </a:solidFill>
                <a:effectLst/>
              </a:rPr>
              <a:t> </a:t>
            </a:r>
            <a:r>
              <a:rPr lang="fr-FR" b="0" i="0" u="none" strike="noStrike" dirty="0" err="1">
                <a:solidFill>
                  <a:srgbClr val="000000"/>
                </a:solidFill>
                <a:effectLst/>
              </a:rPr>
              <a:t>significantly</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a:solidFill>
                  <a:srgbClr val="000000"/>
                </a:solidFill>
                <a:effectLst/>
                <a:latin typeface="-webkit-standard"/>
              </a:rPr>
              <a:t>This highlights a </a:t>
            </a:r>
            <a:r>
              <a:rPr lang="fr-FR" b="0" i="0" u="none" strike="noStrike" dirty="0" err="1">
                <a:solidFill>
                  <a:srgbClr val="000000"/>
                </a:solidFill>
                <a:effectLst/>
                <a:latin typeface="-webkit-standard"/>
              </a:rPr>
              <a:t>potential</a:t>
            </a:r>
            <a:r>
              <a:rPr lang="fr-FR" b="0" i="0" u="none" strike="noStrike" dirty="0">
                <a:solidFill>
                  <a:srgbClr val="000000"/>
                </a:solidFill>
                <a:effectLst/>
                <a:latin typeface="-webkit-standard"/>
              </a:rPr>
              <a:t> direction for action: in the </a:t>
            </a:r>
            <a:r>
              <a:rPr lang="fr-FR" b="0" i="0" u="none" strike="noStrike" dirty="0" err="1">
                <a:solidFill>
                  <a:srgbClr val="000000"/>
                </a:solidFill>
                <a:effectLst/>
                <a:latin typeface="-webkit-standard"/>
              </a:rPr>
              <a:t>sense</a:t>
            </a:r>
            <a:r>
              <a:rPr lang="fr-FR" b="0" i="0" u="none" strike="noStrike" dirty="0">
                <a:solidFill>
                  <a:srgbClr val="000000"/>
                </a:solidFill>
                <a:effectLst/>
                <a:latin typeface="-webkit-standard"/>
              </a:rPr>
              <a:t> of </a:t>
            </a:r>
            <a:r>
              <a:rPr lang="fr-FR" b="0" i="0" u="none" strike="noStrike" dirty="0" err="1">
                <a:solidFill>
                  <a:srgbClr val="000000"/>
                </a:solidFill>
                <a:effectLst/>
                <a:latin typeface="-webkit-standard"/>
              </a:rPr>
              <a:t>mitigating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these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stakeholders </a:t>
            </a:r>
            <a:r>
              <a:rPr lang="fr-FR" b="0" i="0" u="none" strike="noStrike" dirty="0" err="1">
                <a:solidFill>
                  <a:srgbClr val="000000"/>
                </a:solidFill>
                <a:effectLst/>
                <a:latin typeface="-webkit-standard"/>
              </a:rPr>
              <a:t>should</a:t>
            </a:r>
            <a:r>
              <a:rPr lang="fr-FR" b="0" i="0" u="none" strike="noStrike" dirty="0">
                <a:solidFill>
                  <a:srgbClr val="000000"/>
                </a:solidFill>
                <a:effectLst/>
                <a:latin typeface="-webkit-standard"/>
              </a:rPr>
              <a:t> focus </a:t>
            </a:r>
            <a:r>
              <a:rPr lang="fr-FR" b="0" i="0" u="none" strike="noStrike" dirty="0" err="1">
                <a:solidFill>
                  <a:srgbClr val="000000"/>
                </a:solidFill>
                <a:effectLst/>
                <a:latin typeface="-webkit-standard"/>
              </a:rPr>
              <a:t>their</a:t>
            </a:r>
            <a:r>
              <a:rPr lang="fr-FR" b="0" i="0" u="none" strike="noStrike" dirty="0">
                <a:solidFill>
                  <a:srgbClr val="000000"/>
                </a:solidFill>
                <a:effectLst/>
                <a:latin typeface="-webkit-standard"/>
              </a:rPr>
              <a:t> efforts </a:t>
            </a:r>
            <a:r>
              <a:rPr lang="fr-FR" b="0" i="0" u="none" strike="noStrike" dirty="0" err="1">
                <a:solidFill>
                  <a:srgbClr val="000000"/>
                </a:solidFill>
                <a:effectLst/>
                <a:latin typeface="-webkit-standard"/>
              </a:rPr>
              <a:t>primarily</a:t>
            </a:r>
            <a:r>
              <a:rPr lang="fr-FR" b="0" i="0" u="none" strike="noStrike" dirty="0">
                <a:solidFill>
                  <a:srgbClr val="000000"/>
                </a:solidFill>
                <a:effectLst/>
                <a:latin typeface="-webkit-standard"/>
              </a:rPr>
              <a:t> on the first and </a:t>
            </a:r>
            <a:r>
              <a:rPr lang="fr-FR" b="0" i="0" u="none" strike="noStrike" dirty="0" err="1">
                <a:solidFill>
                  <a:srgbClr val="000000"/>
                </a:solidFill>
                <a:effectLst/>
                <a:latin typeface="-webkit-standard"/>
              </a:rPr>
              <a:t>third</a:t>
            </a:r>
            <a:r>
              <a:rPr lang="fr-FR" b="0" i="0" u="none" strike="noStrike" dirty="0">
                <a:solidFill>
                  <a:srgbClr val="000000"/>
                </a:solidFill>
                <a:effectLst/>
                <a:latin typeface="-webkit-standard"/>
              </a:rPr>
              <a:t> stages of the process.</a:t>
            </a:r>
            <a:endParaRPr lang="fr-FR" b="0" i="0" u="none" strike="noStrike" dirty="0">
              <a:solidFill>
                <a:srgbClr val="000000"/>
              </a:solidFill>
              <a:effectLst/>
            </a:endParaRPr>
          </a:p>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18</a:t>
            </a:fld>
            <a:endParaRPr lang="fr-FR"/>
          </a:p>
        </p:txBody>
      </p:sp>
    </p:spTree>
    <p:extLst>
      <p:ext uri="{BB962C8B-B14F-4D97-AF65-F5344CB8AC3E}">
        <p14:creationId xmlns:p14="http://schemas.microsoft.com/office/powerpoint/2010/main" val="2470180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effectLst/>
              <a:latin typeface="Helvetica Neue" panose="02000503000000020004" pitchFamily="2" charset="0"/>
            </a:endParaRPr>
          </a:p>
          <a:p>
            <a:pPr algn="l"/>
            <a:r>
              <a:rPr lang="fr-FR" b="0" i="0" u="none" strike="noStrike" dirty="0">
                <a:solidFill>
                  <a:srgbClr val="000000"/>
                </a:solidFill>
                <a:effectLst/>
              </a:rPr>
              <a:t>The </a:t>
            </a:r>
            <a:r>
              <a:rPr lang="fr-FR" b="0" i="0" u="none" strike="noStrike" dirty="0" err="1">
                <a:solidFill>
                  <a:srgbClr val="000000"/>
                </a:solidFill>
                <a:effectLst/>
              </a:rPr>
              <a:t>assessment</a:t>
            </a:r>
            <a:r>
              <a:rPr lang="fr-FR" b="0" i="0" u="none" strike="noStrike" dirty="0">
                <a:solidFill>
                  <a:srgbClr val="000000"/>
                </a:solidFill>
                <a:effectLst/>
              </a:rPr>
              <a:t> of by-</a:t>
            </a:r>
            <a:r>
              <a:rPr lang="fr-FR" b="0" i="0" u="none" strike="noStrike" dirty="0" err="1">
                <a:solidFill>
                  <a:srgbClr val="000000"/>
                </a:solidFill>
                <a:effectLst/>
              </a:rPr>
              <a:t>products</a:t>
            </a:r>
            <a:r>
              <a:rPr lang="fr-FR" b="0" i="0" u="none" strike="noStrike" dirty="0">
                <a:solidFill>
                  <a:srgbClr val="000000"/>
                </a:solidFill>
                <a:effectLst/>
              </a:rPr>
              <a:t> </a:t>
            </a:r>
            <a:r>
              <a:rPr lang="fr-FR" b="0" i="0" u="none" strike="noStrike" dirty="0" err="1">
                <a:solidFill>
                  <a:srgbClr val="000000"/>
                </a:solidFill>
                <a:effectLst/>
              </a:rPr>
              <a:t>recovery</a:t>
            </a:r>
            <a:r>
              <a:rPr lang="fr-FR" b="0" i="0" u="none" strike="noStrike" dirty="0">
                <a:solidFill>
                  <a:srgbClr val="000000"/>
                </a:solidFill>
                <a:effectLst/>
              </a:rPr>
              <a:t> in the TCA of </a:t>
            </a:r>
            <a:r>
              <a:rPr lang="fr-FR" b="0" i="0" u="none" strike="noStrike" dirty="0" err="1">
                <a:solidFill>
                  <a:srgbClr val="000000"/>
                </a:solidFill>
                <a:effectLst/>
              </a:rPr>
              <a:t>wine</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conducted</a:t>
            </a:r>
            <a:r>
              <a:rPr lang="fr-FR" b="0" i="0" u="none" strike="noStrike" dirty="0">
                <a:solidFill>
                  <a:srgbClr val="000000"/>
                </a:solidFill>
                <a:effectLst/>
              </a:rPr>
              <a:t> on </a:t>
            </a:r>
            <a:r>
              <a:rPr lang="fr-FR" b="0" i="0" u="none" strike="noStrike" dirty="0" err="1">
                <a:solidFill>
                  <a:srgbClr val="000000"/>
                </a:solidFill>
                <a:effectLst/>
              </a:rPr>
              <a:t>only</a:t>
            </a:r>
            <a:r>
              <a:rPr lang="fr-FR" b="0" i="0" u="none" strike="noStrike" dirty="0">
                <a:solidFill>
                  <a:srgbClr val="000000"/>
                </a:solidFill>
                <a:effectLst/>
              </a:rPr>
              <a:t> </a:t>
            </a:r>
            <a:r>
              <a:rPr lang="fr-FR" b="0" i="0" u="none" strike="noStrike" dirty="0" err="1">
                <a:solidFill>
                  <a:srgbClr val="000000"/>
                </a:solidFill>
                <a:effectLst/>
              </a:rPr>
              <a:t>two</a:t>
            </a:r>
            <a:r>
              <a:rPr lang="fr-FR" b="0" i="0" u="none" strike="noStrike" dirty="0">
                <a:solidFill>
                  <a:srgbClr val="000000"/>
                </a:solidFill>
                <a:effectLst/>
              </a:rPr>
              <a:t> </a:t>
            </a:r>
            <a:r>
              <a:rPr lang="fr-FR" b="0" i="0" u="none" strike="noStrike" dirty="0" err="1">
                <a:solidFill>
                  <a:srgbClr val="000000"/>
                </a:solidFill>
                <a:effectLst/>
              </a:rPr>
              <a:t>categories</a:t>
            </a:r>
            <a:r>
              <a:rPr lang="fr-FR" b="0" i="0" u="none" strike="noStrike" dirty="0">
                <a:solidFill>
                  <a:srgbClr val="000000"/>
                </a:solidFill>
                <a:effectLst/>
              </a:rPr>
              <a:t> of impact:</a:t>
            </a:r>
          </a:p>
          <a:p>
            <a:pPr algn="l"/>
            <a:endParaRPr lang="fr-FR" b="0" i="0" u="none" strike="noStrike" dirty="0">
              <a:solidFill>
                <a:srgbClr val="000000"/>
              </a:solidFill>
              <a:effectLst/>
            </a:endParaRPr>
          </a:p>
          <a:p>
            <a:pPr algn="l">
              <a:buFont typeface="+mj-lt"/>
              <a:buAutoNum type="arabicPeriod"/>
            </a:pPr>
            <a:r>
              <a:rPr lang="fr-FR" b="1" i="0" u="none" strike="noStrike" dirty="0">
                <a:solidFill>
                  <a:srgbClr val="000000"/>
                </a:solidFill>
                <a:effectLst/>
              </a:rPr>
              <a:t>Impacts on </a:t>
            </a:r>
            <a:r>
              <a:rPr lang="fr-FR" b="1" i="0" u="none" strike="noStrike" dirty="0" err="1">
                <a:solidFill>
                  <a:srgbClr val="000000"/>
                </a:solidFill>
                <a:effectLst/>
              </a:rPr>
              <a:t>livelihood</a:t>
            </a:r>
            <a:endParaRPr lang="fr-FR" b="0" i="0" u="none" strike="noStrike" dirty="0">
              <a:solidFill>
                <a:srgbClr val="000000"/>
              </a:solidFill>
              <a:effectLst/>
            </a:endParaRPr>
          </a:p>
          <a:p>
            <a:pPr algn="l">
              <a:buFont typeface="+mj-lt"/>
              <a:buAutoNum type="arabicPeriod"/>
            </a:pPr>
            <a:r>
              <a:rPr lang="fr-FR" b="1" i="0" u="none" strike="noStrike" dirty="0">
                <a:solidFill>
                  <a:srgbClr val="000000"/>
                </a:solidFill>
                <a:effectLst/>
              </a:rPr>
              <a:t>Impacts on the </a:t>
            </a:r>
            <a:r>
              <a:rPr lang="fr-FR" b="1" i="0" u="none" strike="noStrike" dirty="0" err="1">
                <a:solidFill>
                  <a:srgbClr val="000000"/>
                </a:solidFill>
                <a:effectLst/>
              </a:rPr>
              <a:t>environment</a:t>
            </a:r>
            <a:endParaRPr lang="fr-FR" b="1" i="0" u="none" strike="noStrike" dirty="0">
              <a:solidFill>
                <a:srgbClr val="000000"/>
              </a:solidFill>
              <a:effectLst/>
            </a:endParaRPr>
          </a:p>
          <a:p>
            <a:pPr algn="l">
              <a:buFont typeface="+mj-lt"/>
              <a:buAutoNum type="arabicPeriod"/>
            </a:pPr>
            <a:endParaRPr lang="fr-FR" b="0" i="0" u="none" strike="noStrike" dirty="0">
              <a:solidFill>
                <a:srgbClr val="000000"/>
              </a:solidFill>
              <a:effectLst/>
            </a:endParaRPr>
          </a:p>
          <a:p>
            <a:pPr algn="l"/>
            <a:r>
              <a:rPr lang="fr-FR" b="0" i="0" u="none" strike="noStrike" dirty="0">
                <a:solidFill>
                  <a:srgbClr val="000000"/>
                </a:solidFill>
                <a:effectLst/>
              </a:rPr>
              <a:t>This focus </a:t>
            </a:r>
            <a:r>
              <a:rPr lang="fr-FR" b="0" i="0" u="none" strike="noStrike" dirty="0" err="1">
                <a:solidFill>
                  <a:srgbClr val="000000"/>
                </a:solidFill>
                <a:effectLst/>
              </a:rPr>
              <a:t>is</a:t>
            </a:r>
            <a:r>
              <a:rPr lang="fr-FR" b="0" i="0" u="none" strike="noStrike" dirty="0">
                <a:solidFill>
                  <a:srgbClr val="000000"/>
                </a:solidFill>
                <a:effectLst/>
              </a:rPr>
              <a:t> due to the </a:t>
            </a:r>
            <a:r>
              <a:rPr lang="fr-FR" b="0" i="0" u="none" strike="noStrike" dirty="0" err="1">
                <a:solidFill>
                  <a:srgbClr val="000000"/>
                </a:solidFill>
                <a:effectLst/>
              </a:rPr>
              <a:t>availability</a:t>
            </a:r>
            <a:r>
              <a:rPr lang="fr-FR" b="0" i="0" u="none" strike="noStrike" dirty="0">
                <a:solidFill>
                  <a:srgbClr val="000000"/>
                </a:solidFill>
                <a:effectLst/>
              </a:rPr>
              <a:t> of reliable data at </a:t>
            </a:r>
            <a:r>
              <a:rPr lang="fr-FR" b="0" i="0" u="none" strike="noStrike" dirty="0" err="1">
                <a:solidFill>
                  <a:srgbClr val="000000"/>
                </a:solidFill>
                <a:effectLst/>
              </a:rPr>
              <a:t>these</a:t>
            </a:r>
            <a:r>
              <a:rPr lang="fr-FR" b="0" i="0" u="none" strike="noStrike" dirty="0">
                <a:solidFill>
                  <a:srgbClr val="000000"/>
                </a:solidFill>
                <a:effectLst/>
              </a:rPr>
              <a:t> </a:t>
            </a:r>
            <a:r>
              <a:rPr lang="fr-FR" b="0" i="0" u="none" strike="noStrike" dirty="0" err="1">
                <a:solidFill>
                  <a:srgbClr val="000000"/>
                </a:solidFill>
                <a:effectLst/>
              </a:rPr>
              <a:t>two</a:t>
            </a:r>
            <a:r>
              <a:rPr lang="fr-FR" b="0" i="0" u="none" strike="noStrike" dirty="0">
                <a:solidFill>
                  <a:srgbClr val="000000"/>
                </a:solidFill>
                <a:effectLst/>
              </a:rPr>
              <a:t> </a:t>
            </a:r>
            <a:r>
              <a:rPr lang="fr-FR" b="0" i="0" u="none" strike="noStrike" dirty="0" err="1">
                <a:solidFill>
                  <a:srgbClr val="000000"/>
                </a:solidFill>
                <a:effectLst/>
              </a:rPr>
              <a:t>levels</a:t>
            </a:r>
            <a:r>
              <a:rPr lang="fr-FR" b="0" i="0" u="none" strike="noStrike" dirty="0">
                <a:solidFill>
                  <a:srgbClr val="000000"/>
                </a:solidFill>
                <a:effectLst/>
              </a:rPr>
              <a:t> </a:t>
            </a:r>
            <a:r>
              <a:rPr lang="fr-FR" b="0" i="0" u="none" strike="noStrike" dirty="0" err="1">
                <a:solidFill>
                  <a:srgbClr val="000000"/>
                </a:solidFill>
                <a:effectLst/>
              </a:rPr>
              <a:t>only</a:t>
            </a:r>
            <a:r>
              <a:rPr lang="fr-FR" b="0" i="0" u="none" strike="noStrike" dirty="0">
                <a:solidFill>
                  <a:srgbClr val="000000"/>
                </a:solidFill>
                <a:effectLst/>
              </a:rPr>
              <a:t> and the time </a:t>
            </a:r>
            <a:r>
              <a:rPr lang="fr-FR" b="0" i="0" u="none" strike="noStrike" dirty="0" err="1">
                <a:solidFill>
                  <a:srgbClr val="000000"/>
                </a:solidFill>
                <a:effectLst/>
              </a:rPr>
              <a:t>constraints</a:t>
            </a:r>
            <a:r>
              <a:rPr lang="fr-FR" b="0" i="0" u="none" strike="noStrike" dirty="0">
                <a:solidFill>
                  <a:srgbClr val="000000"/>
                </a:solidFill>
                <a:effectLst/>
              </a:rPr>
              <a:t> of the </a:t>
            </a:r>
            <a:r>
              <a:rPr lang="fr-FR" b="0" i="0" u="none" strike="noStrike" dirty="0" err="1">
                <a:solidFill>
                  <a:srgbClr val="000000"/>
                </a:solidFill>
                <a:effectLst/>
              </a:rPr>
              <a:t>study</a:t>
            </a:r>
            <a:r>
              <a:rPr lang="fr-FR" b="0" i="0" u="none" strike="noStrike" dirty="0">
                <a:solidFill>
                  <a:srgbClr val="000000"/>
                </a:solidFill>
                <a:effectLst/>
              </a:rPr>
              <a:t>, </a:t>
            </a:r>
            <a:r>
              <a:rPr lang="fr-FR" b="0" i="0" u="none" strike="noStrike" dirty="0" err="1">
                <a:solidFill>
                  <a:srgbClr val="000000"/>
                </a:solidFill>
                <a:effectLst/>
              </a:rPr>
              <a:t>which</a:t>
            </a:r>
            <a:r>
              <a:rPr lang="fr-FR" b="0" i="0" u="none" strike="noStrike" dirty="0">
                <a:solidFill>
                  <a:srgbClr val="000000"/>
                </a:solidFill>
                <a:effectLst/>
              </a:rPr>
              <a:t> </a:t>
            </a:r>
            <a:r>
              <a:rPr lang="fr-FR" b="0" i="0" u="none" strike="noStrike" dirty="0" err="1">
                <a:solidFill>
                  <a:srgbClr val="000000"/>
                </a:solidFill>
                <a:effectLst/>
              </a:rPr>
              <a:t>lasted</a:t>
            </a:r>
            <a:r>
              <a:rPr lang="fr-FR" b="0" i="0" u="none" strike="noStrike" dirty="0">
                <a:solidFill>
                  <a:srgbClr val="000000"/>
                </a:solidFill>
                <a:effectLst/>
              </a:rPr>
              <a:t> </a:t>
            </a:r>
            <a:r>
              <a:rPr lang="fr-FR" b="0" i="0" u="none" strike="noStrike" dirty="0" err="1">
                <a:solidFill>
                  <a:srgbClr val="000000"/>
                </a:solidFill>
                <a:effectLst/>
              </a:rPr>
              <a:t>only</a:t>
            </a:r>
            <a:r>
              <a:rPr lang="fr-FR" b="0" i="0" u="none" strike="noStrike" dirty="0">
                <a:solidFill>
                  <a:srgbClr val="000000"/>
                </a:solidFill>
                <a:effectLst/>
              </a:rPr>
              <a:t> four </a:t>
            </a:r>
            <a:r>
              <a:rPr lang="fr-FR" b="0" i="0" u="none" strike="noStrike" dirty="0" err="1">
                <a:solidFill>
                  <a:srgbClr val="000000"/>
                </a:solidFill>
                <a:effectLst/>
              </a:rPr>
              <a:t>months</a:t>
            </a:r>
            <a:r>
              <a:rPr lang="fr-FR" b="0" i="0" u="none" strike="noStrike" dirty="0">
                <a:solidFill>
                  <a:srgbClr val="000000"/>
                </a:solidFill>
                <a:effectLst/>
              </a:rPr>
              <a:t>. </a:t>
            </a:r>
            <a:r>
              <a:rPr lang="fr-FR" b="0" i="0" u="none" strike="noStrike" dirty="0" err="1">
                <a:solidFill>
                  <a:srgbClr val="000000"/>
                </a:solidFill>
                <a:effectLst/>
              </a:rPr>
              <a:t>These</a:t>
            </a:r>
            <a:r>
              <a:rPr lang="fr-FR" b="0" i="0" u="none" strike="noStrike" dirty="0">
                <a:solidFill>
                  <a:srgbClr val="000000"/>
                </a:solidFill>
                <a:effectLst/>
              </a:rPr>
              <a:t> limitations </a:t>
            </a:r>
            <a:r>
              <a:rPr lang="fr-FR" b="0" i="0" u="none" strike="noStrike" dirty="0" err="1">
                <a:solidFill>
                  <a:srgbClr val="000000"/>
                </a:solidFill>
                <a:effectLst/>
              </a:rPr>
              <a:t>restricted</a:t>
            </a:r>
            <a:r>
              <a:rPr lang="fr-FR" b="0" i="0" u="none" strike="noStrike" dirty="0">
                <a:solidFill>
                  <a:srgbClr val="000000"/>
                </a:solidFill>
                <a:effectLst/>
              </a:rPr>
              <a:t> </a:t>
            </a:r>
            <a:r>
              <a:rPr lang="fr-FR" b="0" i="0" u="none" strike="noStrike" dirty="0" err="1">
                <a:solidFill>
                  <a:srgbClr val="000000"/>
                </a:solidFill>
                <a:effectLst/>
              </a:rPr>
              <a:t>both</a:t>
            </a:r>
            <a:r>
              <a:rPr lang="fr-FR" b="0" i="0" u="none" strike="noStrike" dirty="0">
                <a:solidFill>
                  <a:srgbClr val="000000"/>
                </a:solidFill>
                <a:effectLst/>
              </a:rPr>
              <a:t> data collection and the scope of the modeling.</a:t>
            </a:r>
          </a:p>
          <a:p>
            <a:pPr algn="l"/>
            <a:endParaRPr lang="fr-FR" b="0" i="0" u="none" strike="noStrike" dirty="0">
              <a:solidFill>
                <a:srgbClr val="000000"/>
              </a:solidFill>
              <a:effectLst/>
            </a:endParaRPr>
          </a:p>
          <a:p>
            <a:pPr algn="l"/>
            <a:r>
              <a:rPr lang="fr-FR" b="0" i="0" u="none" strike="noStrike" dirty="0">
                <a:solidFill>
                  <a:srgbClr val="000000"/>
                </a:solidFill>
                <a:effectLst/>
              </a:rPr>
              <a:t>The main </a:t>
            </a:r>
            <a:r>
              <a:rPr lang="fr-FR" b="0" i="0" u="none" strike="noStrike" dirty="0" err="1">
                <a:solidFill>
                  <a:srgbClr val="000000"/>
                </a:solidFill>
                <a:effectLst/>
              </a:rPr>
              <a:t>findings</a:t>
            </a:r>
            <a:r>
              <a:rPr lang="fr-FR" b="0" i="0" u="none" strike="noStrike" dirty="0">
                <a:solidFill>
                  <a:srgbClr val="000000"/>
                </a:solidFill>
                <a:effectLst/>
              </a:rPr>
              <a:t> are as </a:t>
            </a:r>
            <a:r>
              <a:rPr lang="fr-FR" b="0" i="0" u="none" strike="noStrike" dirty="0" err="1">
                <a:solidFill>
                  <a:srgbClr val="000000"/>
                </a:solidFill>
                <a:effectLst/>
              </a:rPr>
              <a:t>follows</a:t>
            </a:r>
            <a:r>
              <a:rPr lang="fr-FR" b="0" i="0" u="none" strike="noStrike" dirty="0">
                <a:solidFill>
                  <a:srgbClr val="000000"/>
                </a:solidFill>
                <a:effectLst/>
              </a:rPr>
              <a:t>:</a:t>
            </a:r>
          </a:p>
          <a:p>
            <a:pPr algn="l"/>
            <a:endParaRPr lang="fr-FR" b="0" i="0" u="none" strike="noStrike" dirty="0">
              <a:solidFill>
                <a:srgbClr val="000000"/>
              </a:solidFill>
              <a:effectLst/>
            </a:endParaRPr>
          </a:p>
          <a:p>
            <a:pPr algn="l">
              <a:buFont typeface="Arial" panose="020B0604020202020204" pitchFamily="34" charset="0"/>
              <a:buChar char="•"/>
            </a:pPr>
            <a:r>
              <a:rPr lang="fr-FR" b="0" i="0" u="none" strike="noStrike" dirty="0" err="1">
                <a:solidFill>
                  <a:srgbClr val="000000"/>
                </a:solidFill>
                <a:effectLst/>
              </a:rPr>
              <a:t>Replacing</a:t>
            </a:r>
            <a:r>
              <a:rPr lang="fr-FR" b="0" i="0" u="none" strike="noStrike" dirty="0">
                <a:solidFill>
                  <a:srgbClr val="000000"/>
                </a:solidFill>
                <a:effectLst/>
              </a:rPr>
              <a:t> </a:t>
            </a:r>
            <a:r>
              <a:rPr lang="fr-FR" b="0" i="0" u="none" strike="noStrike" dirty="0" err="1">
                <a:solidFill>
                  <a:srgbClr val="000000"/>
                </a:solidFill>
                <a:effectLst/>
              </a:rPr>
              <a:t>synthetic</a:t>
            </a:r>
            <a:r>
              <a:rPr lang="fr-FR" b="0" i="0" u="none" strike="noStrike" dirty="0">
                <a:solidFill>
                  <a:srgbClr val="000000"/>
                </a:solidFill>
                <a:effectLst/>
              </a:rPr>
              <a:t> </a:t>
            </a:r>
            <a:r>
              <a:rPr lang="fr-FR" b="0" i="0" u="none" strike="noStrike" dirty="0" err="1">
                <a:solidFill>
                  <a:srgbClr val="000000"/>
                </a:solidFill>
                <a:effectLst/>
              </a:rPr>
              <a:t>fertilizers</a:t>
            </a:r>
            <a:r>
              <a:rPr lang="fr-FR" b="0" i="0" u="none" strike="noStrike" dirty="0">
                <a:solidFill>
                  <a:srgbClr val="000000"/>
                </a:solidFill>
                <a:effectLst/>
              </a:rPr>
              <a:t> </a:t>
            </a:r>
            <a:r>
              <a:rPr lang="fr-FR" b="0" i="0" u="none" strike="noStrike" dirty="0" err="1">
                <a:solidFill>
                  <a:srgbClr val="000000"/>
                </a:solidFill>
                <a:effectLst/>
              </a:rPr>
              <a:t>with</a:t>
            </a:r>
            <a:r>
              <a:rPr lang="fr-FR" b="0" i="0" u="none" strike="noStrike" dirty="0">
                <a:solidFill>
                  <a:srgbClr val="000000"/>
                </a:solidFill>
                <a:effectLst/>
              </a:rPr>
              <a:t> gr/ai/</a:t>
            </a:r>
            <a:r>
              <a:rPr lang="fr-FR" b="0" i="0" u="none" strike="noStrike" dirty="0" err="1">
                <a:solidFill>
                  <a:srgbClr val="000000"/>
                </a:solidFill>
                <a:effectLst/>
              </a:rPr>
              <a:t>pe</a:t>
            </a:r>
            <a:r>
              <a:rPr lang="fr-FR" b="0" i="0" u="none" strike="noStrike" dirty="0">
                <a:solidFill>
                  <a:srgbClr val="000000"/>
                </a:solidFill>
                <a:effectLst/>
              </a:rPr>
              <a:t> </a:t>
            </a:r>
            <a:r>
              <a:rPr lang="fr-FR" b="0" i="0" u="none" strike="noStrike" dirty="0" err="1">
                <a:solidFill>
                  <a:srgbClr val="000000"/>
                </a:solidFill>
                <a:effectLst/>
              </a:rPr>
              <a:t>pom</a:t>
            </a:r>
            <a:r>
              <a:rPr lang="fr-FR" b="0" i="0" u="none" strike="noStrike" dirty="0">
                <a:solidFill>
                  <a:srgbClr val="000000"/>
                </a:solidFill>
                <a:effectLst/>
              </a:rPr>
              <a:t>/ai/ce </a:t>
            </a:r>
            <a:r>
              <a:rPr lang="fr-FR" b="0" i="0" u="none" strike="noStrike" dirty="0" err="1">
                <a:solidFill>
                  <a:srgbClr val="000000"/>
                </a:solidFill>
                <a:effectLst/>
              </a:rPr>
              <a:t>valorized</a:t>
            </a:r>
            <a:r>
              <a:rPr lang="fr-FR" b="0" i="0" u="none" strike="noStrike" dirty="0">
                <a:solidFill>
                  <a:srgbClr val="000000"/>
                </a:solidFill>
                <a:effectLst/>
              </a:rPr>
              <a:t> </a:t>
            </a:r>
            <a:r>
              <a:rPr lang="fr-FR" b="0" i="0" u="none" strike="noStrike" dirty="0" err="1">
                <a:solidFill>
                  <a:srgbClr val="000000"/>
                </a:solidFill>
                <a:effectLst/>
              </a:rPr>
              <a:t>through</a:t>
            </a:r>
            <a:r>
              <a:rPr lang="fr-FR" b="0" i="0" u="none" strike="noStrike" dirty="0">
                <a:solidFill>
                  <a:srgbClr val="000000"/>
                </a:solidFill>
                <a:effectLst/>
              </a:rPr>
              <a:t> </a:t>
            </a:r>
            <a:r>
              <a:rPr lang="fr-FR" b="0" i="0" u="none" strike="noStrike" dirty="0" err="1">
                <a:solidFill>
                  <a:srgbClr val="000000"/>
                </a:solidFill>
                <a:effectLst/>
              </a:rPr>
              <a:t>Methanization</a:t>
            </a:r>
            <a:r>
              <a:rPr lang="fr-FR" b="0" i="0" u="none" strike="noStrike" dirty="0">
                <a:solidFill>
                  <a:srgbClr val="000000"/>
                </a:solidFill>
                <a:effectLst/>
              </a:rPr>
              <a:t> can </a:t>
            </a:r>
            <a:r>
              <a:rPr lang="fr-FR" b="0" i="0" u="none" strike="noStrike" dirty="0" err="1">
                <a:solidFill>
                  <a:srgbClr val="000000"/>
                </a:solidFill>
                <a:effectLst/>
              </a:rPr>
              <a:t>reduce</a:t>
            </a:r>
            <a:r>
              <a:rPr lang="fr-FR" b="0" i="0" u="none" strike="noStrike" dirty="0">
                <a:solidFill>
                  <a:srgbClr val="000000"/>
                </a:solidFill>
                <a:effectLst/>
              </a:rPr>
              <a:t> </a:t>
            </a:r>
            <a:r>
              <a:rPr lang="fr-FR" b="0" i="0" u="none" strike="noStrike" dirty="0" err="1">
                <a:solidFill>
                  <a:srgbClr val="000000"/>
                </a:solidFill>
                <a:effectLst/>
              </a:rPr>
              <a:t>livelihood</a:t>
            </a:r>
            <a:r>
              <a:rPr lang="fr-FR" b="0" i="0" u="none" strike="noStrike" dirty="0">
                <a:solidFill>
                  <a:srgbClr val="000000"/>
                </a:solidFill>
                <a:effectLst/>
              </a:rPr>
              <a:t> </a:t>
            </a:r>
            <a:r>
              <a:rPr lang="fr-FR" b="0" i="0" u="none" strike="noStrike" dirty="0" err="1">
                <a:solidFill>
                  <a:srgbClr val="000000"/>
                </a:solidFill>
                <a:effectLst/>
              </a:rPr>
              <a:t>hidden</a:t>
            </a:r>
            <a:r>
              <a:rPr lang="fr-FR" b="0" i="0" u="none" strike="noStrike" dirty="0">
                <a:solidFill>
                  <a:srgbClr val="000000"/>
                </a:solidFill>
                <a:effectLst/>
              </a:rPr>
              <a:t> </a:t>
            </a:r>
            <a:r>
              <a:rPr lang="fr-FR" b="0" i="0" u="none" strike="noStrike" dirty="0" err="1">
                <a:solidFill>
                  <a:srgbClr val="000000"/>
                </a:solidFill>
                <a:effectLst/>
              </a:rPr>
              <a:t>costs</a:t>
            </a:r>
            <a:r>
              <a:rPr lang="fr-FR" b="0" i="0" u="none" strike="noStrike" dirty="0">
                <a:solidFill>
                  <a:srgbClr val="000000"/>
                </a:solidFill>
                <a:effectLst/>
              </a:rPr>
              <a:t> by </a:t>
            </a:r>
            <a:r>
              <a:rPr lang="fr-FR" b="0" i="0" u="none" strike="noStrike" dirty="0" err="1">
                <a:solidFill>
                  <a:srgbClr val="000000"/>
                </a:solidFill>
                <a:effectLst/>
              </a:rPr>
              <a:t>approximately</a:t>
            </a:r>
            <a:r>
              <a:rPr lang="fr-FR" b="0" i="0" u="none" strike="noStrike" dirty="0">
                <a:solidFill>
                  <a:srgbClr val="000000"/>
                </a:solidFill>
                <a:effectLst/>
              </a:rPr>
              <a:t> </a:t>
            </a:r>
            <a:r>
              <a:rPr lang="fr-FR" b="1" i="0" u="none" strike="noStrike" dirty="0">
                <a:solidFill>
                  <a:srgbClr val="000000"/>
                </a:solidFill>
                <a:effectLst/>
              </a:rPr>
              <a:t>4% per </a:t>
            </a:r>
            <a:r>
              <a:rPr lang="fr-FR" b="1" i="0" u="none" strike="noStrike" dirty="0" err="1">
                <a:solidFill>
                  <a:srgbClr val="000000"/>
                </a:solidFill>
                <a:effectLst/>
              </a:rPr>
              <a:t>product</a:t>
            </a:r>
            <a:r>
              <a:rPr lang="fr-FR" b="0" i="0" u="none" strike="noStrike" dirty="0">
                <a:solidFill>
                  <a:srgbClr val="000000"/>
                </a:solidFill>
                <a:effectLst/>
              </a:rPr>
              <a:t>. At the </a:t>
            </a:r>
            <a:r>
              <a:rPr lang="fr-FR" b="0" i="0" u="none" strike="noStrike" dirty="0" err="1">
                <a:solidFill>
                  <a:srgbClr val="000000"/>
                </a:solidFill>
                <a:effectLst/>
              </a:rPr>
              <a:t>scale</a:t>
            </a:r>
            <a:r>
              <a:rPr lang="fr-FR" b="0" i="0" u="none" strike="noStrike" dirty="0">
                <a:solidFill>
                  <a:srgbClr val="000000"/>
                </a:solidFill>
                <a:effectLst/>
              </a:rPr>
              <a:t> of a </a:t>
            </a:r>
            <a:r>
              <a:rPr lang="fr-FR" b="0" i="0" u="none" strike="noStrike" dirty="0" err="1">
                <a:solidFill>
                  <a:srgbClr val="000000"/>
                </a:solidFill>
                <a:effectLst/>
              </a:rPr>
              <a:t>wine</a:t>
            </a:r>
            <a:r>
              <a:rPr lang="fr-FR" b="0" i="0" u="none" strike="noStrike" dirty="0">
                <a:solidFill>
                  <a:srgbClr val="000000"/>
                </a:solidFill>
                <a:effectLst/>
              </a:rPr>
              <a:t> </a:t>
            </a:r>
            <a:r>
              <a:rPr lang="fr-FR" b="0" i="0" u="none" strike="noStrike" dirty="0" err="1">
                <a:solidFill>
                  <a:srgbClr val="000000"/>
                </a:solidFill>
                <a:effectLst/>
              </a:rPr>
              <a:t>cooperative</a:t>
            </a:r>
            <a:r>
              <a:rPr lang="fr-FR" b="0" i="0" u="none" strike="noStrike" dirty="0">
                <a:solidFill>
                  <a:srgbClr val="000000"/>
                </a:solidFill>
                <a:effectLst/>
              </a:rPr>
              <a:t>, </a:t>
            </a:r>
            <a:r>
              <a:rPr lang="fr-FR" b="0" i="0" u="none" strike="noStrike" dirty="0" err="1">
                <a:solidFill>
                  <a:srgbClr val="000000"/>
                </a:solidFill>
                <a:effectLst/>
              </a:rPr>
              <a:t>this</a:t>
            </a:r>
            <a:r>
              <a:rPr lang="fr-FR" b="0" i="0" u="none" strike="noStrike" dirty="0">
                <a:solidFill>
                  <a:srgbClr val="000000"/>
                </a:solidFill>
                <a:effectLst/>
              </a:rPr>
              <a:t> translates to a </a:t>
            </a:r>
            <a:r>
              <a:rPr lang="fr-FR" b="0" i="0" u="none" strike="noStrike" dirty="0" err="1">
                <a:solidFill>
                  <a:srgbClr val="000000"/>
                </a:solidFill>
                <a:effectLst/>
              </a:rPr>
              <a:t>reduction</a:t>
            </a:r>
            <a:r>
              <a:rPr lang="fr-FR" b="0" i="0" u="none" strike="noStrike" dirty="0">
                <a:solidFill>
                  <a:srgbClr val="000000"/>
                </a:solidFill>
                <a:effectLst/>
              </a:rPr>
              <a:t> of </a:t>
            </a:r>
            <a:r>
              <a:rPr lang="fr-FR" b="0" i="0" u="none" strike="noStrike" dirty="0" err="1">
                <a:solidFill>
                  <a:srgbClr val="000000"/>
                </a:solidFill>
                <a:effectLst/>
              </a:rPr>
              <a:t>around</a:t>
            </a:r>
            <a:r>
              <a:rPr lang="fr-FR" b="0" i="0" u="none" strike="noStrike" dirty="0">
                <a:solidFill>
                  <a:srgbClr val="000000"/>
                </a:solidFill>
                <a:effectLst/>
              </a:rPr>
              <a:t> </a:t>
            </a:r>
            <a:r>
              <a:rPr lang="fr-FR" b="1" i="0" u="none" strike="noStrike" dirty="0">
                <a:solidFill>
                  <a:srgbClr val="000000"/>
                </a:solidFill>
                <a:effectLst/>
              </a:rPr>
              <a:t>5’000 </a:t>
            </a:r>
            <a:r>
              <a:rPr lang="fr-FR" b="1" i="0" u="none" strike="noStrike" dirty="0" err="1">
                <a:solidFill>
                  <a:srgbClr val="000000"/>
                </a:solidFill>
                <a:effectLst/>
              </a:rPr>
              <a:t>Swiss</a:t>
            </a:r>
            <a:r>
              <a:rPr lang="fr-FR" b="1" i="0" u="none" strike="noStrike" dirty="0">
                <a:solidFill>
                  <a:srgbClr val="000000"/>
                </a:solidFill>
                <a:effectLst/>
              </a:rPr>
              <a:t> francs</a:t>
            </a:r>
            <a:r>
              <a:rPr lang="fr-FR" b="0" i="0" u="none" strike="noStrike" dirty="0">
                <a:solidFill>
                  <a:srgbClr val="000000"/>
                </a:solidFill>
                <a:effectLst/>
              </a:rPr>
              <a:t>.</a:t>
            </a:r>
          </a:p>
          <a:p>
            <a:pPr algn="l">
              <a:buFont typeface="Arial" panose="020B0604020202020204" pitchFamily="34" charset="0"/>
              <a:buChar char="•"/>
            </a:pPr>
            <a:endParaRPr lang="fr-FR" b="0" i="0" u="none" strike="noStrike" dirty="0">
              <a:solidFill>
                <a:srgbClr val="000000"/>
              </a:solidFill>
              <a:effectLst/>
            </a:endParaRPr>
          </a:p>
          <a:p>
            <a:pPr algn="l">
              <a:buFont typeface="Arial" panose="020B0604020202020204" pitchFamily="34" charset="0"/>
              <a:buChar char="•"/>
            </a:pPr>
            <a:r>
              <a:rPr lang="fr-FR" b="0" i="0" u="none" strike="noStrike" dirty="0" err="1">
                <a:solidFill>
                  <a:srgbClr val="000000"/>
                </a:solidFill>
                <a:effectLst/>
              </a:rPr>
              <a:t>However</a:t>
            </a:r>
            <a:r>
              <a:rPr lang="fr-FR" b="0" i="0" u="none" strike="noStrike" dirty="0">
                <a:solidFill>
                  <a:srgbClr val="000000"/>
                </a:solidFill>
                <a:effectLst/>
              </a:rPr>
              <a:t>, the </a:t>
            </a:r>
            <a:r>
              <a:rPr lang="fr-FR" b="0" i="0" u="none" strike="noStrike" dirty="0" err="1">
                <a:solidFill>
                  <a:srgbClr val="000000"/>
                </a:solidFill>
                <a:effectLst/>
              </a:rPr>
              <a:t>potential</a:t>
            </a:r>
            <a:r>
              <a:rPr lang="fr-FR" b="0" i="0" u="none" strike="noStrike" dirty="0">
                <a:solidFill>
                  <a:srgbClr val="000000"/>
                </a:solidFill>
                <a:effectLst/>
              </a:rPr>
              <a:t> </a:t>
            </a:r>
            <a:r>
              <a:rPr lang="fr-FR" b="0" i="0" u="none" strike="noStrike" dirty="0" err="1">
                <a:solidFill>
                  <a:srgbClr val="000000"/>
                </a:solidFill>
                <a:effectLst/>
              </a:rPr>
              <a:t>benefits</a:t>
            </a:r>
            <a:r>
              <a:rPr lang="fr-FR" b="0" i="0" u="none" strike="noStrike" dirty="0">
                <a:solidFill>
                  <a:srgbClr val="000000"/>
                </a:solidFill>
                <a:effectLst/>
              </a:rPr>
              <a:t> of </a:t>
            </a:r>
            <a:r>
              <a:rPr lang="fr-FR" b="0" i="0" u="none" strike="noStrike" dirty="0" err="1">
                <a:solidFill>
                  <a:srgbClr val="000000"/>
                </a:solidFill>
                <a:effectLst/>
              </a:rPr>
              <a:t>using</a:t>
            </a:r>
            <a:r>
              <a:rPr lang="fr-FR" b="0" i="0" u="none" strike="noStrike" dirty="0">
                <a:solidFill>
                  <a:srgbClr val="000000"/>
                </a:solidFill>
                <a:effectLst/>
              </a:rPr>
              <a:t> </a:t>
            </a:r>
            <a:r>
              <a:rPr lang="fr-FR" b="0" i="0" u="none" strike="noStrike" dirty="0" err="1">
                <a:solidFill>
                  <a:srgbClr val="000000"/>
                </a:solidFill>
                <a:effectLst/>
              </a:rPr>
              <a:t>grape</a:t>
            </a:r>
            <a:r>
              <a:rPr lang="fr-FR" b="0" i="0" u="none" strike="noStrike" dirty="0">
                <a:solidFill>
                  <a:srgbClr val="000000"/>
                </a:solidFill>
                <a:effectLst/>
              </a:rPr>
              <a:t> </a:t>
            </a:r>
            <a:r>
              <a:rPr lang="fr-FR" b="0" i="0" u="none" strike="noStrike" dirty="0" err="1">
                <a:solidFill>
                  <a:srgbClr val="000000"/>
                </a:solidFill>
                <a:effectLst/>
              </a:rPr>
              <a:t>pulp</a:t>
            </a:r>
            <a:r>
              <a:rPr lang="fr-FR" b="0" i="0" u="none" strike="noStrike" dirty="0">
                <a:solidFill>
                  <a:srgbClr val="000000"/>
                </a:solidFill>
                <a:effectLst/>
              </a:rPr>
              <a:t> </a:t>
            </a:r>
            <a:r>
              <a:rPr lang="fr-FR" b="0" i="0" u="none" strike="noStrike" dirty="0" err="1">
                <a:solidFill>
                  <a:srgbClr val="000000"/>
                </a:solidFill>
                <a:effectLst/>
              </a:rPr>
              <a:t>from</a:t>
            </a:r>
            <a:r>
              <a:rPr lang="fr-FR" b="0" i="0" u="none" strike="noStrike" dirty="0">
                <a:solidFill>
                  <a:srgbClr val="000000"/>
                </a:solidFill>
                <a:effectLst/>
              </a:rPr>
              <a:t> the distillation process </a:t>
            </a:r>
            <a:r>
              <a:rPr lang="fr-FR" b="0" i="0" u="none" strike="noStrike" dirty="0" err="1">
                <a:solidFill>
                  <a:srgbClr val="000000"/>
                </a:solidFill>
                <a:effectLst/>
              </a:rPr>
              <a:t>could</a:t>
            </a:r>
            <a:r>
              <a:rPr lang="fr-FR" b="0" i="0" u="none" strike="noStrike" dirty="0">
                <a:solidFill>
                  <a:srgbClr val="000000"/>
                </a:solidFill>
                <a:effectLst/>
              </a:rPr>
              <a:t> not </a:t>
            </a:r>
            <a:r>
              <a:rPr lang="fr-FR" b="0" i="0" u="none" strike="noStrike" dirty="0" err="1">
                <a:solidFill>
                  <a:srgbClr val="000000"/>
                </a:solidFill>
                <a:effectLst/>
              </a:rPr>
              <a:t>be</a:t>
            </a:r>
            <a:r>
              <a:rPr lang="fr-FR" b="0" i="0" u="none" strike="noStrike" dirty="0">
                <a:solidFill>
                  <a:srgbClr val="000000"/>
                </a:solidFill>
                <a:effectLst/>
              </a:rPr>
              <a:t> </a:t>
            </a:r>
            <a:r>
              <a:rPr lang="fr-FR" b="0" i="0" u="none" strike="noStrike" dirty="0" err="1">
                <a:solidFill>
                  <a:srgbClr val="000000"/>
                </a:solidFill>
                <a:effectLst/>
              </a:rPr>
              <a:t>evaluated</a:t>
            </a:r>
            <a:r>
              <a:rPr lang="fr-FR" b="0" i="0" u="none" strike="noStrike" dirty="0">
                <a:solidFill>
                  <a:srgbClr val="000000"/>
                </a:solidFill>
                <a:effectLst/>
              </a:rPr>
              <a:t> due to a </a:t>
            </a:r>
            <a:r>
              <a:rPr lang="fr-FR" b="1" i="0" u="none" strike="noStrike" dirty="0" err="1">
                <a:solidFill>
                  <a:srgbClr val="000000"/>
                </a:solidFill>
                <a:effectLst/>
              </a:rPr>
              <a:t>lack</a:t>
            </a:r>
            <a:r>
              <a:rPr lang="fr-FR" b="1" i="0" u="none" strike="noStrike" dirty="0">
                <a:solidFill>
                  <a:srgbClr val="000000"/>
                </a:solidFill>
                <a:effectLst/>
              </a:rPr>
              <a:t> of reliable data</a:t>
            </a:r>
            <a:r>
              <a:rPr lang="fr-FR" b="0" i="0" u="none" strike="noStrike" dirty="0">
                <a:solidFill>
                  <a:srgbClr val="000000"/>
                </a:solidFill>
                <a:effectLst/>
              </a:rPr>
              <a:t> on </a:t>
            </a:r>
            <a:r>
              <a:rPr lang="fr-FR" b="0" i="0" u="none" strike="noStrike" dirty="0" err="1">
                <a:solidFill>
                  <a:srgbClr val="000000"/>
                </a:solidFill>
                <a:effectLst/>
              </a:rPr>
              <a:t>economic</a:t>
            </a:r>
            <a:r>
              <a:rPr lang="fr-FR" b="0" i="0" u="none" strike="noStrike" dirty="0">
                <a:solidFill>
                  <a:srgbClr val="000000"/>
                </a:solidFill>
                <a:effectLst/>
              </a:rPr>
              <a:t> </a:t>
            </a:r>
            <a:r>
              <a:rPr lang="fr-FR" b="0" i="0" u="none" strike="noStrike" dirty="0" err="1">
                <a:solidFill>
                  <a:srgbClr val="000000"/>
                </a:solidFill>
                <a:effectLst/>
              </a:rPr>
              <a:t>agreements</a:t>
            </a:r>
            <a:r>
              <a:rPr lang="fr-FR" b="0" i="0" u="none" strike="noStrike" dirty="0">
                <a:solidFill>
                  <a:srgbClr val="000000"/>
                </a:solidFill>
                <a:effectLst/>
              </a:rPr>
              <a:t> </a:t>
            </a:r>
            <a:r>
              <a:rPr lang="fr-FR" b="0" i="0" u="none" strike="noStrike" dirty="0" err="1">
                <a:solidFill>
                  <a:srgbClr val="000000"/>
                </a:solidFill>
                <a:effectLst/>
              </a:rPr>
              <a:t>between</a:t>
            </a:r>
            <a:r>
              <a:rPr lang="fr-FR" b="0" i="0" u="none" strike="noStrike" dirty="0">
                <a:solidFill>
                  <a:srgbClr val="000000"/>
                </a:solidFill>
                <a:effectLst/>
              </a:rPr>
              <a:t> distilleries and </a:t>
            </a:r>
            <a:r>
              <a:rPr lang="fr-FR" b="0" i="0" u="none" strike="noStrike" dirty="0" err="1">
                <a:solidFill>
                  <a:srgbClr val="000000"/>
                </a:solidFill>
                <a:effectLst/>
              </a:rPr>
              <a:t>cooperatives</a:t>
            </a:r>
            <a:r>
              <a:rPr lang="fr-FR" b="0" i="0" u="none" strike="noStrike" dirty="0">
                <a:solidFill>
                  <a:srgbClr val="000000"/>
                </a:solidFill>
                <a:effectLst/>
              </a:rPr>
              <a:t>. </a:t>
            </a:r>
            <a:r>
              <a:rPr lang="fr-FR" b="1" i="0" u="none" strike="noStrike" dirty="0" err="1">
                <a:solidFill>
                  <a:srgbClr val="000000"/>
                </a:solidFill>
                <a:effectLst/>
              </a:rPr>
              <a:t>Nonetheless</a:t>
            </a:r>
            <a:r>
              <a:rPr lang="fr-FR" b="0" i="0" u="none" strike="noStrike" dirty="0">
                <a:solidFill>
                  <a:srgbClr val="000000"/>
                </a:solidFill>
                <a:effectLst/>
              </a:rPr>
              <a:t>, </a:t>
            </a:r>
            <a:r>
              <a:rPr lang="fr-FR" b="0" i="0" u="none" strike="noStrike" dirty="0" err="1">
                <a:solidFill>
                  <a:srgbClr val="000000"/>
                </a:solidFill>
                <a:effectLst/>
              </a:rPr>
              <a:t>this</a:t>
            </a:r>
            <a:r>
              <a:rPr lang="fr-FR" b="0" i="0" u="none" strike="noStrike" dirty="0">
                <a:solidFill>
                  <a:srgbClr val="000000"/>
                </a:solidFill>
                <a:effectLst/>
              </a:rPr>
              <a:t> </a:t>
            </a:r>
            <a:r>
              <a:rPr lang="fr-FR" b="0" i="0" u="none" strike="noStrike" dirty="0" err="1">
                <a:solidFill>
                  <a:srgbClr val="000000"/>
                </a:solidFill>
                <a:effectLst/>
              </a:rPr>
              <a:t>pathway</a:t>
            </a:r>
            <a:r>
              <a:rPr lang="fr-FR" b="0" i="0" u="none" strike="noStrike" dirty="0">
                <a:solidFill>
                  <a:srgbClr val="000000"/>
                </a:solidFill>
                <a:effectLst/>
              </a:rPr>
              <a:t> </a:t>
            </a:r>
            <a:r>
              <a:rPr lang="fr-FR" b="0" i="0" u="none" strike="noStrike" dirty="0" err="1">
                <a:solidFill>
                  <a:srgbClr val="000000"/>
                </a:solidFill>
                <a:effectLst/>
              </a:rPr>
              <a:t>could</a:t>
            </a:r>
            <a:r>
              <a:rPr lang="fr-FR" b="0" i="0" u="none" strike="noStrike" dirty="0">
                <a:solidFill>
                  <a:srgbClr val="000000"/>
                </a:solidFill>
                <a:effectLst/>
              </a:rPr>
              <a:t> </a:t>
            </a:r>
            <a:r>
              <a:rPr lang="fr-FR" b="0" i="0" u="none" strike="noStrike" dirty="0" err="1">
                <a:solidFill>
                  <a:srgbClr val="000000"/>
                </a:solidFill>
                <a:effectLst/>
              </a:rPr>
              <a:t>still</a:t>
            </a:r>
            <a:r>
              <a:rPr lang="fr-FR" b="0" i="0" u="none" strike="noStrike" dirty="0">
                <a:solidFill>
                  <a:srgbClr val="000000"/>
                </a:solidFill>
                <a:effectLst/>
              </a:rPr>
              <a:t> </a:t>
            </a:r>
            <a:r>
              <a:rPr lang="fr-FR" b="0" i="0" u="none" strike="noStrike" dirty="0" err="1">
                <a:solidFill>
                  <a:srgbClr val="000000"/>
                </a:solidFill>
                <a:effectLst/>
              </a:rPr>
              <a:t>offer</a:t>
            </a:r>
            <a:r>
              <a:rPr lang="fr-FR" b="0" i="0" u="none" strike="noStrike" dirty="0">
                <a:solidFill>
                  <a:srgbClr val="000000"/>
                </a:solidFill>
                <a:effectLst/>
              </a:rPr>
              <a:t> </a:t>
            </a:r>
            <a:r>
              <a:rPr lang="fr-FR" b="1" i="0" u="none" strike="noStrike" dirty="0" err="1">
                <a:solidFill>
                  <a:srgbClr val="000000"/>
                </a:solidFill>
                <a:effectLst/>
              </a:rPr>
              <a:t>potential</a:t>
            </a:r>
            <a:r>
              <a:rPr lang="fr-FR" b="1" i="0" u="none" strike="noStrike" dirty="0">
                <a:solidFill>
                  <a:srgbClr val="000000"/>
                </a:solidFill>
                <a:effectLst/>
              </a:rPr>
              <a:t> </a:t>
            </a:r>
            <a:r>
              <a:rPr lang="fr-FR" b="1" i="0" u="none" strike="noStrike" dirty="0" err="1">
                <a:solidFill>
                  <a:srgbClr val="000000"/>
                </a:solidFill>
                <a:effectLst/>
              </a:rPr>
              <a:t>economic</a:t>
            </a:r>
            <a:r>
              <a:rPr lang="fr-FR" b="1" i="0" u="none" strike="noStrike" dirty="0">
                <a:solidFill>
                  <a:srgbClr val="000000"/>
                </a:solidFill>
                <a:effectLst/>
              </a:rPr>
              <a:t> </a:t>
            </a:r>
            <a:r>
              <a:rPr lang="fr-FR" b="1" i="0" u="none" strike="noStrike" dirty="0" err="1">
                <a:solidFill>
                  <a:srgbClr val="000000"/>
                </a:solidFill>
                <a:effectLst/>
              </a:rPr>
              <a:t>advantages</a:t>
            </a:r>
            <a:r>
              <a:rPr lang="fr-FR" b="0" i="0" u="none" strike="noStrike" dirty="0">
                <a:solidFill>
                  <a:srgbClr val="000000"/>
                </a:solidFill>
                <a:effectLst/>
              </a:rPr>
              <a:t>, </a:t>
            </a:r>
            <a:r>
              <a:rPr lang="fr-FR" b="0" i="0" u="none" strike="noStrike" dirty="0" err="1">
                <a:solidFill>
                  <a:srgbClr val="000000"/>
                </a:solidFill>
                <a:effectLst/>
              </a:rPr>
              <a:t>such</a:t>
            </a:r>
            <a:r>
              <a:rPr lang="fr-FR" b="0" i="0" u="none" strike="noStrike" dirty="0">
                <a:solidFill>
                  <a:srgbClr val="000000"/>
                </a:solidFill>
                <a:effectLst/>
              </a:rPr>
              <a:t> as direct or indirect revenue </a:t>
            </a:r>
            <a:r>
              <a:rPr lang="fr-FR" b="0" i="0" u="none" strike="noStrike" dirty="0" err="1">
                <a:solidFill>
                  <a:srgbClr val="000000"/>
                </a:solidFill>
                <a:effectLst/>
              </a:rPr>
              <a:t>from</a:t>
            </a:r>
            <a:r>
              <a:rPr lang="fr-FR" b="0" i="0" u="none" strike="noStrike" dirty="0">
                <a:solidFill>
                  <a:srgbClr val="000000"/>
                </a:solidFill>
                <a:effectLst/>
              </a:rPr>
              <a:t> the sale of </a:t>
            </a:r>
            <a:r>
              <a:rPr lang="fr-FR" b="0" i="0" u="none" strike="noStrike" dirty="0" err="1">
                <a:solidFill>
                  <a:srgbClr val="000000"/>
                </a:solidFill>
                <a:effectLst/>
              </a:rPr>
              <a:t>grape</a:t>
            </a:r>
            <a:r>
              <a:rPr lang="fr-FR" b="0" i="0" u="none" strike="noStrike" dirty="0">
                <a:solidFill>
                  <a:srgbClr val="000000"/>
                </a:solidFill>
                <a:effectLst/>
              </a:rPr>
              <a:t> marc and </a:t>
            </a:r>
            <a:r>
              <a:rPr lang="fr-FR" b="0" i="0" u="none" strike="noStrike" dirty="0" err="1">
                <a:solidFill>
                  <a:srgbClr val="000000"/>
                </a:solidFill>
                <a:effectLst/>
              </a:rPr>
              <a:t>other</a:t>
            </a:r>
            <a:r>
              <a:rPr lang="fr-FR" b="0" i="0" u="none" strike="noStrike" dirty="0">
                <a:solidFill>
                  <a:srgbClr val="000000"/>
                </a:solidFill>
                <a:effectLst/>
              </a:rPr>
              <a:t> distillation </a:t>
            </a:r>
            <a:r>
              <a:rPr lang="fr-FR" b="0" i="0" u="none" strike="noStrike" dirty="0" err="1">
                <a:solidFill>
                  <a:srgbClr val="000000"/>
                </a:solidFill>
                <a:effectLst/>
              </a:rPr>
              <a:t>products</a:t>
            </a:r>
            <a:r>
              <a:rPr lang="fr-FR" b="0" i="0" u="none" strike="noStrike" dirty="0">
                <a:solidFill>
                  <a:srgbClr val="000000"/>
                </a:solidFill>
                <a:effectLst/>
              </a:rPr>
              <a:t> and by-</a:t>
            </a:r>
            <a:r>
              <a:rPr lang="fr-FR" b="0" i="0" u="none" strike="noStrike" dirty="0" err="1">
                <a:solidFill>
                  <a:srgbClr val="000000"/>
                </a:solidFill>
                <a:effectLst/>
              </a:rPr>
              <a:t>products</a:t>
            </a:r>
            <a:r>
              <a:rPr lang="fr-FR" b="0" i="0" u="none" strike="noStrike" dirty="0">
                <a:solidFill>
                  <a:srgbClr val="000000"/>
                </a:solidFill>
                <a:effectLst/>
              </a:rPr>
              <a:t>.</a:t>
            </a:r>
          </a:p>
          <a:p>
            <a:pPr algn="l"/>
            <a:endParaRPr lang="fr-FR" b="0" i="0" u="none" strike="noStrike" dirty="0">
              <a:solidFill>
                <a:srgbClr val="000000"/>
              </a:solidFill>
              <a:effectLst/>
            </a:endParaRPr>
          </a:p>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19</a:t>
            </a:fld>
            <a:endParaRPr lang="fr-FR"/>
          </a:p>
        </p:txBody>
      </p:sp>
    </p:spTree>
    <p:extLst>
      <p:ext uri="{BB962C8B-B14F-4D97-AF65-F5344CB8AC3E}">
        <p14:creationId xmlns:p14="http://schemas.microsoft.com/office/powerpoint/2010/main" val="143394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u="none" strike="noStrike" dirty="0">
                <a:solidFill>
                  <a:srgbClr val="000000"/>
                </a:solidFill>
                <a:effectLst/>
                <a:latin typeface="-webkit-standard"/>
              </a:rPr>
              <a:t>(0’25)</a:t>
            </a:r>
          </a:p>
          <a:p>
            <a:r>
              <a:rPr lang="fr-FR" b="0" i="0" u="none" strike="noStrike" dirty="0">
                <a:solidFill>
                  <a:srgbClr val="000000"/>
                </a:solidFill>
                <a:effectLst/>
                <a:latin typeface="-webkit-standard"/>
              </a:rPr>
              <a:t>In </a:t>
            </a:r>
            <a:r>
              <a:rPr lang="fr-FR" b="0" i="0" u="none" strike="noStrike" dirty="0" err="1">
                <a:solidFill>
                  <a:srgbClr val="000000"/>
                </a:solidFill>
                <a:effectLst/>
                <a:latin typeface="-webkit-standard"/>
              </a:rPr>
              <a:t>this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presentation</a:t>
            </a:r>
            <a:r>
              <a:rPr lang="fr-FR" b="0" i="0" u="none" strike="noStrike" dirty="0">
                <a:solidFill>
                  <a:srgbClr val="000000"/>
                </a:solidFill>
                <a:effectLst/>
                <a:latin typeface="-webkit-standard"/>
              </a:rPr>
              <a:t>, I </a:t>
            </a:r>
            <a:r>
              <a:rPr lang="fr-FR" b="0" i="0" u="none" strike="noStrike" dirty="0" err="1">
                <a:solidFill>
                  <a:srgbClr val="000000"/>
                </a:solidFill>
                <a:effectLst/>
                <a:latin typeface="-webkit-standard"/>
              </a:rPr>
              <a:t>will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begin</a:t>
            </a:r>
            <a:r>
              <a:rPr lang="fr-FR" b="0" i="0" u="none" strike="noStrike" dirty="0">
                <a:solidFill>
                  <a:srgbClr val="000000"/>
                </a:solidFill>
                <a:effectLst/>
                <a:latin typeface="-webkit-standard"/>
              </a:rPr>
              <a:t> by </a:t>
            </a:r>
            <a:r>
              <a:rPr lang="fr-FR" b="0" i="0" u="none" strike="noStrike" dirty="0" err="1">
                <a:solidFill>
                  <a:srgbClr val="000000"/>
                </a:solidFill>
                <a:effectLst/>
                <a:latin typeface="-webkit-standard"/>
              </a:rPr>
              <a:t>introducing</a:t>
            </a:r>
            <a:r>
              <a:rPr lang="fr-FR" b="0" i="0" u="none" strike="noStrike" dirty="0">
                <a:solidFill>
                  <a:srgbClr val="000000"/>
                </a:solidFill>
                <a:effectLst/>
                <a:latin typeface="-webkit-standard"/>
              </a:rPr>
              <a:t> the concept of </a:t>
            </a:r>
            <a:r>
              <a:rPr lang="fr-FR" b="0" i="0" u="none" strike="noStrike" dirty="0" err="1">
                <a:solidFill>
                  <a:srgbClr val="000000"/>
                </a:solidFill>
                <a:effectLst/>
                <a:latin typeface="-webkit-standard"/>
              </a:rPr>
              <a:t>True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Accounting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outline</a:t>
            </a:r>
            <a:r>
              <a:rPr lang="fr-FR" b="0" i="0" u="none" strike="noStrike" dirty="0">
                <a:solidFill>
                  <a:srgbClr val="000000"/>
                </a:solidFill>
                <a:effectLst/>
                <a:latin typeface="-webkit-standard"/>
              </a:rPr>
              <a:t> the objectives </a:t>
            </a:r>
            <a:r>
              <a:rPr lang="fr-FR" b="0" i="0" u="none" strike="noStrike" dirty="0" err="1">
                <a:solidFill>
                  <a:srgbClr val="000000"/>
                </a:solidFill>
                <a:effectLst/>
                <a:latin typeface="-webkit-standard"/>
              </a:rPr>
              <a:t>that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guided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this</a:t>
            </a:r>
            <a:r>
              <a:rPr lang="fr-FR" b="0" i="0" u="none" strike="noStrike" dirty="0">
                <a:solidFill>
                  <a:srgbClr val="000000"/>
                </a:solidFill>
                <a:effectLst/>
                <a:latin typeface="-webkit-standard"/>
              </a:rPr>
              <a:t> contribution, </a:t>
            </a:r>
            <a:r>
              <a:rPr lang="fr-FR" b="0" i="0" u="none" strike="noStrike" dirty="0" err="1">
                <a:solidFill>
                  <a:srgbClr val="000000"/>
                </a:solidFill>
                <a:effectLst/>
                <a:latin typeface="-webkit-standard"/>
              </a:rPr>
              <a:t>then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present</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applied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methodology</a:t>
            </a:r>
            <a:r>
              <a:rPr lang="fr-FR" b="0" i="0" u="none" strike="noStrike" dirty="0">
                <a:solidFill>
                  <a:srgbClr val="000000"/>
                </a:solidFill>
                <a:effectLst/>
                <a:latin typeface="-webkit-standard"/>
              </a:rPr>
              <a:t> in </a:t>
            </a:r>
            <a:r>
              <a:rPr lang="fr-FR" b="0" i="0" u="none" strike="noStrike" dirty="0" err="1">
                <a:solidFill>
                  <a:srgbClr val="000000"/>
                </a:solidFill>
                <a:effectLst/>
                <a:latin typeface="-webkit-standard"/>
              </a:rPr>
              <a:t>broad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terms</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discuss</a:t>
            </a:r>
            <a:r>
              <a:rPr lang="fr-FR" b="0" i="0" u="none" strike="noStrike" dirty="0">
                <a:solidFill>
                  <a:srgbClr val="000000"/>
                </a:solidFill>
                <a:effectLst/>
                <a:latin typeface="-webkit-standard"/>
              </a:rPr>
              <a:t> the main </a:t>
            </a:r>
            <a:r>
              <a:rPr lang="fr-FR" b="0" i="0" u="none" strike="noStrike" dirty="0" err="1">
                <a:solidFill>
                  <a:srgbClr val="000000"/>
                </a:solidFill>
                <a:effectLst/>
                <a:latin typeface="-webkit-standard"/>
              </a:rPr>
              <a:t>results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along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with</a:t>
            </a:r>
            <a:r>
              <a:rPr lang="fr-FR" b="0" i="0" u="none" strike="noStrike" dirty="0">
                <a:solidFill>
                  <a:srgbClr val="000000"/>
                </a:solidFill>
                <a:effectLst/>
                <a:latin typeface="-webkit-standard"/>
              </a:rPr>
              <a:t> the insights </a:t>
            </a:r>
            <a:r>
              <a:rPr lang="fr-FR" b="0" i="0" u="none" strike="noStrike" dirty="0" err="1">
                <a:solidFill>
                  <a:srgbClr val="000000"/>
                </a:solidFill>
                <a:effectLst/>
                <a:latin typeface="-webkit-standard"/>
              </a:rPr>
              <a:t>they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provide</a:t>
            </a:r>
            <a:r>
              <a:rPr lang="fr-FR" b="0" i="0" u="none" strike="noStrike" dirty="0">
                <a:solidFill>
                  <a:srgbClr val="000000"/>
                </a:solidFill>
                <a:effectLst/>
                <a:latin typeface="-webkit-standard"/>
              </a:rPr>
              <a:t>, as </a:t>
            </a:r>
            <a:r>
              <a:rPr lang="fr-FR" b="0" i="0" u="none" strike="noStrike" dirty="0" err="1">
                <a:solidFill>
                  <a:srgbClr val="000000"/>
                </a:solidFill>
                <a:effectLst/>
                <a:latin typeface="-webkit-standard"/>
              </a:rPr>
              <a:t>well</a:t>
            </a:r>
            <a:r>
              <a:rPr lang="fr-FR" b="0" i="0" u="none" strike="noStrike" dirty="0">
                <a:solidFill>
                  <a:srgbClr val="000000"/>
                </a:solidFill>
                <a:effectLst/>
                <a:latin typeface="-webkit-standard"/>
              </a:rPr>
              <a:t> as the challenges </a:t>
            </a:r>
            <a:r>
              <a:rPr lang="fr-FR" b="0" i="0" u="none" strike="noStrike" dirty="0" err="1">
                <a:solidFill>
                  <a:srgbClr val="000000"/>
                </a:solidFill>
                <a:effectLst/>
                <a:latin typeface="-webkit-standard"/>
              </a:rPr>
              <a:t>encountered</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potential</a:t>
            </a:r>
            <a:r>
              <a:rPr lang="fr-FR" b="0" i="0" u="none" strike="noStrike" dirty="0">
                <a:solidFill>
                  <a:srgbClr val="000000"/>
                </a:solidFill>
                <a:effectLst/>
                <a:latin typeface="-webkit-standard"/>
              </a:rPr>
              <a:t> directions for </a:t>
            </a:r>
            <a:r>
              <a:rPr lang="fr-FR" b="0" i="0" u="none" strike="noStrike" dirty="0" err="1">
                <a:solidFill>
                  <a:srgbClr val="000000"/>
                </a:solidFill>
                <a:effectLst/>
                <a:latin typeface="-webkit-standard"/>
              </a:rPr>
              <a:t>further</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research</a:t>
            </a:r>
            <a:r>
              <a:rPr lang="fr-FR" b="0" i="0" u="none" strike="noStrike" dirty="0">
                <a:solidFill>
                  <a:srgbClr val="000000"/>
                </a:solidFill>
                <a:effectLst/>
                <a:latin typeface="-webkit-standard"/>
              </a:rPr>
              <a:t>.</a:t>
            </a:r>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2</a:t>
            </a:fld>
            <a:endParaRPr lang="fr-FR"/>
          </a:p>
        </p:txBody>
      </p:sp>
    </p:spTree>
    <p:extLst>
      <p:ext uri="{BB962C8B-B14F-4D97-AF65-F5344CB8AC3E}">
        <p14:creationId xmlns:p14="http://schemas.microsoft.com/office/powerpoint/2010/main" val="471705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Regarding</a:t>
            </a:r>
            <a:r>
              <a:rPr lang="fr-FR" dirty="0"/>
              <a:t> the </a:t>
            </a:r>
            <a:r>
              <a:rPr lang="fr-FR" dirty="0" err="1"/>
              <a:t>environmental</a:t>
            </a:r>
            <a:r>
              <a:rPr lang="fr-FR" dirty="0"/>
              <a:t> impacts, </a:t>
            </a:r>
          </a:p>
          <a:p>
            <a:endParaRPr lang="fr-FR" dirty="0"/>
          </a:p>
          <a:p>
            <a:pPr algn="l"/>
            <a:r>
              <a:rPr lang="fr-FR" b="0" i="0" u="none" strike="noStrike" dirty="0" err="1">
                <a:solidFill>
                  <a:srgbClr val="000000"/>
                </a:solidFill>
                <a:effectLst/>
              </a:rPr>
              <a:t>Both</a:t>
            </a:r>
            <a:r>
              <a:rPr lang="fr-FR" b="0" i="0" u="none" strike="noStrike" dirty="0">
                <a:solidFill>
                  <a:srgbClr val="000000"/>
                </a:solidFill>
                <a:effectLst/>
              </a:rPr>
              <a:t> the </a:t>
            </a:r>
            <a:r>
              <a:rPr lang="fr-FR" b="1" i="0" u="none" strike="noStrike" dirty="0" err="1">
                <a:solidFill>
                  <a:srgbClr val="000000"/>
                </a:solidFill>
                <a:effectLst/>
              </a:rPr>
              <a:t>agronomic</a:t>
            </a:r>
            <a:r>
              <a:rPr lang="fr-FR" b="0" i="0" u="none" strike="noStrike" dirty="0">
                <a:solidFill>
                  <a:srgbClr val="000000"/>
                </a:solidFill>
                <a:effectLst/>
              </a:rPr>
              <a:t> and </a:t>
            </a:r>
            <a:r>
              <a:rPr lang="fr-FR" b="1" i="0" u="none" strike="noStrike" dirty="0" err="1">
                <a:solidFill>
                  <a:srgbClr val="000000"/>
                </a:solidFill>
                <a:effectLst/>
              </a:rPr>
              <a:t>energetic</a:t>
            </a:r>
            <a:r>
              <a:rPr lang="fr-FR" b="1" i="0" u="none" strike="noStrike" dirty="0">
                <a:solidFill>
                  <a:srgbClr val="000000"/>
                </a:solidFill>
                <a:effectLst/>
              </a:rPr>
              <a:t> </a:t>
            </a:r>
            <a:r>
              <a:rPr lang="fr-FR" b="1" i="0" u="none" strike="noStrike" dirty="0" err="1">
                <a:solidFill>
                  <a:srgbClr val="000000"/>
                </a:solidFill>
                <a:effectLst/>
              </a:rPr>
              <a:t>recovery</a:t>
            </a:r>
            <a:r>
              <a:rPr lang="fr-FR" b="0" i="0" u="none" strike="noStrike" dirty="0">
                <a:solidFill>
                  <a:srgbClr val="000000"/>
                </a:solidFill>
                <a:effectLst/>
              </a:rPr>
              <a:t> of gr/ai/</a:t>
            </a:r>
            <a:r>
              <a:rPr lang="fr-FR" b="0" i="0" u="none" strike="noStrike" dirty="0" err="1">
                <a:solidFill>
                  <a:srgbClr val="000000"/>
                </a:solidFill>
                <a:effectLst/>
              </a:rPr>
              <a:t>pe</a:t>
            </a:r>
            <a:r>
              <a:rPr lang="fr-FR" b="0" i="0" u="none" strike="noStrike" dirty="0">
                <a:solidFill>
                  <a:srgbClr val="000000"/>
                </a:solidFill>
                <a:effectLst/>
              </a:rPr>
              <a:t> </a:t>
            </a:r>
            <a:r>
              <a:rPr lang="fr-FR" b="0" i="0" u="none" strike="noStrike" dirty="0" err="1">
                <a:solidFill>
                  <a:srgbClr val="000000"/>
                </a:solidFill>
                <a:effectLst/>
              </a:rPr>
              <a:t>pom</a:t>
            </a:r>
            <a:r>
              <a:rPr lang="fr-FR" b="0" i="0" u="none" strike="noStrike" dirty="0">
                <a:solidFill>
                  <a:srgbClr val="000000"/>
                </a:solidFill>
                <a:effectLst/>
              </a:rPr>
              <a:t>/ai/ce via </a:t>
            </a:r>
            <a:r>
              <a:rPr lang="fr-FR" b="1" i="0" u="none" strike="noStrike" dirty="0" err="1">
                <a:solidFill>
                  <a:srgbClr val="000000"/>
                </a:solidFill>
                <a:effectLst/>
              </a:rPr>
              <a:t>methanization</a:t>
            </a:r>
            <a:r>
              <a:rPr lang="fr-FR" b="0" i="0" u="none" strike="noStrike" dirty="0">
                <a:solidFill>
                  <a:srgbClr val="000000"/>
                </a:solidFill>
                <a:effectLst/>
              </a:rPr>
              <a:t> </a:t>
            </a:r>
            <a:r>
              <a:rPr lang="fr-FR" b="0" i="0" u="none" strike="noStrike" dirty="0" err="1">
                <a:solidFill>
                  <a:srgbClr val="000000"/>
                </a:solidFill>
                <a:effectLst/>
              </a:rPr>
              <a:t>result</a:t>
            </a:r>
            <a:r>
              <a:rPr lang="fr-FR" b="0" i="0" u="none" strike="noStrike" dirty="0">
                <a:solidFill>
                  <a:srgbClr val="000000"/>
                </a:solidFill>
                <a:effectLst/>
              </a:rPr>
              <a:t> in a </a:t>
            </a:r>
            <a:r>
              <a:rPr lang="fr-FR" b="0" i="0" u="none" strike="noStrike" dirty="0" err="1">
                <a:solidFill>
                  <a:srgbClr val="000000"/>
                </a:solidFill>
                <a:effectLst/>
              </a:rPr>
              <a:t>reduction</a:t>
            </a:r>
            <a:r>
              <a:rPr lang="fr-FR" b="0" i="0" u="none" strike="noStrike" dirty="0">
                <a:solidFill>
                  <a:srgbClr val="000000"/>
                </a:solidFill>
                <a:effectLst/>
              </a:rPr>
              <a:t> of </a:t>
            </a:r>
            <a:r>
              <a:rPr lang="fr-FR" b="0" i="0" u="none" strike="noStrike" dirty="0" err="1">
                <a:solidFill>
                  <a:srgbClr val="000000"/>
                </a:solidFill>
                <a:effectLst/>
              </a:rPr>
              <a:t>environmental</a:t>
            </a:r>
            <a:r>
              <a:rPr lang="fr-FR" b="0" i="0" u="none" strike="noStrike" dirty="0">
                <a:solidFill>
                  <a:srgbClr val="000000"/>
                </a:solidFill>
                <a:effectLst/>
              </a:rPr>
              <a:t> h/i/</a:t>
            </a:r>
            <a:r>
              <a:rPr lang="fr-FR" b="0" i="0" u="none" strike="noStrike" dirty="0" err="1">
                <a:solidFill>
                  <a:srgbClr val="000000"/>
                </a:solidFill>
                <a:effectLst/>
              </a:rPr>
              <a:t>dden</a:t>
            </a:r>
            <a:r>
              <a:rPr lang="fr-FR" b="0" i="0" u="none" strike="noStrike" dirty="0">
                <a:solidFill>
                  <a:srgbClr val="000000"/>
                </a:solidFill>
                <a:effectLst/>
              </a:rPr>
              <a:t> </a:t>
            </a:r>
            <a:r>
              <a:rPr lang="fr-FR" b="0" i="0" u="none" strike="noStrike" dirty="0" err="1">
                <a:solidFill>
                  <a:srgbClr val="000000"/>
                </a:solidFill>
                <a:effectLst/>
              </a:rPr>
              <a:t>costs</a:t>
            </a:r>
            <a:r>
              <a:rPr lang="fr-FR" b="0" i="0" u="none" strike="noStrike" dirty="0">
                <a:solidFill>
                  <a:srgbClr val="000000"/>
                </a:solidFill>
                <a:effectLst/>
              </a:rPr>
              <a:t> by </a:t>
            </a:r>
            <a:r>
              <a:rPr lang="fr-FR" b="0" i="0" u="none" strike="noStrike" dirty="0" err="1">
                <a:solidFill>
                  <a:srgbClr val="000000"/>
                </a:solidFill>
                <a:effectLst/>
              </a:rPr>
              <a:t>approximately</a:t>
            </a:r>
            <a:r>
              <a:rPr lang="fr-FR" b="0" i="0" u="none" strike="noStrike" dirty="0">
                <a:solidFill>
                  <a:srgbClr val="000000"/>
                </a:solidFill>
                <a:effectLst/>
              </a:rPr>
              <a:t> </a:t>
            </a:r>
            <a:r>
              <a:rPr lang="fr-FR" b="1" i="0" u="none" strike="noStrike" dirty="0">
                <a:solidFill>
                  <a:srgbClr val="000000"/>
                </a:solidFill>
                <a:effectLst/>
              </a:rPr>
              <a:t>3% per liter of </a:t>
            </a:r>
            <a:r>
              <a:rPr lang="fr-FR" b="1" i="0" u="none" strike="noStrike" dirty="0" err="1">
                <a:solidFill>
                  <a:srgbClr val="000000"/>
                </a:solidFill>
                <a:effectLst/>
              </a:rPr>
              <a:t>wine</a:t>
            </a:r>
            <a:r>
              <a:rPr lang="fr-FR" b="1" i="0" u="none" strike="noStrike" dirty="0">
                <a:solidFill>
                  <a:srgbClr val="000000"/>
                </a:solidFill>
                <a:effectLst/>
              </a:rPr>
              <a:t> </a:t>
            </a:r>
            <a:r>
              <a:rPr lang="fr-FR" b="1" i="0" u="none" strike="noStrike" dirty="0" err="1">
                <a:solidFill>
                  <a:srgbClr val="000000"/>
                </a:solidFill>
                <a:effectLst/>
              </a:rPr>
              <a:t>produced</a:t>
            </a:r>
            <a:r>
              <a:rPr lang="fr-FR" b="0" i="0" u="none" strike="noStrike" dirty="0">
                <a:solidFill>
                  <a:srgbClr val="000000"/>
                </a:solidFill>
                <a:effectLst/>
              </a:rPr>
              <a:t>. At the </a:t>
            </a:r>
            <a:r>
              <a:rPr lang="fr-FR" b="0" i="0" u="none" strike="noStrike" dirty="0" err="1">
                <a:solidFill>
                  <a:srgbClr val="000000"/>
                </a:solidFill>
                <a:effectLst/>
              </a:rPr>
              <a:t>scale</a:t>
            </a:r>
            <a:r>
              <a:rPr lang="fr-FR" b="0" i="0" u="none" strike="noStrike" dirty="0">
                <a:solidFill>
                  <a:srgbClr val="000000"/>
                </a:solidFill>
                <a:effectLst/>
              </a:rPr>
              <a:t> of the </a:t>
            </a:r>
            <a:r>
              <a:rPr lang="fr-FR" b="0" i="0" u="none" strike="noStrike" dirty="0" err="1">
                <a:solidFill>
                  <a:srgbClr val="000000"/>
                </a:solidFill>
                <a:effectLst/>
              </a:rPr>
              <a:t>Swiss</a:t>
            </a:r>
            <a:r>
              <a:rPr lang="fr-FR" b="0" i="0" u="none" strike="noStrike" dirty="0">
                <a:solidFill>
                  <a:srgbClr val="000000"/>
                </a:solidFill>
                <a:effectLst/>
              </a:rPr>
              <a:t> </a:t>
            </a:r>
            <a:r>
              <a:rPr lang="fr-FR" b="0" i="0" u="none" strike="noStrike" dirty="0" err="1">
                <a:solidFill>
                  <a:srgbClr val="000000"/>
                </a:solidFill>
                <a:effectLst/>
              </a:rPr>
              <a:t>wine</a:t>
            </a:r>
            <a:r>
              <a:rPr lang="fr-FR" b="0" i="0" u="none" strike="noStrike" dirty="0">
                <a:solidFill>
                  <a:srgbClr val="000000"/>
                </a:solidFill>
                <a:effectLst/>
              </a:rPr>
              <a:t> </a:t>
            </a:r>
            <a:r>
              <a:rPr lang="fr-FR" b="0" i="0" u="none" strike="noStrike" dirty="0" err="1">
                <a:solidFill>
                  <a:srgbClr val="000000"/>
                </a:solidFill>
                <a:effectLst/>
              </a:rPr>
              <a:t>sector</a:t>
            </a:r>
            <a:r>
              <a:rPr lang="fr-FR" b="0" i="0" u="none" strike="noStrike" dirty="0">
                <a:solidFill>
                  <a:srgbClr val="000000"/>
                </a:solidFill>
                <a:effectLst/>
              </a:rPr>
              <a:t>, </a:t>
            </a:r>
            <a:r>
              <a:rPr lang="fr-FR" b="0" i="0" u="none" strike="noStrike" dirty="0" err="1">
                <a:solidFill>
                  <a:srgbClr val="000000"/>
                </a:solidFill>
                <a:effectLst/>
              </a:rPr>
              <a:t>this</a:t>
            </a:r>
            <a:r>
              <a:rPr lang="fr-FR" b="0" i="0" u="none" strike="noStrike" dirty="0">
                <a:solidFill>
                  <a:srgbClr val="000000"/>
                </a:solidFill>
                <a:effectLst/>
              </a:rPr>
              <a:t> corresponds to a </a:t>
            </a:r>
            <a:r>
              <a:rPr lang="fr-FR" b="0" i="0" u="none" strike="noStrike" dirty="0" err="1">
                <a:solidFill>
                  <a:srgbClr val="000000"/>
                </a:solidFill>
                <a:effectLst/>
              </a:rPr>
              <a:t>reduction</a:t>
            </a:r>
            <a:r>
              <a:rPr lang="fr-FR" b="0" i="0" u="none" strike="noStrike" dirty="0">
                <a:solidFill>
                  <a:srgbClr val="000000"/>
                </a:solidFill>
                <a:effectLst/>
              </a:rPr>
              <a:t> of </a:t>
            </a:r>
            <a:r>
              <a:rPr lang="fr-FR" b="0" i="0" u="none" strike="noStrike" dirty="0" err="1">
                <a:solidFill>
                  <a:srgbClr val="000000"/>
                </a:solidFill>
                <a:effectLst/>
              </a:rPr>
              <a:t>around</a:t>
            </a:r>
            <a:r>
              <a:rPr lang="fr-FR" b="0" i="0" u="none" strike="noStrike" dirty="0">
                <a:solidFill>
                  <a:srgbClr val="000000"/>
                </a:solidFill>
                <a:effectLst/>
              </a:rPr>
              <a:t> </a:t>
            </a:r>
            <a:r>
              <a:rPr lang="fr-FR" b="1" i="0" u="none" strike="noStrike" dirty="0">
                <a:solidFill>
                  <a:srgbClr val="000000"/>
                </a:solidFill>
                <a:effectLst/>
              </a:rPr>
              <a:t>1 million </a:t>
            </a:r>
            <a:r>
              <a:rPr lang="fr-FR" b="1" i="0" u="none" strike="noStrike" dirty="0" err="1">
                <a:solidFill>
                  <a:srgbClr val="000000"/>
                </a:solidFill>
                <a:effectLst/>
              </a:rPr>
              <a:t>Swiss</a:t>
            </a:r>
            <a:r>
              <a:rPr lang="fr-FR" b="1" i="0" u="none" strike="noStrike" dirty="0">
                <a:solidFill>
                  <a:srgbClr val="000000"/>
                </a:solidFill>
                <a:effectLst/>
              </a:rPr>
              <a:t> francs</a:t>
            </a:r>
            <a:r>
              <a:rPr lang="fr-FR" b="0" i="0" u="none" strike="noStrike" dirty="0">
                <a:solidFill>
                  <a:srgbClr val="000000"/>
                </a:solidFill>
                <a:effectLst/>
              </a:rPr>
              <a:t> in </a:t>
            </a:r>
            <a:r>
              <a:rPr lang="fr-FR" b="0" i="0" u="none" strike="noStrike" dirty="0" err="1">
                <a:solidFill>
                  <a:srgbClr val="000000"/>
                </a:solidFill>
                <a:effectLst/>
              </a:rPr>
              <a:t>environmental</a:t>
            </a:r>
            <a:r>
              <a:rPr lang="fr-FR" b="0" i="0" u="none" strike="noStrike" dirty="0">
                <a:solidFill>
                  <a:srgbClr val="000000"/>
                </a:solidFill>
                <a:effectLst/>
              </a:rPr>
              <a:t> h/i/</a:t>
            </a:r>
            <a:r>
              <a:rPr lang="fr-FR" b="0" i="0" u="none" strike="noStrike" dirty="0" err="1">
                <a:solidFill>
                  <a:srgbClr val="000000"/>
                </a:solidFill>
                <a:effectLst/>
              </a:rPr>
              <a:t>dden</a:t>
            </a:r>
            <a:r>
              <a:rPr lang="fr-FR" b="0" i="0" u="none" strike="noStrike" dirty="0">
                <a:solidFill>
                  <a:srgbClr val="000000"/>
                </a:solidFill>
                <a:effectLst/>
              </a:rPr>
              <a:t> </a:t>
            </a:r>
            <a:r>
              <a:rPr lang="fr-FR" b="0" i="0" u="none" strike="noStrike" dirty="0" err="1">
                <a:solidFill>
                  <a:srgbClr val="000000"/>
                </a:solidFill>
                <a:effectLst/>
              </a:rPr>
              <a:t>costs</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a:solidFill>
                  <a:srgbClr val="000000"/>
                </a:solidFill>
                <a:effectLst/>
              </a:rPr>
              <a:t>So, the </a:t>
            </a:r>
            <a:r>
              <a:rPr lang="fr-FR" b="1" i="0" u="none" strike="noStrike" dirty="0">
                <a:solidFill>
                  <a:srgbClr val="000000"/>
                </a:solidFill>
                <a:effectLst/>
              </a:rPr>
              <a:t>net </a:t>
            </a:r>
            <a:r>
              <a:rPr lang="fr-FR" b="1" i="0" u="none" strike="noStrike" dirty="0" err="1">
                <a:solidFill>
                  <a:srgbClr val="000000"/>
                </a:solidFill>
                <a:effectLst/>
              </a:rPr>
              <a:t>benefits</a:t>
            </a:r>
            <a:r>
              <a:rPr lang="fr-FR" b="0" i="0" u="none" strike="noStrike" dirty="0">
                <a:solidFill>
                  <a:srgbClr val="000000"/>
                </a:solidFill>
                <a:effectLst/>
              </a:rPr>
              <a:t> </a:t>
            </a:r>
            <a:r>
              <a:rPr lang="fr-FR" b="0" i="0" u="none" strike="noStrike" dirty="0" err="1">
                <a:solidFill>
                  <a:srgbClr val="000000"/>
                </a:solidFill>
                <a:effectLst/>
              </a:rPr>
              <a:t>across</a:t>
            </a:r>
            <a:r>
              <a:rPr lang="fr-FR" b="0" i="0" u="none" strike="noStrike" dirty="0">
                <a:solidFill>
                  <a:srgbClr val="000000"/>
                </a:solidFill>
                <a:effectLst/>
              </a:rPr>
              <a:t> all </a:t>
            </a:r>
            <a:r>
              <a:rPr lang="fr-FR" b="0" i="0" u="none" strike="noStrike" dirty="0" err="1">
                <a:solidFill>
                  <a:srgbClr val="000000"/>
                </a:solidFill>
                <a:effectLst/>
              </a:rPr>
              <a:t>environmental</a:t>
            </a:r>
            <a:r>
              <a:rPr lang="fr-FR" b="0" i="0" u="none" strike="noStrike" dirty="0">
                <a:solidFill>
                  <a:srgbClr val="000000"/>
                </a:solidFill>
                <a:effectLst/>
              </a:rPr>
              <a:t> impact areas are </a:t>
            </a:r>
            <a:r>
              <a:rPr lang="fr-FR" b="1" i="0" u="none" strike="noStrike" dirty="0">
                <a:solidFill>
                  <a:srgbClr val="000000"/>
                </a:solidFill>
                <a:effectLst/>
              </a:rPr>
              <a:t>five times </a:t>
            </a:r>
            <a:r>
              <a:rPr lang="fr-FR" b="1" i="0" u="none" strike="noStrike" dirty="0" err="1">
                <a:solidFill>
                  <a:srgbClr val="000000"/>
                </a:solidFill>
                <a:effectLst/>
              </a:rPr>
              <a:t>greater</a:t>
            </a:r>
            <a:r>
              <a:rPr lang="fr-FR" b="0" i="0" u="none" strike="noStrike" dirty="0">
                <a:solidFill>
                  <a:srgbClr val="000000"/>
                </a:solidFill>
                <a:effectLst/>
              </a:rPr>
              <a:t> </a:t>
            </a:r>
            <a:r>
              <a:rPr lang="fr-FR" b="0" i="0" u="none" strike="noStrike" dirty="0" err="1">
                <a:solidFill>
                  <a:srgbClr val="000000"/>
                </a:solidFill>
                <a:effectLst/>
              </a:rPr>
              <a:t>than</a:t>
            </a:r>
            <a:r>
              <a:rPr lang="fr-FR" b="0" i="0" u="none" strike="noStrike" dirty="0">
                <a:solidFill>
                  <a:srgbClr val="000000"/>
                </a:solidFill>
                <a:effectLst/>
              </a:rPr>
              <a:t> </a:t>
            </a:r>
            <a:r>
              <a:rPr lang="fr-FR" b="0" i="0" u="none" strike="noStrike" dirty="0" err="1">
                <a:solidFill>
                  <a:srgbClr val="000000"/>
                </a:solidFill>
                <a:effectLst/>
              </a:rPr>
              <a:t>those</a:t>
            </a:r>
            <a:r>
              <a:rPr lang="fr-FR" b="0" i="0" u="none" strike="noStrike" dirty="0">
                <a:solidFill>
                  <a:srgbClr val="000000"/>
                </a:solidFill>
                <a:effectLst/>
              </a:rPr>
              <a:t> of the distillation </a:t>
            </a:r>
            <a:r>
              <a:rPr lang="fr-FR" b="0" i="0" u="none" strike="noStrike" dirty="0" err="1">
                <a:solidFill>
                  <a:srgbClr val="000000"/>
                </a:solidFill>
                <a:effectLst/>
              </a:rPr>
              <a:t>approach</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err="1">
                <a:solidFill>
                  <a:srgbClr val="000000"/>
                </a:solidFill>
                <a:effectLst/>
              </a:rPr>
              <a:t>Regarding</a:t>
            </a:r>
            <a:r>
              <a:rPr lang="fr-FR" b="0" i="0" u="none" strike="noStrike" dirty="0">
                <a:solidFill>
                  <a:srgbClr val="000000"/>
                </a:solidFill>
                <a:effectLst/>
              </a:rPr>
              <a:t> </a:t>
            </a:r>
            <a:r>
              <a:rPr lang="fr-FR" b="1" i="0" u="none" strike="noStrike" dirty="0" err="1">
                <a:solidFill>
                  <a:srgbClr val="000000"/>
                </a:solidFill>
                <a:effectLst/>
              </a:rPr>
              <a:t>agronomic</a:t>
            </a:r>
            <a:r>
              <a:rPr lang="fr-FR" b="1" i="0" u="none" strike="noStrike" dirty="0">
                <a:solidFill>
                  <a:srgbClr val="000000"/>
                </a:solidFill>
                <a:effectLst/>
              </a:rPr>
              <a:t> </a:t>
            </a:r>
            <a:r>
              <a:rPr lang="fr-FR" b="1" i="0" u="none" strike="noStrike" dirty="0" err="1">
                <a:solidFill>
                  <a:srgbClr val="000000"/>
                </a:solidFill>
                <a:effectLst/>
              </a:rPr>
              <a:t>recovery</a:t>
            </a:r>
            <a:r>
              <a:rPr lang="fr-FR" b="0" i="0" u="none" strike="noStrike" dirty="0">
                <a:solidFill>
                  <a:srgbClr val="000000"/>
                </a:solidFill>
                <a:effectLst/>
              </a:rPr>
              <a:t>, </a:t>
            </a:r>
            <a:r>
              <a:rPr lang="fr-FR" b="0" i="0" u="none" strike="noStrike" dirty="0" err="1">
                <a:solidFill>
                  <a:srgbClr val="000000"/>
                </a:solidFill>
                <a:effectLst/>
              </a:rPr>
              <a:t>digestate</a:t>
            </a:r>
            <a:r>
              <a:rPr lang="fr-FR" b="0" i="0" u="none" strike="noStrike" dirty="0">
                <a:solidFill>
                  <a:srgbClr val="000000"/>
                </a:solidFill>
                <a:effectLst/>
              </a:rPr>
              <a:t> </a:t>
            </a:r>
            <a:r>
              <a:rPr lang="fr-FR" b="0" i="0" u="none" strike="noStrike" dirty="0" err="1">
                <a:solidFill>
                  <a:srgbClr val="000000"/>
                </a:solidFill>
                <a:effectLst/>
              </a:rPr>
              <a:t>from</a:t>
            </a:r>
            <a:r>
              <a:rPr lang="fr-FR" b="0" i="0" u="none" strike="noStrike" dirty="0">
                <a:solidFill>
                  <a:srgbClr val="000000"/>
                </a:solidFill>
                <a:effectLst/>
              </a:rPr>
              <a:t> the </a:t>
            </a:r>
            <a:r>
              <a:rPr lang="fr-FR" b="0" i="0" u="none" strike="noStrike" dirty="0" err="1">
                <a:solidFill>
                  <a:srgbClr val="000000"/>
                </a:solidFill>
                <a:effectLst/>
              </a:rPr>
              <a:t>methanization</a:t>
            </a:r>
            <a:r>
              <a:rPr lang="fr-FR" b="0" i="0" u="none" strike="noStrike" dirty="0">
                <a:solidFill>
                  <a:srgbClr val="000000"/>
                </a:solidFill>
                <a:effectLst/>
              </a:rPr>
              <a:t> of gr/ai/</a:t>
            </a:r>
            <a:r>
              <a:rPr lang="fr-FR" b="0" i="0" u="none" strike="noStrike" dirty="0" err="1">
                <a:solidFill>
                  <a:srgbClr val="000000"/>
                </a:solidFill>
                <a:effectLst/>
              </a:rPr>
              <a:t>pe</a:t>
            </a:r>
            <a:r>
              <a:rPr lang="fr-FR" b="0" i="0" u="none" strike="noStrike" dirty="0">
                <a:solidFill>
                  <a:srgbClr val="000000"/>
                </a:solidFill>
                <a:effectLst/>
              </a:rPr>
              <a:t> </a:t>
            </a:r>
            <a:r>
              <a:rPr lang="fr-FR" b="0" i="0" u="none" strike="noStrike" dirty="0" err="1">
                <a:solidFill>
                  <a:srgbClr val="000000"/>
                </a:solidFill>
                <a:effectLst/>
              </a:rPr>
              <a:t>pom</a:t>
            </a:r>
            <a:r>
              <a:rPr lang="fr-FR" b="0" i="0" u="none" strike="noStrike" dirty="0">
                <a:solidFill>
                  <a:srgbClr val="000000"/>
                </a:solidFill>
                <a:effectLst/>
              </a:rPr>
              <a:t>/ai/ce </a:t>
            </a:r>
            <a:r>
              <a:rPr lang="fr-FR" b="0" i="0" u="none" strike="noStrike" dirty="0" err="1">
                <a:solidFill>
                  <a:srgbClr val="000000"/>
                </a:solidFill>
                <a:effectLst/>
              </a:rPr>
              <a:t>provides</a:t>
            </a:r>
            <a:r>
              <a:rPr lang="fr-FR" b="0" i="0" u="none" strike="noStrike" dirty="0">
                <a:solidFill>
                  <a:srgbClr val="000000"/>
                </a:solidFill>
                <a:effectLst/>
              </a:rPr>
              <a:t> a </a:t>
            </a:r>
            <a:r>
              <a:rPr lang="fr-FR" b="1" i="0" u="none" strike="noStrike" dirty="0">
                <a:solidFill>
                  <a:srgbClr val="000000"/>
                </a:solidFill>
                <a:effectLst/>
              </a:rPr>
              <a:t>93% </a:t>
            </a:r>
            <a:r>
              <a:rPr lang="fr-FR" b="1" i="0" u="none" strike="noStrike" dirty="0" err="1">
                <a:solidFill>
                  <a:srgbClr val="000000"/>
                </a:solidFill>
                <a:effectLst/>
              </a:rPr>
              <a:t>higher</a:t>
            </a:r>
            <a:r>
              <a:rPr lang="fr-FR" b="1" i="0" u="none" strike="noStrike" dirty="0">
                <a:solidFill>
                  <a:srgbClr val="000000"/>
                </a:solidFill>
                <a:effectLst/>
              </a:rPr>
              <a:t> net </a:t>
            </a:r>
            <a:r>
              <a:rPr lang="fr-FR" b="1" i="0" u="none" strike="noStrike" dirty="0" err="1">
                <a:solidFill>
                  <a:srgbClr val="000000"/>
                </a:solidFill>
                <a:effectLst/>
              </a:rPr>
              <a:t>benefit</a:t>
            </a:r>
            <a:r>
              <a:rPr lang="fr-FR" b="1" i="0" u="none" strike="noStrike" dirty="0">
                <a:solidFill>
                  <a:srgbClr val="000000"/>
                </a:solidFill>
                <a:effectLst/>
              </a:rPr>
              <a:t> </a:t>
            </a:r>
            <a:r>
              <a:rPr lang="fr-FR" b="0" i="0" u="none" strike="noStrike" dirty="0" err="1">
                <a:solidFill>
                  <a:srgbClr val="000000"/>
                </a:solidFill>
                <a:effectLst/>
              </a:rPr>
              <a:t>compared</a:t>
            </a:r>
            <a:r>
              <a:rPr lang="fr-FR" b="0" i="0" u="none" strike="noStrike" dirty="0">
                <a:solidFill>
                  <a:srgbClr val="000000"/>
                </a:solidFill>
                <a:effectLst/>
              </a:rPr>
              <a:t> to gr/ai/</a:t>
            </a:r>
            <a:r>
              <a:rPr lang="fr-FR" b="0" i="0" u="none" strike="noStrike" dirty="0" err="1">
                <a:solidFill>
                  <a:srgbClr val="000000"/>
                </a:solidFill>
                <a:effectLst/>
              </a:rPr>
              <a:t>pe</a:t>
            </a:r>
            <a:r>
              <a:rPr lang="fr-FR" b="0" i="0" u="none" strike="noStrike" dirty="0">
                <a:solidFill>
                  <a:srgbClr val="000000"/>
                </a:solidFill>
                <a:effectLst/>
              </a:rPr>
              <a:t> </a:t>
            </a:r>
            <a:r>
              <a:rPr lang="fr-FR" b="0" i="0" u="none" strike="noStrike" dirty="0" err="1">
                <a:solidFill>
                  <a:srgbClr val="000000"/>
                </a:solidFill>
                <a:effectLst/>
              </a:rPr>
              <a:t>pulp</a:t>
            </a:r>
            <a:r>
              <a:rPr lang="fr-FR" b="0" i="0" u="none" strike="noStrike" dirty="0">
                <a:solidFill>
                  <a:srgbClr val="000000"/>
                </a:solidFill>
                <a:effectLst/>
              </a:rPr>
              <a:t> </a:t>
            </a:r>
            <a:r>
              <a:rPr lang="fr-FR" b="0" i="0" u="none" strike="noStrike" dirty="0" err="1">
                <a:solidFill>
                  <a:srgbClr val="000000"/>
                </a:solidFill>
                <a:effectLst/>
              </a:rPr>
              <a:t>from</a:t>
            </a:r>
            <a:r>
              <a:rPr lang="fr-FR" b="0" i="0" u="none" strike="noStrike" dirty="0">
                <a:solidFill>
                  <a:srgbClr val="000000"/>
                </a:solidFill>
                <a:effectLst/>
              </a:rPr>
              <a:t> distillation.</a:t>
            </a:r>
          </a:p>
          <a:p>
            <a:pPr algn="l"/>
            <a:r>
              <a:rPr lang="fr-FR" b="0" i="0" u="none" strike="noStrike" dirty="0" err="1">
                <a:solidFill>
                  <a:srgbClr val="000000"/>
                </a:solidFill>
                <a:effectLst/>
              </a:rPr>
              <a:t>Additionally</a:t>
            </a:r>
            <a:r>
              <a:rPr lang="fr-FR" b="0" i="0" u="none" strike="noStrike" dirty="0">
                <a:solidFill>
                  <a:srgbClr val="000000"/>
                </a:solidFill>
                <a:effectLst/>
              </a:rPr>
              <a:t>, </a:t>
            </a:r>
            <a:r>
              <a:rPr lang="fr-FR" b="1" i="0" u="none" strike="noStrike" dirty="0" err="1">
                <a:solidFill>
                  <a:srgbClr val="000000"/>
                </a:solidFill>
                <a:effectLst/>
              </a:rPr>
              <a:t>energy</a:t>
            </a:r>
            <a:r>
              <a:rPr lang="fr-FR" b="1" i="0" u="none" strike="noStrike" dirty="0">
                <a:solidFill>
                  <a:srgbClr val="000000"/>
                </a:solidFill>
                <a:effectLst/>
              </a:rPr>
              <a:t> </a:t>
            </a:r>
            <a:r>
              <a:rPr lang="fr-FR" b="1" i="0" u="none" strike="noStrike" dirty="0" err="1">
                <a:solidFill>
                  <a:srgbClr val="000000"/>
                </a:solidFill>
                <a:effectLst/>
              </a:rPr>
              <a:t>recovery</a:t>
            </a:r>
            <a:r>
              <a:rPr lang="fr-FR" b="0" i="0" u="none" strike="noStrike" dirty="0">
                <a:solidFill>
                  <a:srgbClr val="000000"/>
                </a:solidFill>
                <a:effectLst/>
              </a:rPr>
              <a:t> </a:t>
            </a:r>
            <a:r>
              <a:rPr lang="fr-FR" b="0" i="0" u="none" strike="noStrike" dirty="0" err="1">
                <a:solidFill>
                  <a:srgbClr val="000000"/>
                </a:solidFill>
                <a:effectLst/>
              </a:rPr>
              <a:t>through</a:t>
            </a:r>
            <a:r>
              <a:rPr lang="fr-FR" b="0" i="0" u="none" strike="noStrike" dirty="0">
                <a:solidFill>
                  <a:srgbClr val="000000"/>
                </a:solidFill>
                <a:effectLst/>
              </a:rPr>
              <a:t> </a:t>
            </a:r>
            <a:r>
              <a:rPr lang="fr-FR" b="1" i="0" u="none" strike="noStrike" dirty="0" err="1">
                <a:solidFill>
                  <a:srgbClr val="000000"/>
                </a:solidFill>
                <a:effectLst/>
              </a:rPr>
              <a:t>biogas</a:t>
            </a:r>
            <a:r>
              <a:rPr lang="fr-FR" b="0" i="0" u="none" strike="noStrike" dirty="0">
                <a:solidFill>
                  <a:srgbClr val="000000"/>
                </a:solidFill>
                <a:effectLst/>
              </a:rPr>
              <a:t> </a:t>
            </a:r>
            <a:r>
              <a:rPr lang="fr-FR" b="0" i="0" u="none" strike="noStrike" dirty="0" err="1">
                <a:solidFill>
                  <a:srgbClr val="000000"/>
                </a:solidFill>
                <a:effectLst/>
              </a:rPr>
              <a:t>from</a:t>
            </a:r>
            <a:r>
              <a:rPr lang="fr-FR" b="0" i="0" u="none" strike="noStrike" dirty="0">
                <a:solidFill>
                  <a:srgbClr val="000000"/>
                </a:solidFill>
                <a:effectLst/>
              </a:rPr>
              <a:t> </a:t>
            </a:r>
            <a:r>
              <a:rPr lang="fr-FR" b="0" i="0" u="none" strike="noStrike" dirty="0" err="1">
                <a:solidFill>
                  <a:srgbClr val="000000"/>
                </a:solidFill>
                <a:effectLst/>
              </a:rPr>
              <a:t>methanized</a:t>
            </a:r>
            <a:r>
              <a:rPr lang="fr-FR" b="0" i="0" u="none" strike="noStrike" dirty="0">
                <a:solidFill>
                  <a:srgbClr val="000000"/>
                </a:solidFill>
                <a:effectLst/>
              </a:rPr>
              <a:t> </a:t>
            </a:r>
            <a:r>
              <a:rPr lang="fr-FR" b="0" i="0" u="none" strike="noStrike" dirty="0" err="1">
                <a:solidFill>
                  <a:srgbClr val="000000"/>
                </a:solidFill>
                <a:effectLst/>
              </a:rPr>
              <a:t>grape</a:t>
            </a:r>
            <a:r>
              <a:rPr lang="fr-FR" b="0" i="0" u="none" strike="noStrike" dirty="0">
                <a:solidFill>
                  <a:srgbClr val="000000"/>
                </a:solidFill>
                <a:effectLst/>
              </a:rPr>
              <a:t> </a:t>
            </a:r>
            <a:r>
              <a:rPr lang="fr-FR" b="0" i="0" u="none" strike="noStrike" dirty="0" err="1">
                <a:solidFill>
                  <a:srgbClr val="000000"/>
                </a:solidFill>
                <a:effectLst/>
              </a:rPr>
              <a:t>pom</a:t>
            </a:r>
            <a:r>
              <a:rPr lang="fr-FR" b="0" i="0" u="none" strike="noStrike" dirty="0">
                <a:solidFill>
                  <a:srgbClr val="000000"/>
                </a:solidFill>
                <a:effectLst/>
              </a:rPr>
              <a:t>/ai/ce </a:t>
            </a:r>
            <a:r>
              <a:rPr lang="fr-FR" b="0" i="0" u="none" strike="noStrike" dirty="0" err="1">
                <a:solidFill>
                  <a:srgbClr val="000000"/>
                </a:solidFill>
                <a:effectLst/>
              </a:rPr>
              <a:t>reduces</a:t>
            </a:r>
            <a:r>
              <a:rPr lang="fr-FR" b="0" i="0" u="none" strike="noStrike" dirty="0">
                <a:solidFill>
                  <a:srgbClr val="000000"/>
                </a:solidFill>
                <a:effectLst/>
              </a:rPr>
              <a:t> </a:t>
            </a:r>
            <a:r>
              <a:rPr lang="fr-FR" b="0" i="0" u="none" strike="noStrike" dirty="0" err="1">
                <a:solidFill>
                  <a:srgbClr val="000000"/>
                </a:solidFill>
                <a:effectLst/>
              </a:rPr>
              <a:t>environmental</a:t>
            </a:r>
            <a:r>
              <a:rPr lang="fr-FR" b="0" i="0" u="none" strike="noStrike" dirty="0">
                <a:solidFill>
                  <a:srgbClr val="000000"/>
                </a:solidFill>
                <a:effectLst/>
              </a:rPr>
              <a:t> h/i/</a:t>
            </a:r>
            <a:r>
              <a:rPr lang="fr-FR" b="0" i="0" u="none" strike="noStrike" dirty="0" err="1">
                <a:solidFill>
                  <a:srgbClr val="000000"/>
                </a:solidFill>
                <a:effectLst/>
              </a:rPr>
              <a:t>dden</a:t>
            </a:r>
            <a:r>
              <a:rPr lang="fr-FR" b="0" i="0" u="none" strike="noStrike" dirty="0">
                <a:solidFill>
                  <a:srgbClr val="000000"/>
                </a:solidFill>
                <a:effectLst/>
              </a:rPr>
              <a:t> </a:t>
            </a:r>
            <a:r>
              <a:rPr lang="fr-FR" b="0" i="0" u="none" strike="noStrike" dirty="0" err="1">
                <a:solidFill>
                  <a:srgbClr val="000000"/>
                </a:solidFill>
                <a:effectLst/>
              </a:rPr>
              <a:t>costs</a:t>
            </a:r>
            <a:r>
              <a:rPr lang="fr-FR" b="0" i="0" u="none" strike="noStrike" dirty="0">
                <a:solidFill>
                  <a:srgbClr val="000000"/>
                </a:solidFill>
                <a:effectLst/>
              </a:rPr>
              <a:t> by </a:t>
            </a:r>
            <a:r>
              <a:rPr lang="fr-FR" b="1" i="0" u="none" strike="noStrike" dirty="0">
                <a:solidFill>
                  <a:srgbClr val="000000"/>
                </a:solidFill>
                <a:effectLst/>
              </a:rPr>
              <a:t>34% more</a:t>
            </a:r>
            <a:r>
              <a:rPr lang="fr-FR" b="0" i="0" u="none" strike="noStrike" dirty="0">
                <a:solidFill>
                  <a:srgbClr val="000000"/>
                </a:solidFill>
                <a:effectLst/>
              </a:rPr>
              <a:t> </a:t>
            </a:r>
            <a:r>
              <a:rPr lang="fr-FR" b="0" i="0" u="none" strike="noStrike" dirty="0" err="1">
                <a:solidFill>
                  <a:srgbClr val="000000"/>
                </a:solidFill>
                <a:effectLst/>
              </a:rPr>
              <a:t>than</a:t>
            </a:r>
            <a:r>
              <a:rPr lang="fr-FR" b="0" i="0" u="none" strike="noStrike" dirty="0">
                <a:solidFill>
                  <a:srgbClr val="000000"/>
                </a:solidFill>
                <a:effectLst/>
              </a:rPr>
              <a:t> the </a:t>
            </a:r>
            <a:r>
              <a:rPr lang="fr-FR" b="0" i="0" u="none" strike="noStrike" dirty="0" err="1">
                <a:solidFill>
                  <a:srgbClr val="000000"/>
                </a:solidFill>
                <a:effectLst/>
              </a:rPr>
              <a:t>ethanol</a:t>
            </a:r>
            <a:r>
              <a:rPr lang="fr-FR" b="0" i="0" u="none" strike="noStrike" dirty="0">
                <a:solidFill>
                  <a:srgbClr val="000000"/>
                </a:solidFill>
                <a:effectLst/>
              </a:rPr>
              <a:t> </a:t>
            </a:r>
            <a:r>
              <a:rPr lang="fr-FR" b="0" i="0" u="none" strike="noStrike" dirty="0" err="1">
                <a:solidFill>
                  <a:srgbClr val="000000"/>
                </a:solidFill>
                <a:effectLst/>
              </a:rPr>
              <a:t>produced</a:t>
            </a:r>
            <a:r>
              <a:rPr lang="fr-FR" b="0" i="0" u="none" strike="noStrike" dirty="0">
                <a:solidFill>
                  <a:srgbClr val="000000"/>
                </a:solidFill>
                <a:effectLst/>
              </a:rPr>
              <a:t> </a:t>
            </a:r>
            <a:r>
              <a:rPr lang="fr-FR" b="0" i="0" u="none" strike="noStrike" dirty="0" err="1">
                <a:solidFill>
                  <a:srgbClr val="000000"/>
                </a:solidFill>
                <a:effectLst/>
              </a:rPr>
              <a:t>through</a:t>
            </a:r>
            <a:r>
              <a:rPr lang="fr-FR" b="0" i="0" u="none" strike="noStrike" dirty="0">
                <a:solidFill>
                  <a:srgbClr val="000000"/>
                </a:solidFill>
                <a:effectLst/>
              </a:rPr>
              <a:t> the distillation process.</a:t>
            </a:r>
            <a:endParaRPr lang="fr-FR" dirty="0"/>
          </a:p>
          <a:p>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20</a:t>
            </a:fld>
            <a:endParaRPr lang="fr-FR"/>
          </a:p>
        </p:txBody>
      </p:sp>
    </p:spTree>
    <p:extLst>
      <p:ext uri="{BB962C8B-B14F-4D97-AF65-F5344CB8AC3E}">
        <p14:creationId xmlns:p14="http://schemas.microsoft.com/office/powerpoint/2010/main" val="92463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u="none" strike="noStrike" dirty="0">
                <a:solidFill>
                  <a:srgbClr val="000000"/>
                </a:solidFill>
                <a:effectLst/>
              </a:rPr>
              <a:t>(1‘30)</a:t>
            </a:r>
          </a:p>
          <a:p>
            <a:pPr algn="l"/>
            <a:r>
              <a:rPr lang="fr-FR" b="0" i="0" u="none" strike="noStrike" dirty="0">
                <a:solidFill>
                  <a:srgbClr val="000000"/>
                </a:solidFill>
                <a:effectLst/>
              </a:rPr>
              <a:t>To </a:t>
            </a:r>
            <a:r>
              <a:rPr lang="fr-FR" b="0" i="0" u="none" strike="noStrike" dirty="0" err="1">
                <a:solidFill>
                  <a:srgbClr val="000000"/>
                </a:solidFill>
                <a:effectLst/>
              </a:rPr>
              <a:t>conclude</a:t>
            </a:r>
            <a:r>
              <a:rPr lang="fr-FR" b="0" i="0" u="none" strike="noStrike">
                <a:solidFill>
                  <a:srgbClr val="000000"/>
                </a:solidFill>
                <a:effectLst/>
              </a:rPr>
              <a:t>..</a:t>
            </a:r>
          </a:p>
          <a:p>
            <a:pPr algn="l"/>
            <a:endParaRPr lang="fr-FR" b="0" i="0" u="none" strike="noStrike" dirty="0">
              <a:solidFill>
                <a:srgbClr val="000000"/>
              </a:solidFill>
              <a:effectLst/>
            </a:endParaRPr>
          </a:p>
          <a:p>
            <a:pPr algn="l"/>
            <a:r>
              <a:rPr lang="fr-FR" b="0" i="0" u="none" strike="noStrike" dirty="0">
                <a:solidFill>
                  <a:srgbClr val="000000"/>
                </a:solidFill>
                <a:effectLst/>
              </a:rPr>
              <a:t>The challenge of </a:t>
            </a:r>
            <a:r>
              <a:rPr lang="fr-FR" b="0" i="0" u="none" strike="noStrike" dirty="0" err="1">
                <a:solidFill>
                  <a:srgbClr val="000000"/>
                </a:solidFill>
                <a:effectLst/>
              </a:rPr>
              <a:t>reducing</a:t>
            </a:r>
            <a:r>
              <a:rPr lang="fr-FR" b="0" i="0" u="none" strike="noStrike" dirty="0">
                <a:solidFill>
                  <a:srgbClr val="000000"/>
                </a:solidFill>
                <a:effectLst/>
              </a:rPr>
              <a:t> social and </a:t>
            </a:r>
            <a:r>
              <a:rPr lang="fr-FR" b="0" i="0" u="none" strike="noStrike" dirty="0" err="1">
                <a:solidFill>
                  <a:srgbClr val="000000"/>
                </a:solidFill>
                <a:effectLst/>
              </a:rPr>
              <a:t>environmental</a:t>
            </a:r>
            <a:r>
              <a:rPr lang="fr-FR" b="0" i="0" u="none" strike="noStrike" dirty="0">
                <a:solidFill>
                  <a:srgbClr val="000000"/>
                </a:solidFill>
                <a:effectLst/>
              </a:rPr>
              <a:t> impacts </a:t>
            </a:r>
            <a:r>
              <a:rPr lang="fr-FR" b="0" i="0" u="none" strike="noStrike" dirty="0" err="1">
                <a:solidFill>
                  <a:srgbClr val="000000"/>
                </a:solidFill>
                <a:effectLst/>
              </a:rPr>
              <a:t>is</a:t>
            </a:r>
            <a:r>
              <a:rPr lang="fr-FR" b="0" i="0" u="none" strike="noStrike" dirty="0">
                <a:solidFill>
                  <a:srgbClr val="000000"/>
                </a:solidFill>
                <a:effectLst/>
              </a:rPr>
              <a:t> one </a:t>
            </a:r>
            <a:r>
              <a:rPr lang="fr-FR" b="0" i="0" u="none" strike="noStrike" dirty="0" err="1">
                <a:solidFill>
                  <a:srgbClr val="000000"/>
                </a:solidFill>
                <a:effectLst/>
              </a:rPr>
              <a:t>that</a:t>
            </a:r>
            <a:r>
              <a:rPr lang="fr-FR" b="0" i="0" u="none" strike="noStrike" dirty="0">
                <a:solidFill>
                  <a:srgbClr val="000000"/>
                </a:solidFill>
                <a:effectLst/>
              </a:rPr>
              <a:t> </a:t>
            </a:r>
            <a:r>
              <a:rPr lang="fr-FR" b="0" i="0" u="none" strike="noStrike" dirty="0" err="1">
                <a:solidFill>
                  <a:srgbClr val="000000"/>
                </a:solidFill>
                <a:effectLst/>
              </a:rPr>
              <a:t>everyone</a:t>
            </a:r>
            <a:r>
              <a:rPr lang="fr-FR" b="0" i="0" u="none" strike="noStrike" dirty="0">
                <a:solidFill>
                  <a:srgbClr val="000000"/>
                </a:solidFill>
                <a:effectLst/>
              </a:rPr>
              <a:t> must </a:t>
            </a:r>
            <a:r>
              <a:rPr lang="fr-FR" b="0" i="0" u="none" strike="noStrike" dirty="0" err="1">
                <a:solidFill>
                  <a:srgbClr val="000000"/>
                </a:solidFill>
                <a:effectLst/>
              </a:rPr>
              <a:t>reflect</a:t>
            </a:r>
            <a:r>
              <a:rPr lang="fr-FR" b="0" i="0" u="none" strike="noStrike" dirty="0">
                <a:solidFill>
                  <a:srgbClr val="000000"/>
                </a:solidFill>
                <a:effectLst/>
              </a:rPr>
              <a:t> on, </a:t>
            </a:r>
            <a:r>
              <a:rPr lang="fr-FR" b="0" i="0" u="none" strike="noStrike" dirty="0" err="1">
                <a:solidFill>
                  <a:srgbClr val="000000"/>
                </a:solidFill>
                <a:effectLst/>
              </a:rPr>
              <a:t>especially</a:t>
            </a:r>
            <a:r>
              <a:rPr lang="fr-FR" b="0" i="0" u="none" strike="noStrike" dirty="0">
                <a:solidFill>
                  <a:srgbClr val="000000"/>
                </a:solidFill>
                <a:effectLst/>
              </a:rPr>
              <a:t> </a:t>
            </a:r>
            <a:r>
              <a:rPr lang="fr-FR" b="0" i="0" u="none" strike="noStrike" dirty="0" err="1">
                <a:solidFill>
                  <a:srgbClr val="000000"/>
                </a:solidFill>
                <a:effectLst/>
              </a:rPr>
              <a:t>within</a:t>
            </a:r>
            <a:r>
              <a:rPr lang="fr-FR" b="0" i="0" u="none" strike="noStrike" dirty="0">
                <a:solidFill>
                  <a:srgbClr val="000000"/>
                </a:solidFill>
                <a:effectLst/>
              </a:rPr>
              <a:t> the </a:t>
            </a:r>
            <a:r>
              <a:rPr lang="fr-FR" b="0" i="0" u="none" strike="noStrike" dirty="0" err="1">
                <a:solidFill>
                  <a:srgbClr val="000000"/>
                </a:solidFill>
                <a:effectLst/>
              </a:rPr>
              <a:t>context</a:t>
            </a:r>
            <a:r>
              <a:rPr lang="fr-FR" b="0" i="0" u="none" strike="noStrike" dirty="0">
                <a:solidFill>
                  <a:srgbClr val="000000"/>
                </a:solidFill>
                <a:effectLst/>
              </a:rPr>
              <a:t> of </a:t>
            </a:r>
            <a:r>
              <a:rPr lang="fr-FR" b="0" i="0" u="none" strike="noStrike" dirty="0" err="1">
                <a:solidFill>
                  <a:srgbClr val="000000"/>
                </a:solidFill>
                <a:effectLst/>
              </a:rPr>
              <a:t>climate</a:t>
            </a:r>
            <a:r>
              <a:rPr lang="fr-FR" b="0" i="0" u="none" strike="noStrike" dirty="0">
                <a:solidFill>
                  <a:srgbClr val="000000"/>
                </a:solidFill>
                <a:effectLst/>
              </a:rPr>
              <a:t> </a:t>
            </a:r>
            <a:r>
              <a:rPr lang="fr-FR" b="0" i="0" u="none" strike="noStrike" dirty="0" err="1">
                <a:solidFill>
                  <a:srgbClr val="000000"/>
                </a:solidFill>
                <a:effectLst/>
              </a:rPr>
              <a:t>strategies</a:t>
            </a:r>
            <a:r>
              <a:rPr lang="fr-FR" b="0" i="0" u="none" strike="noStrike" dirty="0">
                <a:solidFill>
                  <a:srgbClr val="000000"/>
                </a:solidFill>
                <a:effectLst/>
              </a:rPr>
              <a:t> and, more </a:t>
            </a:r>
            <a:r>
              <a:rPr lang="fr-FR" b="0" i="0" u="none" strike="noStrike" dirty="0" err="1">
                <a:solidFill>
                  <a:srgbClr val="000000"/>
                </a:solidFill>
                <a:effectLst/>
              </a:rPr>
              <a:t>broadly</a:t>
            </a:r>
            <a:r>
              <a:rPr lang="fr-FR" b="0" i="0" u="none" strike="noStrike" dirty="0">
                <a:solidFill>
                  <a:srgbClr val="000000"/>
                </a:solidFill>
                <a:effectLst/>
              </a:rPr>
              <a:t>, the objectives of the Paris Agreement. </a:t>
            </a:r>
            <a:r>
              <a:rPr lang="fr-FR" b="0" i="0" u="none" strike="noStrike" dirty="0" err="1">
                <a:solidFill>
                  <a:srgbClr val="000000"/>
                </a:solidFill>
                <a:effectLst/>
              </a:rPr>
              <a:t>However</a:t>
            </a:r>
            <a:r>
              <a:rPr lang="fr-FR" b="0" i="0" u="none" strike="noStrike" dirty="0">
                <a:solidFill>
                  <a:srgbClr val="000000"/>
                </a:solidFill>
                <a:effectLst/>
              </a:rPr>
              <a:t>, not </a:t>
            </a:r>
            <a:r>
              <a:rPr lang="fr-FR" b="0" i="0" u="none" strike="noStrike" dirty="0" err="1">
                <a:solidFill>
                  <a:srgbClr val="000000"/>
                </a:solidFill>
                <a:effectLst/>
              </a:rPr>
              <a:t>everyone</a:t>
            </a:r>
            <a:r>
              <a:rPr lang="fr-FR" b="0" i="0" u="none" strike="noStrike" dirty="0">
                <a:solidFill>
                  <a:srgbClr val="000000"/>
                </a:solidFill>
                <a:effectLst/>
              </a:rPr>
              <a:t> </a:t>
            </a:r>
            <a:r>
              <a:rPr lang="fr-FR" b="0" i="0" u="none" strike="noStrike" dirty="0" err="1">
                <a:solidFill>
                  <a:srgbClr val="000000"/>
                </a:solidFill>
                <a:effectLst/>
              </a:rPr>
              <a:t>knows</a:t>
            </a:r>
            <a:r>
              <a:rPr lang="fr-FR" b="0" i="0" u="none" strike="noStrike" dirty="0">
                <a:solidFill>
                  <a:srgbClr val="000000"/>
                </a:solidFill>
                <a:effectLst/>
              </a:rPr>
              <a:t> how to </a:t>
            </a:r>
            <a:r>
              <a:rPr lang="fr-FR" b="0" i="0" u="none" strike="noStrike" dirty="0" err="1">
                <a:solidFill>
                  <a:srgbClr val="000000"/>
                </a:solidFill>
                <a:effectLst/>
              </a:rPr>
              <a:t>proceed</a:t>
            </a:r>
            <a:r>
              <a:rPr lang="fr-FR" b="0" i="0" u="none" strike="noStrike" dirty="0">
                <a:solidFill>
                  <a:srgbClr val="000000"/>
                </a:solidFill>
                <a:effectLst/>
              </a:rPr>
              <a:t>, as </a:t>
            </a:r>
            <a:r>
              <a:rPr lang="fr-FR" b="0" i="0" u="none" strike="noStrike" dirty="0" err="1">
                <a:solidFill>
                  <a:srgbClr val="000000"/>
                </a:solidFill>
                <a:effectLst/>
              </a:rPr>
              <a:t>we</a:t>
            </a:r>
            <a:r>
              <a:rPr lang="fr-FR" b="0" i="0" u="none" strike="noStrike" dirty="0">
                <a:solidFill>
                  <a:srgbClr val="000000"/>
                </a:solidFill>
                <a:effectLst/>
              </a:rPr>
              <a:t> </a:t>
            </a:r>
            <a:r>
              <a:rPr lang="fr-FR" b="0" i="0" u="none" strike="noStrike" dirty="0" err="1">
                <a:solidFill>
                  <a:srgbClr val="000000"/>
                </a:solidFill>
                <a:effectLst/>
              </a:rPr>
              <a:t>often</a:t>
            </a:r>
            <a:r>
              <a:rPr lang="fr-FR" b="0" i="0" u="none" strike="noStrike" dirty="0">
                <a:solidFill>
                  <a:srgbClr val="000000"/>
                </a:solidFill>
                <a:effectLst/>
              </a:rPr>
              <a:t> </a:t>
            </a:r>
            <a:r>
              <a:rPr lang="fr-FR" b="0" i="0" u="none" strike="noStrike" dirty="0" err="1">
                <a:solidFill>
                  <a:srgbClr val="000000"/>
                </a:solidFill>
                <a:effectLst/>
              </a:rPr>
              <a:t>lack</a:t>
            </a:r>
            <a:r>
              <a:rPr lang="fr-FR" b="0" i="0" u="none" strike="noStrike" dirty="0">
                <a:solidFill>
                  <a:srgbClr val="000000"/>
                </a:solidFill>
                <a:effectLst/>
              </a:rPr>
              <a:t> the right </a:t>
            </a:r>
            <a:r>
              <a:rPr lang="fr-FR" b="0" i="0" u="none" strike="noStrike" dirty="0" err="1">
                <a:solidFill>
                  <a:srgbClr val="000000"/>
                </a:solidFill>
                <a:effectLst/>
              </a:rPr>
              <a:t>tools</a:t>
            </a:r>
            <a:r>
              <a:rPr lang="fr-FR" b="0" i="0" u="none" strike="noStrike" dirty="0">
                <a:solidFill>
                  <a:srgbClr val="000000"/>
                </a:solidFill>
                <a:effectLst/>
              </a:rPr>
              <a:t> to guide us.</a:t>
            </a:r>
          </a:p>
          <a:p>
            <a:pPr algn="l"/>
            <a:endParaRPr lang="fr-FR" b="0" i="0" u="none" strike="noStrike" dirty="0">
              <a:solidFill>
                <a:srgbClr val="000000"/>
              </a:solidFill>
              <a:effectLst/>
            </a:endParaRPr>
          </a:p>
          <a:p>
            <a:pPr algn="l"/>
            <a:r>
              <a:rPr lang="fr-FR" b="0" i="0" u="none" strike="noStrike" dirty="0">
                <a:solidFill>
                  <a:srgbClr val="000000"/>
                </a:solidFill>
                <a:effectLst/>
              </a:rPr>
              <a:t>This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where</a:t>
            </a:r>
            <a:r>
              <a:rPr lang="fr-FR" b="0" i="0" u="none" strike="noStrike" dirty="0">
                <a:solidFill>
                  <a:srgbClr val="000000"/>
                </a:solidFill>
                <a:effectLst/>
              </a:rPr>
              <a:t> the TCA </a:t>
            </a:r>
            <a:r>
              <a:rPr lang="fr-FR" b="0" i="0" u="none" strike="noStrike" dirty="0" err="1">
                <a:solidFill>
                  <a:srgbClr val="000000"/>
                </a:solidFill>
                <a:effectLst/>
              </a:rPr>
              <a:t>approach</a:t>
            </a:r>
            <a:r>
              <a:rPr lang="fr-FR" b="0" i="0" u="none" strike="noStrike" dirty="0">
                <a:solidFill>
                  <a:srgbClr val="000000"/>
                </a:solidFill>
                <a:effectLst/>
              </a:rPr>
              <a:t> </a:t>
            </a:r>
            <a:r>
              <a:rPr lang="fr-FR" b="0" i="0" u="none" strike="noStrike" dirty="0" err="1">
                <a:solidFill>
                  <a:srgbClr val="000000"/>
                </a:solidFill>
                <a:effectLst/>
              </a:rPr>
              <a:t>becomes</a:t>
            </a:r>
            <a:r>
              <a:rPr lang="fr-FR" b="0" i="0" u="none" strike="noStrike" dirty="0">
                <a:solidFill>
                  <a:srgbClr val="000000"/>
                </a:solidFill>
                <a:effectLst/>
              </a:rPr>
              <a:t> </a:t>
            </a:r>
            <a:r>
              <a:rPr lang="fr-FR" b="0" i="0" u="none" strike="noStrike" dirty="0" err="1">
                <a:solidFill>
                  <a:srgbClr val="000000"/>
                </a:solidFill>
                <a:effectLst/>
              </a:rPr>
              <a:t>particularly</a:t>
            </a:r>
            <a:r>
              <a:rPr lang="fr-FR" b="0" i="0" u="none" strike="noStrike" dirty="0">
                <a:solidFill>
                  <a:srgbClr val="000000"/>
                </a:solidFill>
                <a:effectLst/>
              </a:rPr>
              <a:t> </a:t>
            </a:r>
            <a:r>
              <a:rPr lang="fr-FR" b="0" i="0" u="none" strike="noStrike" dirty="0" err="1">
                <a:solidFill>
                  <a:srgbClr val="000000"/>
                </a:solidFill>
                <a:effectLst/>
              </a:rPr>
              <a:t>valuable</a:t>
            </a:r>
            <a:r>
              <a:rPr lang="fr-FR" b="0" i="0" u="none" strike="noStrike" dirty="0">
                <a:solidFill>
                  <a:srgbClr val="000000"/>
                </a:solidFill>
                <a:effectLst/>
              </a:rPr>
              <a:t>, as </a:t>
            </a:r>
            <a:r>
              <a:rPr lang="fr-FR" b="0" i="0" u="none" strike="noStrike" dirty="0" err="1">
                <a:solidFill>
                  <a:srgbClr val="000000"/>
                </a:solidFill>
                <a:effectLst/>
              </a:rPr>
              <a:t>it</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both</a:t>
            </a:r>
            <a:r>
              <a:rPr lang="fr-FR" b="0" i="0" u="none" strike="noStrike" dirty="0">
                <a:solidFill>
                  <a:srgbClr val="000000"/>
                </a:solidFill>
                <a:effectLst/>
              </a:rPr>
              <a:t> </a:t>
            </a:r>
            <a:r>
              <a:rPr lang="fr-FR" b="0" i="0" u="none" strike="noStrike" dirty="0" err="1">
                <a:solidFill>
                  <a:srgbClr val="000000"/>
                </a:solidFill>
                <a:effectLst/>
              </a:rPr>
              <a:t>systemic</a:t>
            </a:r>
            <a:r>
              <a:rPr lang="fr-FR" b="0" i="0" u="none" strike="noStrike" dirty="0">
                <a:solidFill>
                  <a:srgbClr val="000000"/>
                </a:solidFill>
                <a:effectLst/>
              </a:rPr>
              <a:t> and </a:t>
            </a:r>
            <a:r>
              <a:rPr lang="fr-FR" b="0" i="0" u="none" strike="noStrike" dirty="0" err="1">
                <a:solidFill>
                  <a:srgbClr val="000000"/>
                </a:solidFill>
                <a:effectLst/>
              </a:rPr>
              <a:t>holistic</a:t>
            </a:r>
            <a:r>
              <a:rPr lang="fr-FR" b="0" i="0" u="none" strike="noStrike" dirty="0">
                <a:solidFill>
                  <a:srgbClr val="000000"/>
                </a:solidFill>
                <a:effectLst/>
              </a:rPr>
              <a:t>. </a:t>
            </a:r>
            <a:r>
              <a:rPr lang="fr-FR" b="0" i="0" u="none" strike="noStrike" dirty="0" err="1">
                <a:solidFill>
                  <a:srgbClr val="000000"/>
                </a:solidFill>
                <a:effectLst/>
              </a:rPr>
              <a:t>When</a:t>
            </a:r>
            <a:r>
              <a:rPr lang="fr-FR" b="0" i="0" u="none" strike="noStrike" dirty="0">
                <a:solidFill>
                  <a:srgbClr val="000000"/>
                </a:solidFill>
                <a:effectLst/>
              </a:rPr>
              <a:t> </a:t>
            </a:r>
            <a:r>
              <a:rPr lang="fr-FR" b="0" i="0" u="none" strike="noStrike" dirty="0" err="1">
                <a:solidFill>
                  <a:srgbClr val="000000"/>
                </a:solidFill>
                <a:effectLst/>
              </a:rPr>
              <a:t>applied</a:t>
            </a:r>
            <a:r>
              <a:rPr lang="fr-FR" b="0" i="0" u="none" strike="noStrike" dirty="0">
                <a:solidFill>
                  <a:srgbClr val="000000"/>
                </a:solidFill>
                <a:effectLst/>
              </a:rPr>
              <a:t> to the </a:t>
            </a:r>
            <a:r>
              <a:rPr lang="fr-FR" b="0" i="0" u="none" strike="noStrike" dirty="0" err="1">
                <a:solidFill>
                  <a:srgbClr val="000000"/>
                </a:solidFill>
                <a:effectLst/>
              </a:rPr>
              <a:t>study</a:t>
            </a:r>
            <a:r>
              <a:rPr lang="fr-FR" b="0" i="0" u="none" strike="noStrike" dirty="0">
                <a:solidFill>
                  <a:srgbClr val="000000"/>
                </a:solidFill>
                <a:effectLst/>
              </a:rPr>
              <a:t> of </a:t>
            </a:r>
            <a:r>
              <a:rPr lang="fr-FR" b="0" i="0" u="none" strike="noStrike" dirty="0" err="1">
                <a:solidFill>
                  <a:srgbClr val="000000"/>
                </a:solidFill>
                <a:effectLst/>
              </a:rPr>
              <a:t>food</a:t>
            </a:r>
            <a:r>
              <a:rPr lang="fr-FR" b="0" i="0" u="none" strike="noStrike" dirty="0">
                <a:solidFill>
                  <a:srgbClr val="000000"/>
                </a:solidFill>
                <a:effectLst/>
              </a:rPr>
              <a:t> </a:t>
            </a:r>
            <a:r>
              <a:rPr lang="fr-FR" b="0" i="0" u="none" strike="noStrike" dirty="0" err="1">
                <a:solidFill>
                  <a:srgbClr val="000000"/>
                </a:solidFill>
                <a:effectLst/>
              </a:rPr>
              <a:t>systems</a:t>
            </a:r>
            <a:r>
              <a:rPr lang="fr-FR" b="0" i="0" u="none" strike="noStrike" dirty="0">
                <a:solidFill>
                  <a:srgbClr val="000000"/>
                </a:solidFill>
                <a:effectLst/>
              </a:rPr>
              <a:t>, </a:t>
            </a:r>
            <a:r>
              <a:rPr lang="fr-FR" b="0" i="0" u="none" strike="noStrike" dirty="0" err="1">
                <a:solidFill>
                  <a:srgbClr val="000000"/>
                </a:solidFill>
                <a:effectLst/>
              </a:rPr>
              <a:t>it</a:t>
            </a:r>
            <a:r>
              <a:rPr lang="fr-FR" b="0" i="0" u="none" strike="noStrike" dirty="0">
                <a:solidFill>
                  <a:srgbClr val="000000"/>
                </a:solidFill>
                <a:effectLst/>
              </a:rPr>
              <a:t> </a:t>
            </a:r>
            <a:r>
              <a:rPr lang="fr-FR" b="0" i="0" u="none" strike="noStrike" dirty="0" err="1">
                <a:solidFill>
                  <a:srgbClr val="000000"/>
                </a:solidFill>
                <a:effectLst/>
              </a:rPr>
              <a:t>enhances</a:t>
            </a:r>
            <a:r>
              <a:rPr lang="fr-FR" b="0" i="0" u="none" strike="noStrike" dirty="0">
                <a:solidFill>
                  <a:srgbClr val="000000"/>
                </a:solidFill>
                <a:effectLst/>
              </a:rPr>
              <a:t> </a:t>
            </a:r>
            <a:r>
              <a:rPr lang="fr-FR" b="0" i="0" u="none" strike="noStrike" dirty="0" err="1">
                <a:solidFill>
                  <a:srgbClr val="000000"/>
                </a:solidFill>
                <a:effectLst/>
              </a:rPr>
              <a:t>our</a:t>
            </a:r>
            <a:r>
              <a:rPr lang="fr-FR" b="0" i="0" u="none" strike="noStrike" dirty="0">
                <a:solidFill>
                  <a:srgbClr val="000000"/>
                </a:solidFill>
                <a:effectLst/>
              </a:rPr>
              <a:t> </a:t>
            </a:r>
            <a:r>
              <a:rPr lang="fr-FR" b="0" i="0" u="none" strike="noStrike" dirty="0" err="1">
                <a:solidFill>
                  <a:srgbClr val="000000"/>
                </a:solidFill>
                <a:effectLst/>
              </a:rPr>
              <a:t>awareness</a:t>
            </a:r>
            <a:r>
              <a:rPr lang="fr-FR" b="0" i="0" u="none" strike="noStrike" dirty="0">
                <a:solidFill>
                  <a:srgbClr val="000000"/>
                </a:solidFill>
                <a:effectLst/>
              </a:rPr>
              <a:t> and </a:t>
            </a:r>
            <a:r>
              <a:rPr lang="fr-FR" b="0" i="0" u="none" strike="noStrike" dirty="0" err="1">
                <a:solidFill>
                  <a:srgbClr val="000000"/>
                </a:solidFill>
                <a:effectLst/>
              </a:rPr>
              <a:t>transparency</a:t>
            </a:r>
            <a:r>
              <a:rPr lang="fr-FR" b="0" i="0" u="none" strike="noStrike" dirty="0">
                <a:solidFill>
                  <a:srgbClr val="000000"/>
                </a:solidFill>
                <a:effectLst/>
              </a:rPr>
              <a:t>, </a:t>
            </a:r>
            <a:r>
              <a:rPr lang="fr-FR" b="0" i="0" u="none" strike="noStrike" dirty="0" err="1">
                <a:solidFill>
                  <a:srgbClr val="000000"/>
                </a:solidFill>
                <a:effectLst/>
              </a:rPr>
              <a:t>helping</a:t>
            </a:r>
            <a:r>
              <a:rPr lang="fr-FR" b="0" i="0" u="none" strike="noStrike" dirty="0">
                <a:solidFill>
                  <a:srgbClr val="000000"/>
                </a:solidFill>
                <a:effectLst/>
              </a:rPr>
              <a:t> us </a:t>
            </a:r>
            <a:r>
              <a:rPr lang="fr-FR" b="0" i="0" u="none" strike="noStrike" dirty="0" err="1">
                <a:solidFill>
                  <a:srgbClr val="000000"/>
                </a:solidFill>
                <a:effectLst/>
              </a:rPr>
              <a:t>recognize</a:t>
            </a:r>
            <a:r>
              <a:rPr lang="fr-FR" b="0" i="0" u="none" strike="noStrike" dirty="0">
                <a:solidFill>
                  <a:srgbClr val="000000"/>
                </a:solidFill>
                <a:effectLst/>
              </a:rPr>
              <a:t> the </a:t>
            </a:r>
            <a:r>
              <a:rPr lang="fr-FR" b="0" i="0" u="none" strike="noStrike" dirty="0" err="1">
                <a:solidFill>
                  <a:srgbClr val="000000"/>
                </a:solidFill>
                <a:effectLst/>
              </a:rPr>
              <a:t>significance</a:t>
            </a:r>
            <a:r>
              <a:rPr lang="fr-FR" b="0" i="0" u="none" strike="noStrike" dirty="0">
                <a:solidFill>
                  <a:srgbClr val="000000"/>
                </a:solidFill>
                <a:effectLst/>
              </a:rPr>
              <a:t> of the </a:t>
            </a:r>
            <a:r>
              <a:rPr lang="fr-FR" b="0" i="0" u="none" strike="noStrike" dirty="0" err="1">
                <a:solidFill>
                  <a:srgbClr val="000000"/>
                </a:solidFill>
                <a:effectLst/>
              </a:rPr>
              <a:t>hidden</a:t>
            </a:r>
            <a:r>
              <a:rPr lang="fr-FR" b="0" i="0" u="none" strike="noStrike" dirty="0">
                <a:solidFill>
                  <a:srgbClr val="000000"/>
                </a:solidFill>
                <a:effectLst/>
              </a:rPr>
              <a:t> </a:t>
            </a:r>
            <a:r>
              <a:rPr lang="fr-FR" b="0" i="0" u="none" strike="noStrike" dirty="0" err="1">
                <a:solidFill>
                  <a:srgbClr val="000000"/>
                </a:solidFill>
                <a:effectLst/>
              </a:rPr>
              <a:t>costs</a:t>
            </a:r>
            <a:r>
              <a:rPr lang="fr-FR" b="0" i="0" u="none" strike="noStrike" dirty="0">
                <a:solidFill>
                  <a:srgbClr val="000000"/>
                </a:solidFill>
                <a:effectLst/>
              </a:rPr>
              <a:t>—</a:t>
            </a:r>
            <a:r>
              <a:rPr lang="fr-FR" b="0" i="0" u="none" strike="noStrike" dirty="0" err="1">
                <a:solidFill>
                  <a:srgbClr val="000000"/>
                </a:solidFill>
                <a:effectLst/>
              </a:rPr>
              <a:t>especially</a:t>
            </a:r>
            <a:r>
              <a:rPr lang="fr-FR" b="0" i="0" u="none" strike="noStrike" dirty="0">
                <a:solidFill>
                  <a:srgbClr val="000000"/>
                </a:solidFill>
                <a:effectLst/>
              </a:rPr>
              <a:t> </a:t>
            </a:r>
            <a:r>
              <a:rPr lang="fr-FR" b="0" i="0" u="none" strike="noStrike" dirty="0" err="1">
                <a:solidFill>
                  <a:srgbClr val="000000"/>
                </a:solidFill>
                <a:effectLst/>
              </a:rPr>
              <a:t>when</a:t>
            </a:r>
            <a:r>
              <a:rPr lang="fr-FR" b="0" i="0" u="none" strike="noStrike" dirty="0">
                <a:solidFill>
                  <a:srgbClr val="000000"/>
                </a:solidFill>
                <a:effectLst/>
              </a:rPr>
              <a:t> </a:t>
            </a:r>
            <a:r>
              <a:rPr lang="fr-FR" b="0" i="0" u="none" strike="noStrike" dirty="0" err="1">
                <a:solidFill>
                  <a:srgbClr val="000000"/>
                </a:solidFill>
                <a:effectLst/>
              </a:rPr>
              <a:t>compared</a:t>
            </a:r>
            <a:r>
              <a:rPr lang="fr-FR" b="0" i="0" u="none" strike="noStrike" dirty="0">
                <a:solidFill>
                  <a:srgbClr val="000000"/>
                </a:solidFill>
                <a:effectLst/>
              </a:rPr>
              <a:t> to the </a:t>
            </a:r>
            <a:r>
              <a:rPr lang="fr-FR" b="0" i="0" u="none" strike="noStrike" dirty="0" err="1">
                <a:solidFill>
                  <a:srgbClr val="000000"/>
                </a:solidFill>
                <a:effectLst/>
              </a:rPr>
              <a:t>selling</a:t>
            </a:r>
            <a:r>
              <a:rPr lang="fr-FR" b="0" i="0" u="none" strike="noStrike" dirty="0">
                <a:solidFill>
                  <a:srgbClr val="000000"/>
                </a:solidFill>
                <a:effectLst/>
              </a:rPr>
              <a:t> </a:t>
            </a:r>
            <a:r>
              <a:rPr lang="fr-FR" b="0" i="0" u="none" strike="noStrike" dirty="0" err="1">
                <a:solidFill>
                  <a:srgbClr val="000000"/>
                </a:solidFill>
                <a:effectLst/>
              </a:rPr>
              <a:t>price</a:t>
            </a:r>
            <a:r>
              <a:rPr lang="fr-FR" b="0" i="0" u="none" strike="noStrike" dirty="0">
                <a:solidFill>
                  <a:srgbClr val="000000"/>
                </a:solidFill>
                <a:effectLst/>
              </a:rPr>
              <a:t> of a </a:t>
            </a:r>
            <a:r>
              <a:rPr lang="fr-FR" b="0" i="0" u="none" strike="noStrike" dirty="0" err="1">
                <a:solidFill>
                  <a:srgbClr val="000000"/>
                </a:solidFill>
                <a:effectLst/>
              </a:rPr>
              <a:t>product</a:t>
            </a:r>
            <a:r>
              <a:rPr lang="fr-FR" b="0" i="0" u="none" strike="noStrike" dirty="0">
                <a:solidFill>
                  <a:srgbClr val="000000"/>
                </a:solidFill>
                <a:effectLst/>
              </a:rPr>
              <a:t>, </a:t>
            </a:r>
            <a:r>
              <a:rPr lang="fr-FR" b="0" i="0" u="none" strike="noStrike" dirty="0" err="1">
                <a:solidFill>
                  <a:srgbClr val="000000"/>
                </a:solidFill>
                <a:effectLst/>
              </a:rPr>
              <a:t>such</a:t>
            </a:r>
            <a:r>
              <a:rPr lang="fr-FR" b="0" i="0" u="none" strike="noStrike" dirty="0">
                <a:solidFill>
                  <a:srgbClr val="000000"/>
                </a:solidFill>
                <a:effectLst/>
              </a:rPr>
              <a:t> as a </a:t>
            </a:r>
            <a:r>
              <a:rPr lang="fr-FR" b="0" i="0" u="none" strike="noStrike" dirty="0" err="1">
                <a:solidFill>
                  <a:srgbClr val="000000"/>
                </a:solidFill>
                <a:effectLst/>
              </a:rPr>
              <a:t>bottle</a:t>
            </a:r>
            <a:r>
              <a:rPr lang="fr-FR" b="0" i="0" u="none" strike="noStrike" dirty="0">
                <a:solidFill>
                  <a:srgbClr val="000000"/>
                </a:solidFill>
                <a:effectLst/>
              </a:rPr>
              <a:t> of </a:t>
            </a:r>
            <a:r>
              <a:rPr lang="fr-FR" b="0" i="0" u="none" strike="noStrike" dirty="0" err="1">
                <a:solidFill>
                  <a:srgbClr val="000000"/>
                </a:solidFill>
                <a:effectLst/>
              </a:rPr>
              <a:t>wine</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a:solidFill>
                  <a:srgbClr val="000000"/>
                </a:solidFill>
                <a:effectLst/>
              </a:rPr>
              <a:t>For </a:t>
            </a:r>
            <a:r>
              <a:rPr lang="fr-FR" b="0" i="0" u="none" strike="noStrike" dirty="0" err="1">
                <a:solidFill>
                  <a:srgbClr val="000000"/>
                </a:solidFill>
                <a:effectLst/>
              </a:rPr>
              <a:t>consumers</a:t>
            </a:r>
            <a:r>
              <a:rPr lang="fr-FR" b="0" i="0" u="none" strike="noStrike" dirty="0">
                <a:solidFill>
                  <a:srgbClr val="000000"/>
                </a:solidFill>
                <a:effectLst/>
              </a:rPr>
              <a:t>, </a:t>
            </a:r>
            <a:r>
              <a:rPr lang="fr-FR" b="0" i="0" u="none" strike="noStrike" dirty="0" err="1">
                <a:solidFill>
                  <a:srgbClr val="000000"/>
                </a:solidFill>
                <a:effectLst/>
              </a:rPr>
              <a:t>this</a:t>
            </a:r>
            <a:r>
              <a:rPr lang="fr-FR" b="0" i="0" u="none" strike="noStrike" dirty="0">
                <a:solidFill>
                  <a:srgbClr val="000000"/>
                </a:solidFill>
                <a:effectLst/>
              </a:rPr>
              <a:t> </a:t>
            </a:r>
            <a:r>
              <a:rPr lang="fr-FR" b="0" i="0" u="none" strike="noStrike" dirty="0" err="1">
                <a:solidFill>
                  <a:srgbClr val="000000"/>
                </a:solidFill>
                <a:effectLst/>
              </a:rPr>
              <a:t>approach</a:t>
            </a:r>
            <a:r>
              <a:rPr lang="fr-FR" b="0" i="0" u="none" strike="noStrike" dirty="0">
                <a:solidFill>
                  <a:srgbClr val="000000"/>
                </a:solidFill>
                <a:effectLst/>
              </a:rPr>
              <a:t> </a:t>
            </a:r>
            <a:r>
              <a:rPr lang="fr-FR" b="0" i="0" u="none" strike="noStrike" dirty="0" err="1">
                <a:solidFill>
                  <a:srgbClr val="000000"/>
                </a:solidFill>
                <a:effectLst/>
              </a:rPr>
              <a:t>provides</a:t>
            </a:r>
            <a:r>
              <a:rPr lang="fr-FR" b="0" i="0" u="none" strike="noStrike" dirty="0">
                <a:solidFill>
                  <a:srgbClr val="000000"/>
                </a:solidFill>
                <a:effectLst/>
              </a:rPr>
              <a:t> </a:t>
            </a:r>
            <a:r>
              <a:rPr lang="fr-FR" b="0" i="0" u="none" strike="noStrike" dirty="0" err="1">
                <a:solidFill>
                  <a:srgbClr val="000000"/>
                </a:solidFill>
                <a:effectLst/>
              </a:rPr>
              <a:t>clear</a:t>
            </a:r>
            <a:r>
              <a:rPr lang="fr-FR" b="0" i="0" u="none" strike="noStrike" dirty="0">
                <a:solidFill>
                  <a:srgbClr val="000000"/>
                </a:solidFill>
                <a:effectLst/>
              </a:rPr>
              <a:t> </a:t>
            </a:r>
            <a:r>
              <a:rPr lang="fr-FR" b="0" i="0" u="none" strike="noStrike" dirty="0" err="1">
                <a:solidFill>
                  <a:srgbClr val="000000"/>
                </a:solidFill>
                <a:effectLst/>
              </a:rPr>
              <a:t>evidence</a:t>
            </a:r>
            <a:r>
              <a:rPr lang="fr-FR" b="0" i="0" u="none" strike="noStrike" dirty="0">
                <a:solidFill>
                  <a:srgbClr val="000000"/>
                </a:solidFill>
                <a:effectLst/>
              </a:rPr>
              <a:t> of the </a:t>
            </a:r>
            <a:r>
              <a:rPr lang="fr-FR" b="0" i="0" u="none" strike="noStrike" dirty="0" err="1">
                <a:solidFill>
                  <a:srgbClr val="000000"/>
                </a:solidFill>
                <a:effectLst/>
              </a:rPr>
              <a:t>environmental</a:t>
            </a:r>
            <a:r>
              <a:rPr lang="fr-FR" b="0" i="0" u="none" strike="noStrike" dirty="0">
                <a:solidFill>
                  <a:srgbClr val="000000"/>
                </a:solidFill>
                <a:effectLst/>
              </a:rPr>
              <a:t> and social impacts of </a:t>
            </a:r>
            <a:r>
              <a:rPr lang="fr-FR" b="0" i="0" u="none" strike="noStrike" dirty="0" err="1">
                <a:solidFill>
                  <a:srgbClr val="000000"/>
                </a:solidFill>
                <a:effectLst/>
              </a:rPr>
              <a:t>their</a:t>
            </a:r>
            <a:r>
              <a:rPr lang="fr-FR" b="0" i="0" u="none" strike="noStrike" dirty="0">
                <a:solidFill>
                  <a:srgbClr val="000000"/>
                </a:solidFill>
                <a:effectLst/>
              </a:rPr>
              <a:t> </a:t>
            </a:r>
            <a:r>
              <a:rPr lang="fr-FR" b="0" i="0" u="none" strike="noStrike" dirty="0" err="1">
                <a:solidFill>
                  <a:srgbClr val="000000"/>
                </a:solidFill>
                <a:effectLst/>
              </a:rPr>
              <a:t>choices</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err="1">
                <a:solidFill>
                  <a:srgbClr val="000000"/>
                </a:solidFill>
                <a:effectLst/>
                <a:latin typeface="-webkit-standard"/>
              </a:rPr>
              <a:t>While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measuring</a:t>
            </a:r>
            <a:r>
              <a:rPr lang="fr-FR" b="0" i="0" u="none" strike="noStrike" dirty="0">
                <a:solidFill>
                  <a:srgbClr val="000000"/>
                </a:solidFill>
                <a:effectLst/>
                <a:latin typeface="-webkit-standard"/>
              </a:rPr>
              <a:t> the relative proportion of </a:t>
            </a:r>
            <a:r>
              <a:rPr lang="fr-FR" b="0" i="0" u="none" strike="noStrike" dirty="0" err="1">
                <a:solidFill>
                  <a:srgbClr val="000000"/>
                </a:solidFill>
                <a:effectLst/>
                <a:latin typeface="-webkit-standard"/>
              </a:rPr>
              <a:t>each</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hidden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allows</a:t>
            </a:r>
            <a:r>
              <a:rPr lang="fr-FR" b="0" i="0" u="none" strike="noStrike" dirty="0">
                <a:solidFill>
                  <a:srgbClr val="000000"/>
                </a:solidFill>
                <a:effectLst/>
                <a:latin typeface="-webkit-standard"/>
              </a:rPr>
              <a:t> us to </a:t>
            </a:r>
            <a:r>
              <a:rPr lang="fr-FR" b="0" i="0" u="none" strike="noStrike" dirty="0" err="1">
                <a:solidFill>
                  <a:srgbClr val="000000"/>
                </a:solidFill>
                <a:effectLst/>
                <a:latin typeface="-webkit-standard"/>
              </a:rPr>
              <a:t>identify</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most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significant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externalities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which</a:t>
            </a:r>
            <a:r>
              <a:rPr lang="fr-FR" b="0" i="0" u="none" strike="noStrike" dirty="0">
                <a:solidFill>
                  <a:srgbClr val="000000"/>
                </a:solidFill>
                <a:effectLst/>
                <a:latin typeface="-webkit-standard"/>
              </a:rPr>
              <a:t> in </a:t>
            </a:r>
            <a:r>
              <a:rPr lang="fr-FR" b="0" i="0" u="none" strike="noStrike" dirty="0" err="1">
                <a:solidFill>
                  <a:srgbClr val="000000"/>
                </a:solidFill>
                <a:effectLst/>
                <a:latin typeface="-webkit-standard"/>
              </a:rPr>
              <a:t>turn</a:t>
            </a:r>
            <a:r>
              <a:rPr lang="fr-FR" b="0" i="0" u="none" strike="noStrike" dirty="0">
                <a:solidFill>
                  <a:srgbClr val="000000"/>
                </a:solidFill>
                <a:effectLst/>
                <a:latin typeface="-webkit-standard"/>
              </a:rPr>
              <a:t>, can help guide stakeholders </a:t>
            </a:r>
            <a:r>
              <a:rPr lang="fr-FR" b="0" i="0" u="none" strike="noStrike" dirty="0" err="1">
                <a:solidFill>
                  <a:srgbClr val="000000"/>
                </a:solidFill>
                <a:effectLst/>
                <a:latin typeface="-webkit-standard"/>
              </a:rPr>
              <a:t>across</a:t>
            </a:r>
            <a:r>
              <a:rPr lang="fr-FR" b="0" i="0" u="none" strike="noStrike" dirty="0">
                <a:solidFill>
                  <a:srgbClr val="000000"/>
                </a:solidFill>
                <a:effectLst/>
                <a:latin typeface="-webkit-standard"/>
              </a:rPr>
              <a:t> the production, transformation, and distribution stages to </a:t>
            </a:r>
            <a:r>
              <a:rPr lang="fr-FR" b="0" i="0" u="none" strike="noStrike" dirty="0" err="1">
                <a:solidFill>
                  <a:srgbClr val="000000"/>
                </a:solidFill>
                <a:effectLst/>
                <a:latin typeface="-webkit-standard"/>
              </a:rPr>
              <a:t>prioritize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their</a:t>
            </a:r>
            <a:r>
              <a:rPr lang="fr-FR" b="0" i="0" u="none" strike="noStrike" dirty="0">
                <a:solidFill>
                  <a:srgbClr val="000000"/>
                </a:solidFill>
                <a:effectLst/>
                <a:latin typeface="-webkit-standard"/>
              </a:rPr>
              <a:t> actions more </a:t>
            </a:r>
            <a:r>
              <a:rPr lang="fr-FR" b="0" i="0" u="none" strike="noStrike" dirty="0" err="1">
                <a:solidFill>
                  <a:srgbClr val="000000"/>
                </a:solidFill>
                <a:effectLst/>
                <a:latin typeface="-webkit-standard"/>
              </a:rPr>
              <a:t>effectively</a:t>
            </a:r>
            <a:endParaRPr lang="fr-FR" b="0" i="0" u="none" strike="noStrike" dirty="0">
              <a:solidFill>
                <a:srgbClr val="000000"/>
              </a:solidFill>
              <a:effectLst/>
              <a:latin typeface="-webkit-standard"/>
            </a:endParaRPr>
          </a:p>
          <a:p>
            <a:pPr algn="l"/>
            <a:endParaRPr lang="fr-FR" b="0" i="0" u="none" strike="noStrike" dirty="0">
              <a:solidFill>
                <a:srgbClr val="000000"/>
              </a:solidFill>
              <a:effectLst/>
            </a:endParaRPr>
          </a:p>
          <a:p>
            <a:pPr algn="l"/>
            <a:r>
              <a:rPr lang="fr-FR" b="0" i="0" u="none" strike="noStrike" dirty="0" err="1">
                <a:solidFill>
                  <a:srgbClr val="000000"/>
                </a:solidFill>
                <a:effectLst/>
              </a:rPr>
              <a:t>Finally</a:t>
            </a:r>
            <a:r>
              <a:rPr lang="fr-FR" b="0" i="0" u="none" strike="noStrike" dirty="0">
                <a:solidFill>
                  <a:srgbClr val="000000"/>
                </a:solidFill>
                <a:effectLst/>
              </a:rPr>
              <a:t>, </a:t>
            </a:r>
            <a:r>
              <a:rPr lang="fr-FR" b="0" i="0" u="none" strike="noStrike" dirty="0" err="1">
                <a:solidFill>
                  <a:srgbClr val="000000"/>
                </a:solidFill>
                <a:effectLst/>
              </a:rPr>
              <a:t>from</a:t>
            </a:r>
            <a:r>
              <a:rPr lang="fr-FR" b="0" i="0" u="none" strike="noStrike" dirty="0">
                <a:solidFill>
                  <a:srgbClr val="000000"/>
                </a:solidFill>
                <a:effectLst/>
              </a:rPr>
              <a:t> a </a:t>
            </a:r>
            <a:r>
              <a:rPr lang="fr-FR" b="0" i="0" u="none" strike="noStrike" dirty="0" err="1">
                <a:solidFill>
                  <a:srgbClr val="000000"/>
                </a:solidFill>
                <a:effectLst/>
              </a:rPr>
              <a:t>technical</a:t>
            </a:r>
            <a:r>
              <a:rPr lang="fr-FR" b="0" i="0" u="none" strike="noStrike" dirty="0">
                <a:solidFill>
                  <a:srgbClr val="000000"/>
                </a:solidFill>
                <a:effectLst/>
              </a:rPr>
              <a:t> perspective, </a:t>
            </a:r>
            <a:r>
              <a:rPr lang="fr-FR" b="0" i="0" u="none" strike="noStrike" dirty="0" err="1">
                <a:solidFill>
                  <a:srgbClr val="000000"/>
                </a:solidFill>
                <a:effectLst/>
              </a:rPr>
              <a:t>this</a:t>
            </a:r>
            <a:r>
              <a:rPr lang="fr-FR" b="0" i="0" u="none" strike="noStrike" dirty="0">
                <a:solidFill>
                  <a:srgbClr val="000000"/>
                </a:solidFill>
                <a:effectLst/>
              </a:rPr>
              <a:t> </a:t>
            </a:r>
            <a:r>
              <a:rPr lang="fr-FR" b="0" i="0" u="none" strike="noStrike" dirty="0" err="1">
                <a:solidFill>
                  <a:srgbClr val="000000"/>
                </a:solidFill>
                <a:effectLst/>
              </a:rPr>
              <a:t>approach</a:t>
            </a:r>
            <a:r>
              <a:rPr lang="fr-FR" b="0" i="0" u="none" strike="noStrike" dirty="0">
                <a:solidFill>
                  <a:srgbClr val="000000"/>
                </a:solidFill>
                <a:effectLst/>
              </a:rPr>
              <a:t> supports </a:t>
            </a:r>
            <a:r>
              <a:rPr lang="fr-FR" b="0" i="0" u="none" strike="noStrike" dirty="0" err="1">
                <a:solidFill>
                  <a:srgbClr val="000000"/>
                </a:solidFill>
                <a:effectLst/>
              </a:rPr>
              <a:t>circular</a:t>
            </a:r>
            <a:r>
              <a:rPr lang="fr-FR" b="0" i="0" u="none" strike="noStrike" dirty="0">
                <a:solidFill>
                  <a:srgbClr val="000000"/>
                </a:solidFill>
                <a:effectLst/>
              </a:rPr>
              <a:t> </a:t>
            </a:r>
            <a:r>
              <a:rPr lang="fr-FR" b="0" i="0" u="none" strike="noStrike" dirty="0" err="1">
                <a:solidFill>
                  <a:srgbClr val="000000"/>
                </a:solidFill>
                <a:effectLst/>
              </a:rPr>
              <a:t>economy</a:t>
            </a:r>
            <a:r>
              <a:rPr lang="fr-FR" b="0" i="0" u="none" strike="noStrike" dirty="0">
                <a:solidFill>
                  <a:srgbClr val="000000"/>
                </a:solidFill>
                <a:effectLst/>
              </a:rPr>
              <a:t> </a:t>
            </a:r>
            <a:r>
              <a:rPr lang="fr-FR" b="0" i="0" u="none" strike="noStrike" dirty="0" err="1">
                <a:solidFill>
                  <a:srgbClr val="000000"/>
                </a:solidFill>
                <a:effectLst/>
              </a:rPr>
              <a:t>strategies</a:t>
            </a:r>
            <a:r>
              <a:rPr lang="fr-FR" b="0" i="0" u="none" strike="noStrike" dirty="0">
                <a:solidFill>
                  <a:srgbClr val="000000"/>
                </a:solidFill>
                <a:effectLst/>
              </a:rPr>
              <a:t>, </a:t>
            </a:r>
            <a:r>
              <a:rPr lang="fr-FR" b="0" i="0" u="none" strike="noStrike" dirty="0" err="1">
                <a:solidFill>
                  <a:srgbClr val="000000"/>
                </a:solidFill>
                <a:effectLst/>
              </a:rPr>
              <a:t>such</a:t>
            </a:r>
            <a:r>
              <a:rPr lang="fr-FR" b="0" i="0" u="none" strike="noStrike" dirty="0">
                <a:solidFill>
                  <a:srgbClr val="000000"/>
                </a:solidFill>
                <a:effectLst/>
              </a:rPr>
              <a:t> as </a:t>
            </a:r>
            <a:r>
              <a:rPr lang="fr-FR" b="0" i="0" u="none" strike="noStrike" dirty="0" err="1">
                <a:solidFill>
                  <a:srgbClr val="000000"/>
                </a:solidFill>
                <a:effectLst/>
              </a:rPr>
              <a:t>methanization</a:t>
            </a:r>
            <a:r>
              <a:rPr lang="fr-FR" b="0" i="0" u="none" strike="noStrike" dirty="0">
                <a:solidFill>
                  <a:srgbClr val="000000"/>
                </a:solidFill>
                <a:effectLst/>
              </a:rPr>
              <a:t> or distillation, </a:t>
            </a:r>
            <a:r>
              <a:rPr lang="fr-FR" b="0" i="0" u="none" strike="noStrike" dirty="0" err="1">
                <a:solidFill>
                  <a:srgbClr val="000000"/>
                </a:solidFill>
                <a:effectLst/>
              </a:rPr>
              <a:t>where</a:t>
            </a:r>
            <a:r>
              <a:rPr lang="fr-FR" b="0" i="0" u="none" strike="noStrike" dirty="0">
                <a:solidFill>
                  <a:srgbClr val="000000"/>
                </a:solidFill>
                <a:effectLst/>
              </a:rPr>
              <a:t> applicable. This insight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particularly</a:t>
            </a:r>
            <a:r>
              <a:rPr lang="fr-FR" b="0" i="0" u="none" strike="noStrike" dirty="0">
                <a:solidFill>
                  <a:srgbClr val="000000"/>
                </a:solidFill>
                <a:effectLst/>
              </a:rPr>
              <a:t> </a:t>
            </a:r>
            <a:r>
              <a:rPr lang="fr-FR" b="0" i="0" u="none" strike="noStrike" dirty="0" err="1">
                <a:solidFill>
                  <a:srgbClr val="000000"/>
                </a:solidFill>
                <a:effectLst/>
              </a:rPr>
              <a:t>useful</a:t>
            </a:r>
            <a:r>
              <a:rPr lang="fr-FR" b="0" i="0" u="none" strike="noStrike" dirty="0">
                <a:solidFill>
                  <a:srgbClr val="000000"/>
                </a:solidFill>
                <a:effectLst/>
              </a:rPr>
              <a:t> for entrepreneurs, as </a:t>
            </a:r>
            <a:r>
              <a:rPr lang="fr-FR" b="0" i="0" u="none" strike="noStrike" dirty="0" err="1">
                <a:solidFill>
                  <a:srgbClr val="000000"/>
                </a:solidFill>
                <a:effectLst/>
              </a:rPr>
              <a:t>it</a:t>
            </a:r>
            <a:r>
              <a:rPr lang="fr-FR" b="0" i="0" u="none" strike="noStrike" dirty="0">
                <a:solidFill>
                  <a:srgbClr val="000000"/>
                </a:solidFill>
                <a:effectLst/>
              </a:rPr>
              <a:t> </a:t>
            </a:r>
            <a:r>
              <a:rPr lang="fr-FR" b="0" i="0" u="none" strike="noStrike" dirty="0" err="1">
                <a:solidFill>
                  <a:srgbClr val="000000"/>
                </a:solidFill>
                <a:effectLst/>
              </a:rPr>
              <a:t>helps</a:t>
            </a:r>
            <a:r>
              <a:rPr lang="fr-FR" b="0" i="0" u="none" strike="noStrike" dirty="0">
                <a:solidFill>
                  <a:srgbClr val="000000"/>
                </a:solidFill>
                <a:effectLst/>
              </a:rPr>
              <a:t> </a:t>
            </a:r>
            <a:r>
              <a:rPr lang="fr-FR" b="0" i="0" u="none" strike="noStrike" dirty="0" err="1">
                <a:solidFill>
                  <a:srgbClr val="000000"/>
                </a:solidFill>
                <a:effectLst/>
              </a:rPr>
              <a:t>them</a:t>
            </a:r>
            <a:r>
              <a:rPr lang="fr-FR" b="0" i="0" u="none" strike="noStrike" dirty="0">
                <a:solidFill>
                  <a:srgbClr val="000000"/>
                </a:solidFill>
                <a:effectLst/>
              </a:rPr>
              <a:t> </a:t>
            </a:r>
            <a:r>
              <a:rPr lang="fr-FR" b="0" i="0" u="none" strike="noStrike" dirty="0" err="1">
                <a:solidFill>
                  <a:srgbClr val="000000"/>
                </a:solidFill>
                <a:effectLst/>
              </a:rPr>
              <a:t>make</a:t>
            </a:r>
            <a:r>
              <a:rPr lang="fr-FR" b="0" i="0" u="none" strike="noStrike" dirty="0">
                <a:solidFill>
                  <a:srgbClr val="000000"/>
                </a:solidFill>
                <a:effectLst/>
              </a:rPr>
              <a:t> </a:t>
            </a:r>
            <a:r>
              <a:rPr lang="fr-FR" b="0" i="0" u="none" strike="noStrike" dirty="0" err="1">
                <a:solidFill>
                  <a:srgbClr val="000000"/>
                </a:solidFill>
                <a:effectLst/>
              </a:rPr>
              <a:t>informed</a:t>
            </a:r>
            <a:r>
              <a:rPr lang="fr-FR" b="0" i="0" u="none" strike="noStrike" dirty="0">
                <a:solidFill>
                  <a:srgbClr val="000000"/>
                </a:solidFill>
                <a:effectLst/>
              </a:rPr>
              <a:t> </a:t>
            </a:r>
            <a:r>
              <a:rPr lang="fr-FR" b="0" i="0" u="none" strike="noStrike" dirty="0" err="1">
                <a:solidFill>
                  <a:srgbClr val="000000"/>
                </a:solidFill>
                <a:effectLst/>
              </a:rPr>
              <a:t>decisions</a:t>
            </a:r>
            <a:r>
              <a:rPr lang="fr-FR" b="0" i="0" u="none" strike="noStrike" dirty="0">
                <a:solidFill>
                  <a:srgbClr val="000000"/>
                </a:solidFill>
                <a:effectLst/>
              </a:rPr>
              <a:t> by </a:t>
            </a:r>
            <a:r>
              <a:rPr lang="fr-FR" b="0" i="0" u="none" strike="noStrike" dirty="0" err="1">
                <a:solidFill>
                  <a:srgbClr val="000000"/>
                </a:solidFill>
                <a:effectLst/>
              </a:rPr>
              <a:t>revealing</a:t>
            </a:r>
            <a:r>
              <a:rPr lang="fr-FR" b="0" i="0" u="none" strike="noStrike" dirty="0">
                <a:solidFill>
                  <a:srgbClr val="000000"/>
                </a:solidFill>
                <a:effectLst/>
              </a:rPr>
              <a:t> the </a:t>
            </a:r>
            <a:r>
              <a:rPr lang="fr-FR" b="0" i="0" u="none" strike="noStrike" dirty="0" err="1">
                <a:solidFill>
                  <a:srgbClr val="000000"/>
                </a:solidFill>
                <a:effectLst/>
              </a:rPr>
              <a:t>true</a:t>
            </a:r>
            <a:r>
              <a:rPr lang="fr-FR" b="0" i="0" u="none" strike="noStrike" dirty="0">
                <a:solidFill>
                  <a:srgbClr val="000000"/>
                </a:solidFill>
                <a:effectLst/>
              </a:rPr>
              <a:t> </a:t>
            </a:r>
            <a:r>
              <a:rPr lang="fr-FR" b="0" i="0" u="none" strike="noStrike" dirty="0" err="1">
                <a:solidFill>
                  <a:srgbClr val="000000"/>
                </a:solidFill>
                <a:effectLst/>
              </a:rPr>
              <a:t>costs</a:t>
            </a:r>
            <a:r>
              <a:rPr lang="fr-FR" b="0" i="0" u="none" strike="noStrike" dirty="0">
                <a:solidFill>
                  <a:srgbClr val="000000"/>
                </a:solidFill>
                <a:effectLst/>
              </a:rPr>
              <a:t> </a:t>
            </a:r>
            <a:r>
              <a:rPr lang="fr-FR" b="0" i="0" u="none" strike="noStrike" dirty="0" err="1">
                <a:solidFill>
                  <a:srgbClr val="000000"/>
                </a:solidFill>
                <a:effectLst/>
              </a:rPr>
              <a:t>behind</a:t>
            </a:r>
            <a:r>
              <a:rPr lang="fr-FR" b="0" i="0" u="none" strike="noStrike" dirty="0">
                <a:solidFill>
                  <a:srgbClr val="000000"/>
                </a:solidFill>
                <a:effectLst/>
              </a:rPr>
              <a:t> </a:t>
            </a:r>
            <a:r>
              <a:rPr lang="fr-FR" b="0" i="0" u="none" strike="noStrike" dirty="0" err="1">
                <a:solidFill>
                  <a:srgbClr val="000000"/>
                </a:solidFill>
                <a:effectLst/>
              </a:rPr>
              <a:t>their</a:t>
            </a:r>
            <a:r>
              <a:rPr lang="fr-FR" b="0" i="0" u="none" strike="noStrike" dirty="0">
                <a:solidFill>
                  <a:srgbClr val="000000"/>
                </a:solidFill>
                <a:effectLst/>
              </a:rPr>
              <a:t> by-</a:t>
            </a:r>
            <a:r>
              <a:rPr lang="fr-FR" b="0" i="0" u="none" strike="noStrike" dirty="0" err="1">
                <a:solidFill>
                  <a:srgbClr val="000000"/>
                </a:solidFill>
                <a:effectLst/>
              </a:rPr>
              <a:t>product</a:t>
            </a:r>
            <a:r>
              <a:rPr lang="fr-FR" b="0" i="0" u="none" strike="noStrike" dirty="0">
                <a:solidFill>
                  <a:srgbClr val="000000"/>
                </a:solidFill>
                <a:effectLst/>
              </a:rPr>
              <a:t> management </a:t>
            </a:r>
            <a:r>
              <a:rPr lang="fr-FR" b="0" i="0" u="none" strike="noStrike" dirty="0" err="1">
                <a:solidFill>
                  <a:srgbClr val="000000"/>
                </a:solidFill>
                <a:effectLst/>
              </a:rPr>
              <a:t>processes</a:t>
            </a:r>
            <a:r>
              <a:rPr lang="fr-FR" b="0" i="0" u="none" strike="noStrike" dirty="0">
                <a:solidFill>
                  <a:srgbClr val="000000"/>
                </a:solidFill>
                <a:effectLst/>
              </a:rPr>
              <a:t>.</a:t>
            </a:r>
          </a:p>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21</a:t>
            </a:fld>
            <a:endParaRPr lang="fr-FR"/>
          </a:p>
        </p:txBody>
      </p:sp>
    </p:spTree>
    <p:extLst>
      <p:ext uri="{BB962C8B-B14F-4D97-AF65-F5344CB8AC3E}">
        <p14:creationId xmlns:p14="http://schemas.microsoft.com/office/powerpoint/2010/main" val="193957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16718-BEF6-96EC-E0BF-6EE02FCB8B7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A919DD-DC0D-4158-8D10-493E341B3F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0671BF-94CB-1262-5DB9-09D053120B19}"/>
              </a:ext>
            </a:extLst>
          </p:cNvPr>
          <p:cNvSpPr>
            <a:spLocks noGrp="1"/>
          </p:cNvSpPr>
          <p:nvPr>
            <p:ph type="body" idx="1"/>
          </p:nvPr>
        </p:nvSpPr>
        <p:spPr/>
        <p:txBody>
          <a:bodyPr/>
          <a:lstStyle/>
          <a:p>
            <a:r>
              <a:rPr lang="fr-FR" dirty="0">
                <a:solidFill>
                  <a:srgbClr val="000000"/>
                </a:solidFill>
                <a:effectLst/>
                <a:latin typeface="Helvetica Neue" panose="02000503000000020004" pitchFamily="2" charset="0"/>
              </a:rPr>
              <a:t>(1‘02)</a:t>
            </a:r>
          </a:p>
          <a:p>
            <a:endParaRPr lang="fr-FR" dirty="0">
              <a:solidFill>
                <a:srgbClr val="000000"/>
              </a:solidFill>
              <a:effectLst/>
              <a:latin typeface="Helvetica Neue" panose="02000503000000020004" pitchFamily="2" charset="0"/>
            </a:endParaRPr>
          </a:p>
          <a:p>
            <a:pPr algn="l"/>
            <a:r>
              <a:rPr lang="fr-FR" b="0" i="0" u="none" strike="noStrike" dirty="0" err="1">
                <a:solidFill>
                  <a:srgbClr val="000000"/>
                </a:solidFill>
                <a:effectLst/>
                <a:latin typeface="-webkit-standard"/>
              </a:rPr>
              <a:t>Regarding</a:t>
            </a:r>
            <a:r>
              <a:rPr lang="fr-FR" b="0" i="0" u="none" strike="noStrike" dirty="0">
                <a:solidFill>
                  <a:srgbClr val="000000"/>
                </a:solidFill>
                <a:effectLst/>
                <a:latin typeface="-webkit-standard"/>
              </a:rPr>
              <a:t> the limitations or challenges </a:t>
            </a:r>
            <a:r>
              <a:rPr lang="fr-FR" b="0" i="0" u="none" strike="noStrike" dirty="0" err="1">
                <a:solidFill>
                  <a:srgbClr val="000000"/>
                </a:solidFill>
                <a:effectLst/>
                <a:latin typeface="-webkit-standard"/>
              </a:rPr>
              <a:t>encountered</a:t>
            </a:r>
            <a:r>
              <a:rPr lang="fr-FR" b="0" i="0" u="none" strike="noStrike" dirty="0">
                <a:solidFill>
                  <a:srgbClr val="000000"/>
                </a:solidFill>
                <a:effectLst/>
                <a:latin typeface="-webkit-standard"/>
              </a:rPr>
              <a:t>: </a:t>
            </a:r>
          </a:p>
          <a:p>
            <a:pPr algn="l"/>
            <a:endParaRPr lang="fr-FR" b="0" i="0" u="none" strike="noStrike" dirty="0">
              <a:solidFill>
                <a:srgbClr val="000000"/>
              </a:solidFill>
              <a:effectLst/>
            </a:endParaRPr>
          </a:p>
          <a:p>
            <a:pPr algn="l"/>
            <a:r>
              <a:rPr lang="fr-FR" b="0" i="0" u="none" strike="noStrike" dirty="0" err="1">
                <a:solidFill>
                  <a:srgbClr val="000000"/>
                </a:solidFill>
                <a:effectLst/>
              </a:rPr>
              <a:t>Firstly</a:t>
            </a:r>
            <a:r>
              <a:rPr lang="fr-FR" b="0" i="0" u="none" strike="noStrike" dirty="0">
                <a:solidFill>
                  <a:srgbClr val="000000"/>
                </a:solidFill>
                <a:effectLst/>
              </a:rPr>
              <a:t>, the </a:t>
            </a:r>
            <a:r>
              <a:rPr lang="fr-FR" b="0" i="0" u="none" strike="noStrike" dirty="0" err="1">
                <a:solidFill>
                  <a:srgbClr val="000000"/>
                </a:solidFill>
                <a:effectLst/>
              </a:rPr>
              <a:t>true</a:t>
            </a:r>
            <a:r>
              <a:rPr lang="fr-FR" b="0" i="0" u="none" strike="noStrike" dirty="0">
                <a:solidFill>
                  <a:srgbClr val="000000"/>
                </a:solidFill>
                <a:effectLst/>
              </a:rPr>
              <a:t> </a:t>
            </a:r>
            <a:r>
              <a:rPr lang="fr-FR" b="0" i="0" u="none" strike="noStrike" dirty="0" err="1">
                <a:solidFill>
                  <a:srgbClr val="000000"/>
                </a:solidFill>
                <a:effectLst/>
              </a:rPr>
              <a:t>cost</a:t>
            </a:r>
            <a:r>
              <a:rPr lang="fr-FR" b="0" i="0" u="none" strike="noStrike" dirty="0">
                <a:solidFill>
                  <a:srgbClr val="000000"/>
                </a:solidFill>
                <a:effectLst/>
              </a:rPr>
              <a:t> </a:t>
            </a:r>
            <a:r>
              <a:rPr lang="fr-FR" b="0" i="0" u="none" strike="noStrike" dirty="0" err="1">
                <a:solidFill>
                  <a:srgbClr val="000000"/>
                </a:solidFill>
                <a:effectLst/>
              </a:rPr>
              <a:t>methodology</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still</a:t>
            </a:r>
            <a:r>
              <a:rPr lang="fr-FR" b="0" i="0" u="none" strike="noStrike" dirty="0">
                <a:solidFill>
                  <a:srgbClr val="000000"/>
                </a:solidFill>
                <a:effectLst/>
              </a:rPr>
              <a:t> </a:t>
            </a:r>
            <a:r>
              <a:rPr lang="fr-FR" b="0" i="0" u="none" strike="noStrike" dirty="0" err="1">
                <a:solidFill>
                  <a:srgbClr val="000000"/>
                </a:solidFill>
                <a:effectLst/>
              </a:rPr>
              <a:t>under</a:t>
            </a:r>
            <a:r>
              <a:rPr lang="fr-FR" b="0" i="0" u="none" strike="noStrike" dirty="0">
                <a:solidFill>
                  <a:srgbClr val="000000"/>
                </a:solidFill>
                <a:effectLst/>
              </a:rPr>
              <a:t> </a:t>
            </a:r>
            <a:r>
              <a:rPr lang="fr-FR" b="0" i="0" u="none" strike="noStrike" dirty="0" err="1">
                <a:solidFill>
                  <a:srgbClr val="000000"/>
                </a:solidFill>
                <a:effectLst/>
              </a:rPr>
              <a:t>development</a:t>
            </a:r>
            <a:r>
              <a:rPr lang="fr-FR" b="0" i="0" u="none" strike="noStrike" dirty="0">
                <a:solidFill>
                  <a:srgbClr val="000000"/>
                </a:solidFill>
                <a:effectLst/>
              </a:rPr>
              <a:t>, </a:t>
            </a:r>
            <a:r>
              <a:rPr lang="fr-FR" b="0" i="0" u="none" strike="noStrike" dirty="0" err="1">
                <a:solidFill>
                  <a:srgbClr val="000000"/>
                </a:solidFill>
                <a:effectLst/>
              </a:rPr>
              <a:t>which</a:t>
            </a:r>
            <a:r>
              <a:rPr lang="fr-FR" b="0" i="0" u="none" strike="noStrike" dirty="0">
                <a:solidFill>
                  <a:srgbClr val="000000"/>
                </a:solidFill>
                <a:effectLst/>
              </a:rPr>
              <a:t> </a:t>
            </a:r>
            <a:r>
              <a:rPr lang="fr-FR" b="0" i="0" u="none" strike="noStrike" dirty="0" err="1">
                <a:solidFill>
                  <a:srgbClr val="000000"/>
                </a:solidFill>
                <a:effectLst/>
              </a:rPr>
              <a:t>presents</a:t>
            </a:r>
            <a:r>
              <a:rPr lang="fr-FR" b="0" i="0" u="none" strike="noStrike" dirty="0">
                <a:solidFill>
                  <a:srgbClr val="000000"/>
                </a:solidFill>
                <a:effectLst/>
              </a:rPr>
              <a:t> challenges in </a:t>
            </a:r>
            <a:r>
              <a:rPr lang="fr-FR" b="0" i="0" u="none" strike="noStrike" dirty="0" err="1">
                <a:solidFill>
                  <a:srgbClr val="000000"/>
                </a:solidFill>
                <a:effectLst/>
              </a:rPr>
              <a:t>terms</a:t>
            </a:r>
            <a:r>
              <a:rPr lang="fr-FR" b="0" i="0" u="none" strike="noStrike" dirty="0">
                <a:solidFill>
                  <a:srgbClr val="000000"/>
                </a:solidFill>
                <a:effectLst/>
              </a:rPr>
              <a:t> of data </a:t>
            </a:r>
            <a:r>
              <a:rPr lang="fr-FR" b="0" i="0" u="none" strike="noStrike" dirty="0" err="1">
                <a:solidFill>
                  <a:srgbClr val="000000"/>
                </a:solidFill>
                <a:effectLst/>
              </a:rPr>
              <a:t>accessibility</a:t>
            </a:r>
            <a:r>
              <a:rPr lang="fr-FR" b="0" i="0" u="none" strike="noStrike" dirty="0">
                <a:solidFill>
                  <a:srgbClr val="000000"/>
                </a:solidFill>
                <a:effectLst/>
              </a:rPr>
              <a:t>, </a:t>
            </a:r>
            <a:r>
              <a:rPr lang="fr-FR" b="0" i="0" u="none" strike="noStrike" dirty="0" err="1">
                <a:solidFill>
                  <a:srgbClr val="000000"/>
                </a:solidFill>
                <a:effectLst/>
              </a:rPr>
              <a:t>identifying</a:t>
            </a:r>
            <a:r>
              <a:rPr lang="fr-FR" b="0" i="0" u="none" strike="noStrike" dirty="0">
                <a:solidFill>
                  <a:srgbClr val="000000"/>
                </a:solidFill>
                <a:effectLst/>
              </a:rPr>
              <a:t> relevant </a:t>
            </a:r>
            <a:r>
              <a:rPr lang="fr-FR" b="0" i="0" u="none" strike="noStrike" dirty="0" err="1">
                <a:solidFill>
                  <a:srgbClr val="000000"/>
                </a:solidFill>
                <a:effectLst/>
              </a:rPr>
              <a:t>indicators</a:t>
            </a:r>
            <a:r>
              <a:rPr lang="fr-FR" b="0" i="0" u="none" strike="noStrike" dirty="0">
                <a:solidFill>
                  <a:srgbClr val="000000"/>
                </a:solidFill>
                <a:effectLst/>
              </a:rPr>
              <a:t>, and the </a:t>
            </a:r>
            <a:r>
              <a:rPr lang="fr-FR" b="0" i="0" u="none" strike="noStrike" dirty="0" err="1">
                <a:solidFill>
                  <a:srgbClr val="000000"/>
                </a:solidFill>
                <a:effectLst/>
              </a:rPr>
              <a:t>lack</a:t>
            </a:r>
            <a:r>
              <a:rPr lang="fr-FR" b="0" i="0" u="none" strike="noStrike" dirty="0">
                <a:solidFill>
                  <a:srgbClr val="000000"/>
                </a:solidFill>
                <a:effectLst/>
              </a:rPr>
              <a:t> of </a:t>
            </a:r>
            <a:r>
              <a:rPr lang="fr-FR" b="0" i="0" u="none" strike="noStrike" dirty="0" err="1">
                <a:solidFill>
                  <a:srgbClr val="000000"/>
                </a:solidFill>
                <a:effectLst/>
              </a:rPr>
              <a:t>monetization</a:t>
            </a:r>
            <a:r>
              <a:rPr lang="fr-FR" b="0" i="0" u="none" strike="noStrike" dirty="0">
                <a:solidFill>
                  <a:srgbClr val="000000"/>
                </a:solidFill>
                <a:effectLst/>
              </a:rPr>
              <a:t> </a:t>
            </a:r>
            <a:r>
              <a:rPr lang="fr-FR" b="0" i="0" u="none" strike="noStrike" dirty="0" err="1">
                <a:solidFill>
                  <a:srgbClr val="000000"/>
                </a:solidFill>
                <a:effectLst/>
              </a:rPr>
              <a:t>factors</a:t>
            </a:r>
            <a:r>
              <a:rPr lang="fr-FR" b="0" i="0" u="none" strike="noStrike" dirty="0">
                <a:solidFill>
                  <a:srgbClr val="000000"/>
                </a:solidFill>
                <a:effectLst/>
              </a:rPr>
              <a:t>, as </a:t>
            </a:r>
            <a:r>
              <a:rPr lang="fr-FR" b="0" i="0" u="none" strike="noStrike" dirty="0" err="1">
                <a:solidFill>
                  <a:srgbClr val="000000"/>
                </a:solidFill>
                <a:effectLst/>
              </a:rPr>
              <a:t>well</a:t>
            </a:r>
            <a:r>
              <a:rPr lang="fr-FR" b="0" i="0" u="none" strike="noStrike" dirty="0">
                <a:solidFill>
                  <a:srgbClr val="000000"/>
                </a:solidFill>
                <a:effectLst/>
              </a:rPr>
              <a:t> as </a:t>
            </a:r>
            <a:r>
              <a:rPr lang="fr-FR" b="0" i="0" u="none" strike="noStrike" dirty="0" err="1">
                <a:solidFill>
                  <a:srgbClr val="000000"/>
                </a:solidFill>
                <a:effectLst/>
              </a:rPr>
              <a:t>benefits</a:t>
            </a:r>
            <a:r>
              <a:rPr lang="fr-FR" b="0" i="0" u="none" strike="noStrike" dirty="0">
                <a:solidFill>
                  <a:srgbClr val="000000"/>
                </a:solidFill>
                <a:effectLst/>
              </a:rPr>
              <a:t> </a:t>
            </a:r>
            <a:r>
              <a:rPr lang="fr-FR" b="0" i="0" u="none" strike="noStrike" dirty="0" err="1">
                <a:solidFill>
                  <a:srgbClr val="000000"/>
                </a:solidFill>
                <a:effectLst/>
              </a:rPr>
              <a:t>accounting</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err="1">
                <a:solidFill>
                  <a:srgbClr val="000000"/>
                </a:solidFill>
                <a:effectLst/>
              </a:rPr>
              <a:t>Applying</a:t>
            </a:r>
            <a:r>
              <a:rPr lang="fr-FR" b="0" i="0" u="none" strike="noStrike" dirty="0">
                <a:solidFill>
                  <a:srgbClr val="000000"/>
                </a:solidFill>
                <a:effectLst/>
              </a:rPr>
              <a:t> TCA to by-</a:t>
            </a:r>
            <a:r>
              <a:rPr lang="fr-FR" b="0" i="0" u="none" strike="noStrike" dirty="0" err="1">
                <a:solidFill>
                  <a:srgbClr val="000000"/>
                </a:solidFill>
                <a:effectLst/>
              </a:rPr>
              <a:t>product</a:t>
            </a:r>
            <a:r>
              <a:rPr lang="fr-FR" b="0" i="0" u="none" strike="noStrike" dirty="0">
                <a:solidFill>
                  <a:srgbClr val="000000"/>
                </a:solidFill>
                <a:effectLst/>
              </a:rPr>
              <a:t> </a:t>
            </a:r>
            <a:r>
              <a:rPr lang="fr-FR" b="0" i="0" u="none" strike="noStrike" dirty="0" err="1">
                <a:solidFill>
                  <a:srgbClr val="000000"/>
                </a:solidFill>
                <a:effectLst/>
              </a:rPr>
              <a:t>recovery</a:t>
            </a:r>
            <a:r>
              <a:rPr lang="fr-FR" b="0" i="0" u="none" strike="noStrike" dirty="0">
                <a:solidFill>
                  <a:srgbClr val="000000"/>
                </a:solidFill>
                <a:effectLst/>
              </a:rPr>
              <a:t> </a:t>
            </a:r>
            <a:r>
              <a:rPr lang="fr-FR" b="0" i="0" u="none" strike="noStrike" dirty="0" err="1">
                <a:solidFill>
                  <a:srgbClr val="000000"/>
                </a:solidFill>
                <a:effectLst/>
              </a:rPr>
              <a:t>also</a:t>
            </a:r>
            <a:r>
              <a:rPr lang="fr-FR" b="0" i="0" u="none" strike="noStrike" dirty="0">
                <a:solidFill>
                  <a:srgbClr val="000000"/>
                </a:solidFill>
                <a:effectLst/>
              </a:rPr>
              <a:t> poses challenges. </a:t>
            </a:r>
          </a:p>
          <a:p>
            <a:pPr algn="l"/>
            <a:endParaRPr lang="fr-FR" b="0" i="0" u="none" strike="noStrike" dirty="0">
              <a:solidFill>
                <a:srgbClr val="000000"/>
              </a:solidFill>
              <a:effectLst/>
            </a:endParaRPr>
          </a:p>
          <a:p>
            <a:pPr marL="171450" indent="-171450" algn="l">
              <a:buFont typeface="Arial" panose="020B0604020202020204" pitchFamily="34" charset="0"/>
              <a:buChar char="•"/>
            </a:pPr>
            <a:r>
              <a:rPr lang="fr-FR" b="0" i="0" u="none" strike="noStrike" dirty="0">
                <a:solidFill>
                  <a:srgbClr val="000000"/>
                </a:solidFill>
                <a:effectLst/>
              </a:rPr>
              <a:t>The first one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defining</a:t>
            </a:r>
            <a:r>
              <a:rPr lang="fr-FR" b="0" i="0" u="none" strike="noStrike" dirty="0">
                <a:solidFill>
                  <a:srgbClr val="000000"/>
                </a:solidFill>
                <a:effectLst/>
              </a:rPr>
              <a:t> the system </a:t>
            </a:r>
            <a:r>
              <a:rPr lang="fr-FR" b="0" i="0" u="none" strike="noStrike" dirty="0" err="1">
                <a:solidFill>
                  <a:srgbClr val="000000"/>
                </a:solidFill>
                <a:effectLst/>
              </a:rPr>
              <a:t>boundaries</a:t>
            </a:r>
            <a:r>
              <a:rPr lang="fr-FR" b="0" i="0" u="none" strike="noStrike" dirty="0">
                <a:solidFill>
                  <a:srgbClr val="000000"/>
                </a:solidFill>
                <a:effectLst/>
              </a:rPr>
              <a:t> — </a:t>
            </a:r>
            <a:r>
              <a:rPr lang="fr-FR" b="0" i="0" u="none" strike="noStrike" dirty="0" err="1">
                <a:solidFill>
                  <a:srgbClr val="000000"/>
                </a:solidFill>
                <a:effectLst/>
              </a:rPr>
              <a:t>deciding</a:t>
            </a:r>
            <a:r>
              <a:rPr lang="fr-FR" b="0" i="0" u="none" strike="noStrike" dirty="0">
                <a:solidFill>
                  <a:srgbClr val="000000"/>
                </a:solidFill>
                <a:effectLst/>
              </a:rPr>
              <a:t> </a:t>
            </a:r>
            <a:r>
              <a:rPr lang="fr-FR" b="0" i="0" u="none" strike="noStrike" dirty="0" err="1">
                <a:solidFill>
                  <a:srgbClr val="000000"/>
                </a:solidFill>
                <a:effectLst/>
              </a:rPr>
              <a:t>which</a:t>
            </a:r>
            <a:r>
              <a:rPr lang="fr-FR" b="0" i="0" u="none" strike="noStrike" dirty="0">
                <a:solidFill>
                  <a:srgbClr val="000000"/>
                </a:solidFill>
                <a:effectLst/>
              </a:rPr>
              <a:t> </a:t>
            </a:r>
            <a:r>
              <a:rPr lang="fr-FR" b="0" i="0" u="none" strike="noStrike" dirty="0" err="1">
                <a:solidFill>
                  <a:srgbClr val="000000"/>
                </a:solidFill>
                <a:effectLst/>
              </a:rPr>
              <a:t>actors</a:t>
            </a:r>
            <a:r>
              <a:rPr lang="fr-FR" b="0" i="0" u="none" strike="noStrike" dirty="0">
                <a:solidFill>
                  <a:srgbClr val="000000"/>
                </a:solidFill>
                <a:effectLst/>
              </a:rPr>
              <a:t> to </a:t>
            </a:r>
            <a:r>
              <a:rPr lang="fr-FR" b="0" i="0" u="none" strike="noStrike" dirty="0" err="1">
                <a:solidFill>
                  <a:srgbClr val="000000"/>
                </a:solidFill>
                <a:effectLst/>
              </a:rPr>
              <a:t>include</a:t>
            </a:r>
            <a:r>
              <a:rPr lang="fr-FR" b="0" i="0" u="none" strike="noStrike" dirty="0">
                <a:solidFill>
                  <a:srgbClr val="000000"/>
                </a:solidFill>
                <a:effectLst/>
              </a:rPr>
              <a:t> and how far to </a:t>
            </a:r>
            <a:r>
              <a:rPr lang="fr-FR" b="0" i="0" u="none" strike="noStrike" dirty="0" err="1">
                <a:solidFill>
                  <a:srgbClr val="000000"/>
                </a:solidFill>
                <a:effectLst/>
              </a:rPr>
              <a:t>extend</a:t>
            </a:r>
            <a:r>
              <a:rPr lang="fr-FR" b="0" i="0" u="none" strike="noStrike" dirty="0">
                <a:solidFill>
                  <a:srgbClr val="000000"/>
                </a:solidFill>
                <a:effectLst/>
              </a:rPr>
              <a:t> the system </a:t>
            </a:r>
            <a:r>
              <a:rPr lang="fr-FR" b="0" i="0" u="none" strike="noStrike" dirty="0" err="1">
                <a:solidFill>
                  <a:srgbClr val="000000"/>
                </a:solidFill>
                <a:effectLst/>
              </a:rPr>
              <a:t>limits</a:t>
            </a:r>
            <a:r>
              <a:rPr lang="fr-FR" b="0" i="0" u="none" strike="noStrike" dirty="0">
                <a:solidFill>
                  <a:srgbClr val="000000"/>
                </a:solidFill>
                <a:effectLst/>
              </a:rPr>
              <a:t>.</a:t>
            </a:r>
          </a:p>
          <a:p>
            <a:pPr marL="171450" indent="-171450" algn="l">
              <a:buFont typeface="Arial" panose="020B0604020202020204" pitchFamily="34" charset="0"/>
              <a:buChar char="•"/>
            </a:pPr>
            <a:r>
              <a:rPr lang="fr-FR" b="0" i="0" u="none" strike="noStrike" dirty="0" err="1">
                <a:solidFill>
                  <a:srgbClr val="000000"/>
                </a:solidFill>
                <a:effectLst/>
              </a:rPr>
              <a:t>Additionally</a:t>
            </a:r>
            <a:r>
              <a:rPr lang="fr-FR" b="0" i="0" u="none" strike="noStrike" dirty="0">
                <a:solidFill>
                  <a:srgbClr val="000000"/>
                </a:solidFill>
                <a:effectLst/>
              </a:rPr>
              <a:t>, to </a:t>
            </a:r>
            <a:r>
              <a:rPr lang="fr-FR" b="0" i="0" u="none" strike="noStrike" dirty="0" err="1">
                <a:solidFill>
                  <a:srgbClr val="000000"/>
                </a:solidFill>
                <a:effectLst/>
              </a:rPr>
              <a:t>understand</a:t>
            </a:r>
            <a:r>
              <a:rPr lang="fr-FR" b="0" i="0" u="none" strike="noStrike" dirty="0">
                <a:solidFill>
                  <a:srgbClr val="000000"/>
                </a:solidFill>
                <a:effectLst/>
              </a:rPr>
              <a:t> the full </a:t>
            </a:r>
            <a:r>
              <a:rPr lang="fr-FR" b="0" i="0" u="none" strike="noStrike" dirty="0" err="1">
                <a:solidFill>
                  <a:srgbClr val="000000"/>
                </a:solidFill>
                <a:effectLst/>
              </a:rPr>
              <a:t>picture</a:t>
            </a:r>
            <a:r>
              <a:rPr lang="fr-FR" b="0" i="0" u="none" strike="noStrike" dirty="0">
                <a:solidFill>
                  <a:srgbClr val="000000"/>
                </a:solidFill>
                <a:effectLst/>
              </a:rPr>
              <a:t>, </a:t>
            </a:r>
            <a:r>
              <a:rPr lang="fr-FR" b="0" i="0" u="none" strike="noStrike" dirty="0" err="1">
                <a:solidFill>
                  <a:srgbClr val="000000"/>
                </a:solidFill>
                <a:effectLst/>
              </a:rPr>
              <a:t>it</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important to </a:t>
            </a:r>
            <a:r>
              <a:rPr lang="fr-FR" b="0" i="0" u="none" strike="noStrike" dirty="0" err="1">
                <a:solidFill>
                  <a:srgbClr val="000000"/>
                </a:solidFill>
                <a:effectLst/>
              </a:rPr>
              <a:t>consider</a:t>
            </a:r>
            <a:r>
              <a:rPr lang="fr-FR" b="0" i="0" u="none" strike="noStrike" dirty="0">
                <a:solidFill>
                  <a:srgbClr val="000000"/>
                </a:solidFill>
                <a:effectLst/>
              </a:rPr>
              <a:t> production </a:t>
            </a:r>
            <a:r>
              <a:rPr lang="fr-FR" b="0" i="0" u="none" strike="noStrike" dirty="0" err="1">
                <a:solidFill>
                  <a:srgbClr val="000000"/>
                </a:solidFill>
                <a:effectLst/>
              </a:rPr>
              <a:t>costs</a:t>
            </a:r>
            <a:r>
              <a:rPr lang="fr-FR" b="0" i="0" u="none" strike="noStrike" dirty="0">
                <a:solidFill>
                  <a:srgbClr val="000000"/>
                </a:solidFill>
                <a:effectLst/>
              </a:rPr>
              <a:t>, and more </a:t>
            </a:r>
            <a:r>
              <a:rPr lang="fr-FR" b="0" i="0" u="none" strike="noStrike" dirty="0" err="1">
                <a:solidFill>
                  <a:srgbClr val="000000"/>
                </a:solidFill>
                <a:effectLst/>
              </a:rPr>
              <a:t>specifically</a:t>
            </a:r>
            <a:r>
              <a:rPr lang="fr-FR" b="0" i="0" u="none" strike="noStrike" dirty="0">
                <a:solidFill>
                  <a:srgbClr val="000000"/>
                </a:solidFill>
                <a:effectLst/>
              </a:rPr>
              <a:t> in </a:t>
            </a:r>
            <a:r>
              <a:rPr lang="fr-FR" b="0" i="0" u="none" strike="noStrike" dirty="0" err="1">
                <a:solidFill>
                  <a:srgbClr val="000000"/>
                </a:solidFill>
                <a:effectLst/>
              </a:rPr>
              <a:t>that</a:t>
            </a:r>
            <a:r>
              <a:rPr lang="fr-FR" b="0" i="0" u="none" strike="noStrike" dirty="0">
                <a:solidFill>
                  <a:srgbClr val="000000"/>
                </a:solidFill>
                <a:effectLst/>
              </a:rPr>
              <a:t> case, the </a:t>
            </a:r>
            <a:r>
              <a:rPr lang="fr-FR" b="0" i="0" u="none" strike="noStrike" dirty="0" err="1">
                <a:solidFill>
                  <a:srgbClr val="000000"/>
                </a:solidFill>
                <a:effectLst/>
              </a:rPr>
              <a:t>precise</a:t>
            </a:r>
            <a:r>
              <a:rPr lang="fr-FR" b="0" i="0" u="none" strike="noStrike" dirty="0">
                <a:solidFill>
                  <a:srgbClr val="000000"/>
                </a:solidFill>
                <a:effectLst/>
              </a:rPr>
              <a:t> breakdown of by-</a:t>
            </a:r>
            <a:r>
              <a:rPr lang="fr-FR" b="0" i="0" u="none" strike="noStrike" dirty="0" err="1">
                <a:solidFill>
                  <a:srgbClr val="000000"/>
                </a:solidFill>
                <a:effectLst/>
              </a:rPr>
              <a:t>product</a:t>
            </a:r>
            <a:r>
              <a:rPr lang="fr-FR" b="0" i="0" u="none" strike="noStrike" dirty="0">
                <a:solidFill>
                  <a:srgbClr val="000000"/>
                </a:solidFill>
                <a:effectLst/>
              </a:rPr>
              <a:t> management </a:t>
            </a:r>
            <a:r>
              <a:rPr lang="fr-FR" b="0" i="0" u="none" strike="noStrike" dirty="0" err="1">
                <a:solidFill>
                  <a:srgbClr val="000000"/>
                </a:solidFill>
                <a:effectLst/>
              </a:rPr>
              <a:t>costs</a:t>
            </a:r>
            <a:r>
              <a:rPr lang="fr-FR" b="0" i="0" u="none" strike="noStrike" dirty="0">
                <a:solidFill>
                  <a:srgbClr val="000000"/>
                </a:solidFill>
                <a:effectLst/>
              </a:rPr>
              <a:t>. This </a:t>
            </a:r>
            <a:r>
              <a:rPr lang="fr-FR" b="0" i="0" u="none" strike="noStrike" dirty="0" err="1">
                <a:solidFill>
                  <a:srgbClr val="000000"/>
                </a:solidFill>
                <a:effectLst/>
              </a:rPr>
              <a:t>remains</a:t>
            </a:r>
            <a:r>
              <a:rPr lang="fr-FR" b="0" i="0" u="none" strike="noStrike" dirty="0">
                <a:solidFill>
                  <a:srgbClr val="000000"/>
                </a:solidFill>
                <a:effectLst/>
              </a:rPr>
              <a:t> </a:t>
            </a:r>
            <a:r>
              <a:rPr lang="fr-FR" b="0" i="0" u="none" strike="noStrike" dirty="0" err="1">
                <a:solidFill>
                  <a:srgbClr val="000000"/>
                </a:solidFill>
                <a:effectLst/>
              </a:rPr>
              <a:t>difficult</a:t>
            </a:r>
            <a:r>
              <a:rPr lang="fr-FR" b="0" i="0" u="none" strike="noStrike" dirty="0">
                <a:solidFill>
                  <a:srgbClr val="000000"/>
                </a:solidFill>
                <a:effectLst/>
              </a:rPr>
              <a:t>, </a:t>
            </a:r>
            <a:r>
              <a:rPr lang="fr-FR" b="0" i="0" u="none" strike="noStrike" dirty="0" err="1">
                <a:solidFill>
                  <a:srgbClr val="000000"/>
                </a:solidFill>
                <a:effectLst/>
              </a:rPr>
              <a:t>yet</a:t>
            </a:r>
            <a:r>
              <a:rPr lang="fr-FR" b="0" i="0" u="none" strike="noStrike" dirty="0">
                <a:solidFill>
                  <a:srgbClr val="000000"/>
                </a:solidFill>
                <a:effectLst/>
              </a:rPr>
              <a:t> </a:t>
            </a:r>
            <a:r>
              <a:rPr lang="fr-FR" b="0" i="0" u="none" strike="noStrike" dirty="0" err="1">
                <a:solidFill>
                  <a:srgbClr val="000000"/>
                </a:solidFill>
                <a:effectLst/>
              </a:rPr>
              <a:t>it</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essential for </a:t>
            </a:r>
            <a:r>
              <a:rPr lang="fr-FR" b="0" i="0" u="none" strike="noStrike" dirty="0" err="1">
                <a:solidFill>
                  <a:srgbClr val="000000"/>
                </a:solidFill>
                <a:effectLst/>
              </a:rPr>
              <a:t>understanding</a:t>
            </a:r>
            <a:r>
              <a:rPr lang="fr-FR" b="0" i="0" u="none" strike="noStrike" dirty="0">
                <a:solidFill>
                  <a:srgbClr val="000000"/>
                </a:solidFill>
                <a:effectLst/>
              </a:rPr>
              <a:t> </a:t>
            </a:r>
            <a:r>
              <a:rPr lang="fr-FR" b="0" i="0" u="none" strike="noStrike" dirty="0" err="1">
                <a:solidFill>
                  <a:srgbClr val="000000"/>
                </a:solidFill>
                <a:effectLst/>
              </a:rPr>
              <a:t>economic</a:t>
            </a:r>
            <a:r>
              <a:rPr lang="fr-FR" b="0" i="0" u="none" strike="noStrike" dirty="0">
                <a:solidFill>
                  <a:srgbClr val="000000"/>
                </a:solidFill>
                <a:effectLst/>
              </a:rPr>
              <a:t> </a:t>
            </a:r>
            <a:r>
              <a:rPr lang="fr-FR" b="0" i="0" u="none" strike="noStrike" dirty="0" err="1">
                <a:solidFill>
                  <a:srgbClr val="000000"/>
                </a:solidFill>
                <a:effectLst/>
              </a:rPr>
              <a:t>constraints</a:t>
            </a:r>
            <a:r>
              <a:rPr lang="fr-FR" b="0" i="0" u="none" strike="noStrike" dirty="0">
                <a:solidFill>
                  <a:srgbClr val="000000"/>
                </a:solidFill>
                <a:effectLst/>
              </a:rPr>
              <a:t> and </a:t>
            </a:r>
            <a:r>
              <a:rPr lang="fr-FR" b="0" i="0" u="none" strike="noStrike" dirty="0" err="1">
                <a:solidFill>
                  <a:srgbClr val="000000"/>
                </a:solidFill>
                <a:effectLst/>
              </a:rPr>
              <a:t>identifying</a:t>
            </a:r>
            <a:r>
              <a:rPr lang="fr-FR" b="0" i="0" u="none" strike="noStrike" dirty="0">
                <a:solidFill>
                  <a:srgbClr val="000000"/>
                </a:solidFill>
                <a:effectLst/>
              </a:rPr>
              <a:t> </a:t>
            </a:r>
            <a:r>
              <a:rPr lang="fr-FR" b="0" i="0" u="none" strike="noStrike" dirty="0" err="1">
                <a:solidFill>
                  <a:srgbClr val="000000"/>
                </a:solidFill>
                <a:effectLst/>
              </a:rPr>
              <a:t>potential</a:t>
            </a:r>
            <a:r>
              <a:rPr lang="fr-FR" b="0" i="0" u="none" strike="noStrike" dirty="0">
                <a:solidFill>
                  <a:srgbClr val="000000"/>
                </a:solidFill>
                <a:effectLst/>
              </a:rPr>
              <a:t> </a:t>
            </a:r>
            <a:r>
              <a:rPr lang="fr-FR" b="0" i="0" u="none" strike="noStrike" dirty="0" err="1">
                <a:solidFill>
                  <a:srgbClr val="000000"/>
                </a:solidFill>
                <a:effectLst/>
              </a:rPr>
              <a:t>valorization</a:t>
            </a:r>
            <a:r>
              <a:rPr lang="fr-FR" b="0" i="0" u="none" strike="noStrike" dirty="0">
                <a:solidFill>
                  <a:srgbClr val="000000"/>
                </a:solidFill>
                <a:effectLst/>
              </a:rPr>
              <a:t> </a:t>
            </a:r>
            <a:r>
              <a:rPr lang="fr-FR" b="0" i="0" u="none" strike="noStrike" dirty="0" err="1">
                <a:solidFill>
                  <a:srgbClr val="000000"/>
                </a:solidFill>
                <a:effectLst/>
              </a:rPr>
              <a:t>opportunities</a:t>
            </a:r>
            <a:r>
              <a:rPr lang="fr-FR" b="0" i="0" u="none" strike="noStrike" dirty="0">
                <a:solidFill>
                  <a:srgbClr val="000000"/>
                </a:solidFill>
                <a:effectLst/>
              </a:rPr>
              <a:t>.</a:t>
            </a:r>
          </a:p>
          <a:p>
            <a:pPr marL="171450" indent="-171450" algn="l">
              <a:buFont typeface="Arial" panose="020B0604020202020204" pitchFamily="34" charset="0"/>
              <a:buChar char="•"/>
            </a:pPr>
            <a:r>
              <a:rPr lang="fr-FR" b="0" i="0" u="none" strike="noStrike" dirty="0" err="1">
                <a:solidFill>
                  <a:srgbClr val="000000"/>
                </a:solidFill>
                <a:effectLst/>
              </a:rPr>
              <a:t>Finally</a:t>
            </a:r>
            <a:r>
              <a:rPr lang="fr-FR" b="0" i="0" u="none" strike="noStrike" dirty="0">
                <a:solidFill>
                  <a:srgbClr val="000000"/>
                </a:solidFill>
                <a:effectLst/>
              </a:rPr>
              <a:t>, by-</a:t>
            </a:r>
            <a:r>
              <a:rPr lang="fr-FR" b="0" i="0" u="none" strike="noStrike" dirty="0" err="1">
                <a:solidFill>
                  <a:srgbClr val="000000"/>
                </a:solidFill>
                <a:effectLst/>
              </a:rPr>
              <a:t>product</a:t>
            </a:r>
            <a:r>
              <a:rPr lang="fr-FR" b="0" i="0" u="none" strike="noStrike" dirty="0">
                <a:solidFill>
                  <a:srgbClr val="000000"/>
                </a:solidFill>
                <a:effectLst/>
              </a:rPr>
              <a:t> </a:t>
            </a:r>
            <a:r>
              <a:rPr lang="fr-FR" b="0" i="0" u="none" strike="noStrike" dirty="0" err="1">
                <a:solidFill>
                  <a:srgbClr val="000000"/>
                </a:solidFill>
                <a:effectLst/>
              </a:rPr>
              <a:t>valorization</a:t>
            </a:r>
            <a:r>
              <a:rPr lang="fr-FR" b="0" i="0" u="none" strike="noStrike" dirty="0">
                <a:solidFill>
                  <a:srgbClr val="000000"/>
                </a:solidFill>
                <a:effectLst/>
              </a:rPr>
              <a:t> options are </a:t>
            </a:r>
            <a:r>
              <a:rPr lang="fr-FR" b="0" i="0" u="none" strike="noStrike" dirty="0" err="1">
                <a:solidFill>
                  <a:srgbClr val="000000"/>
                </a:solidFill>
                <a:effectLst/>
              </a:rPr>
              <a:t>heavily</a:t>
            </a:r>
            <a:r>
              <a:rPr lang="fr-FR" b="0" i="0" u="none" strike="noStrike" dirty="0">
                <a:solidFill>
                  <a:srgbClr val="000000"/>
                </a:solidFill>
                <a:effectLst/>
              </a:rPr>
              <a:t> </a:t>
            </a:r>
            <a:r>
              <a:rPr lang="fr-FR" b="0" i="0" u="none" strike="noStrike" dirty="0" err="1">
                <a:solidFill>
                  <a:srgbClr val="000000"/>
                </a:solidFill>
                <a:effectLst/>
              </a:rPr>
              <a:t>influenced</a:t>
            </a:r>
            <a:r>
              <a:rPr lang="fr-FR" b="0" i="0" u="none" strike="noStrike" dirty="0">
                <a:solidFill>
                  <a:srgbClr val="000000"/>
                </a:solidFill>
                <a:effectLst/>
              </a:rPr>
              <a:t> by local </a:t>
            </a:r>
            <a:r>
              <a:rPr lang="fr-FR" b="0" i="0" u="none" strike="noStrike" dirty="0" err="1">
                <a:solidFill>
                  <a:srgbClr val="000000"/>
                </a:solidFill>
                <a:effectLst/>
              </a:rPr>
              <a:t>factors</a:t>
            </a:r>
            <a:r>
              <a:rPr lang="fr-FR" b="0" i="0" u="none" strike="noStrike" dirty="0">
                <a:solidFill>
                  <a:srgbClr val="000000"/>
                </a:solidFill>
                <a:effectLst/>
              </a:rPr>
              <a:t>, </a:t>
            </a:r>
            <a:r>
              <a:rPr lang="fr-FR" b="0" i="0" u="none" strike="noStrike" dirty="0" err="1">
                <a:solidFill>
                  <a:srgbClr val="000000"/>
                </a:solidFill>
                <a:effectLst/>
              </a:rPr>
              <a:t>such</a:t>
            </a:r>
            <a:r>
              <a:rPr lang="fr-FR" b="0" i="0" u="none" strike="noStrike" dirty="0">
                <a:solidFill>
                  <a:srgbClr val="000000"/>
                </a:solidFill>
                <a:effectLst/>
              </a:rPr>
              <a:t> as </a:t>
            </a:r>
            <a:r>
              <a:rPr lang="fr-FR" b="0" i="0" u="none" strike="noStrike" dirty="0" err="1">
                <a:solidFill>
                  <a:srgbClr val="000000"/>
                </a:solidFill>
                <a:effectLst/>
              </a:rPr>
              <a:t>existing</a:t>
            </a:r>
            <a:r>
              <a:rPr lang="fr-FR" b="0" i="0" u="none" strike="noStrike" dirty="0">
                <a:solidFill>
                  <a:srgbClr val="000000"/>
                </a:solidFill>
                <a:effectLst/>
              </a:rPr>
              <a:t> </a:t>
            </a:r>
            <a:r>
              <a:rPr lang="fr-FR" b="0" i="0" u="none" strike="noStrike" dirty="0" err="1">
                <a:solidFill>
                  <a:srgbClr val="000000"/>
                </a:solidFill>
                <a:effectLst/>
              </a:rPr>
              <a:t>cooperation</a:t>
            </a:r>
            <a:r>
              <a:rPr lang="fr-FR" b="0" i="0" u="none" strike="noStrike" dirty="0">
                <a:solidFill>
                  <a:srgbClr val="000000"/>
                </a:solidFill>
                <a:effectLst/>
              </a:rPr>
              <a:t> and the </a:t>
            </a:r>
            <a:r>
              <a:rPr lang="fr-FR" b="0" i="0" u="none" strike="noStrike" dirty="0" err="1">
                <a:solidFill>
                  <a:srgbClr val="000000"/>
                </a:solidFill>
                <a:effectLst/>
              </a:rPr>
              <a:t>availability</a:t>
            </a:r>
            <a:r>
              <a:rPr lang="fr-FR" b="0" i="0" u="none" strike="noStrike" dirty="0">
                <a:solidFill>
                  <a:srgbClr val="000000"/>
                </a:solidFill>
                <a:effectLst/>
              </a:rPr>
              <a:t> of </a:t>
            </a:r>
            <a:r>
              <a:rPr lang="fr-FR" b="0" i="0" u="none" strike="noStrike" dirty="0" err="1">
                <a:solidFill>
                  <a:srgbClr val="000000"/>
                </a:solidFill>
                <a:effectLst/>
              </a:rPr>
              <a:t>markets</a:t>
            </a:r>
            <a:r>
              <a:rPr lang="fr-FR" b="0" i="0" u="none" strike="noStrike" dirty="0">
                <a:solidFill>
                  <a:srgbClr val="000000"/>
                </a:solidFill>
                <a:effectLst/>
              </a:rPr>
              <a:t> for </a:t>
            </a:r>
            <a:r>
              <a:rPr lang="fr-FR" b="0" i="0" u="none" strike="noStrike" dirty="0" err="1">
                <a:solidFill>
                  <a:srgbClr val="000000"/>
                </a:solidFill>
                <a:effectLst/>
              </a:rPr>
              <a:t>these</a:t>
            </a:r>
            <a:r>
              <a:rPr lang="fr-FR" b="0" i="0" u="none" strike="noStrike" dirty="0">
                <a:solidFill>
                  <a:srgbClr val="000000"/>
                </a:solidFill>
                <a:effectLst/>
              </a:rPr>
              <a:t> by-</a:t>
            </a:r>
            <a:r>
              <a:rPr lang="fr-FR" b="0" i="0" u="none" strike="noStrike" dirty="0" err="1">
                <a:solidFill>
                  <a:srgbClr val="000000"/>
                </a:solidFill>
                <a:effectLst/>
              </a:rPr>
              <a:t>products</a:t>
            </a:r>
            <a:r>
              <a:rPr lang="fr-FR" b="0" i="0" u="none" strike="noStrike" dirty="0">
                <a:solidFill>
                  <a:srgbClr val="000000"/>
                </a:solidFill>
                <a:effectLst/>
              </a:rPr>
              <a:t>.</a:t>
            </a:r>
            <a:endParaRPr lang="fr-FR" dirty="0">
              <a:solidFill>
                <a:srgbClr val="000000"/>
              </a:solidFill>
              <a:effectLst/>
              <a:latin typeface="Helvetica Neue" panose="02000503000000020004" pitchFamily="2" charset="0"/>
            </a:endParaRPr>
          </a:p>
          <a:p>
            <a:endParaRPr lang="fr-FR" sz="1200" dirty="0">
              <a:solidFill>
                <a:schemeClr val="bg1"/>
              </a:solidFill>
              <a:latin typeface="Avenir Medium"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ffectLst/>
              <a:latin typeface="Helvetica Neue" panose="02000503000000020004" pitchFamily="2" charset="0"/>
            </a:endParaRPr>
          </a:p>
          <a:p>
            <a:endParaRPr lang="fr-FR" dirty="0">
              <a:solidFill>
                <a:srgbClr val="000000"/>
              </a:solidFill>
              <a:effectLst/>
              <a:latin typeface="Helvetica Neue" panose="02000503000000020004" pitchFamily="2" charset="0"/>
            </a:endParaRPr>
          </a:p>
          <a:p>
            <a:endParaRPr lang="fr-FR" dirty="0"/>
          </a:p>
        </p:txBody>
      </p:sp>
      <p:sp>
        <p:nvSpPr>
          <p:cNvPr id="4" name="Espace réservé du numéro de diapositive 3">
            <a:extLst>
              <a:ext uri="{FF2B5EF4-FFF2-40B4-BE49-F238E27FC236}">
                <a16:creationId xmlns:a16="http://schemas.microsoft.com/office/drawing/2014/main" id="{2145D7A9-F946-43A8-7A1F-EE2B34560E95}"/>
              </a:ext>
            </a:extLst>
          </p:cNvPr>
          <p:cNvSpPr>
            <a:spLocks noGrp="1"/>
          </p:cNvSpPr>
          <p:nvPr>
            <p:ph type="sldNum" sz="quarter" idx="5"/>
          </p:nvPr>
        </p:nvSpPr>
        <p:spPr/>
        <p:txBody>
          <a:bodyPr/>
          <a:lstStyle/>
          <a:p>
            <a:fld id="{15224C92-A647-154D-9DD2-736BB33659C4}" type="slidenum">
              <a:rPr lang="fr-FR" smtClean="0"/>
              <a:t>22</a:t>
            </a:fld>
            <a:endParaRPr lang="fr-FR"/>
          </a:p>
        </p:txBody>
      </p:sp>
    </p:spTree>
    <p:extLst>
      <p:ext uri="{BB962C8B-B14F-4D97-AF65-F5344CB8AC3E}">
        <p14:creationId xmlns:p14="http://schemas.microsoft.com/office/powerpoint/2010/main" val="240676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4165A-55FD-5CB6-E83F-564CA7072C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B619CC-7F1C-F3D5-4CA7-4189CB6725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75E5C1-0BB2-D533-D789-DA7A154E60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Helvetica Neue" panose="02000503000000020004" pitchFamily="2" charset="0"/>
                <a:cs typeface="+mn-cs"/>
              </a:rPr>
              <a:t>(0‘30)</a:t>
            </a:r>
            <a:endParaRPr lang="fr-FR" sz="1300" dirty="0">
              <a:solidFill>
                <a:srgbClr val="000000"/>
              </a:solidFill>
              <a:effectLst/>
              <a:latin typeface="Helvetica" pitchFamily="2" charset="0"/>
              <a:cs typeface="Adelle Sans Devanagari Light" panose="020005030000000200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300" dirty="0">
              <a:solidFill>
                <a:srgbClr val="000000"/>
              </a:solidFill>
              <a:latin typeface="Avenir Book" panose="02000503020000020003" pitchFamily="2" charset="0"/>
              <a:cs typeface="Adelle Sans Devanagari Light" panose="020005030000000200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0" u="none" strike="noStrike" dirty="0" err="1">
                <a:solidFill>
                  <a:srgbClr val="000000"/>
                </a:solidFill>
                <a:effectLst/>
                <a:latin typeface="-webkit-standard"/>
              </a:rPr>
              <a:t>These</a:t>
            </a:r>
            <a:r>
              <a:rPr lang="fr-FR" sz="2000" b="0" i="0" u="none" strike="noStrike" dirty="0">
                <a:solidFill>
                  <a:srgbClr val="000000"/>
                </a:solidFill>
                <a:effectLst/>
                <a:latin typeface="-webkit-standard"/>
              </a:rPr>
              <a:t> challenges highlight the </a:t>
            </a:r>
            <a:r>
              <a:rPr lang="fr-FR" sz="2000" b="0" i="0" u="none" strike="noStrike" dirty="0" err="1">
                <a:solidFill>
                  <a:srgbClr val="000000"/>
                </a:solidFill>
                <a:effectLst/>
                <a:latin typeface="-webkit-standard"/>
              </a:rPr>
              <a:t>need</a:t>
            </a:r>
            <a:r>
              <a:rPr lang="fr-FR" sz="2000" b="0" i="0" u="none" strike="noStrike" dirty="0">
                <a:solidFill>
                  <a:srgbClr val="000000"/>
                </a:solidFill>
                <a:effectLst/>
                <a:latin typeface="-webkit-standard"/>
              </a:rPr>
              <a:t> for </a:t>
            </a:r>
            <a:r>
              <a:rPr lang="fr-FR" sz="2000" b="0" i="0" u="none" strike="noStrike" dirty="0" err="1">
                <a:solidFill>
                  <a:srgbClr val="000000"/>
                </a:solidFill>
                <a:effectLst/>
                <a:latin typeface="-webkit-standard"/>
              </a:rPr>
              <a:t>further</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research</a:t>
            </a:r>
            <a:r>
              <a:rPr lang="fr-FR" sz="2000" b="0" i="0" u="none" strike="noStrike" dirty="0">
                <a:solidFill>
                  <a:srgbClr val="000000"/>
                </a:solidFill>
                <a:effectLst/>
                <a:latin typeface="-webkit-standard"/>
              </a:rPr>
              <a:t> to </a:t>
            </a:r>
            <a:r>
              <a:rPr lang="fr-FR" sz="2000" b="0" i="0" u="none" strike="noStrike" dirty="0" err="1">
                <a:solidFill>
                  <a:srgbClr val="000000"/>
                </a:solidFill>
                <a:effectLst/>
                <a:latin typeface="-webkit-standard"/>
              </a:rPr>
              <a:t>refine</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methodologies</a:t>
            </a:r>
            <a:r>
              <a:rPr lang="fr-FR" sz="2000" b="0" i="0" u="none" strike="noStrike" dirty="0">
                <a:solidFill>
                  <a:srgbClr val="000000"/>
                </a:solidFill>
                <a:effectLst/>
                <a:latin typeface="-webkit-standard"/>
              </a:rPr>
              <a:t> and </a:t>
            </a:r>
            <a:r>
              <a:rPr lang="fr-FR" sz="2000" b="0" i="0" u="none" strike="noStrike" dirty="0" err="1">
                <a:solidFill>
                  <a:srgbClr val="000000"/>
                </a:solidFill>
                <a:effectLst/>
                <a:latin typeface="-webkit-standard"/>
              </a:rPr>
              <a:t>standardize</a:t>
            </a:r>
            <a:r>
              <a:rPr lang="fr-FR" sz="2000" b="0" i="0" u="none" strike="noStrike" dirty="0">
                <a:solidFill>
                  <a:srgbClr val="000000"/>
                </a:solidFill>
                <a:effectLst/>
                <a:latin typeface="-webkit-standard"/>
              </a:rPr>
              <a:t> TCA </a:t>
            </a:r>
            <a:r>
              <a:rPr lang="fr-FR" sz="2000" b="0" i="0" u="none" strike="noStrike" dirty="0" err="1">
                <a:solidFill>
                  <a:srgbClr val="000000"/>
                </a:solidFill>
                <a:effectLst/>
                <a:latin typeface="-webkit-standard"/>
              </a:rPr>
              <a:t>approaches</a:t>
            </a:r>
            <a:r>
              <a:rPr lang="fr-FR" sz="2000" b="0" i="0" u="none" strike="noStrike" dirty="0">
                <a:solidFill>
                  <a:srgbClr val="000000"/>
                </a:solidFill>
                <a:effectLst/>
                <a:latin typeface="-webkit-standard"/>
              </a:rPr>
              <a:t>, to </a:t>
            </a:r>
            <a:r>
              <a:rPr lang="fr-FR" sz="2000" b="0" i="0" u="none" strike="noStrike" dirty="0" err="1">
                <a:solidFill>
                  <a:srgbClr val="000000"/>
                </a:solidFill>
                <a:effectLst/>
                <a:latin typeface="-webkit-standard"/>
              </a:rPr>
              <a:t>ensure</a:t>
            </a:r>
            <a:r>
              <a:rPr lang="fr-FR" sz="2000" b="0" i="0" u="none" strike="noStrike" dirty="0">
                <a:solidFill>
                  <a:srgbClr val="000000"/>
                </a:solidFill>
                <a:effectLst/>
                <a:latin typeface="-webkit-standard"/>
              </a:rPr>
              <a:t> the </a:t>
            </a:r>
            <a:r>
              <a:rPr lang="fr-FR" sz="2000" b="0" i="0" u="none" strike="noStrike" dirty="0" err="1">
                <a:solidFill>
                  <a:srgbClr val="000000"/>
                </a:solidFill>
                <a:effectLst/>
                <a:latin typeface="-webkit-standard"/>
              </a:rPr>
              <a:t>comparability</a:t>
            </a:r>
            <a:r>
              <a:rPr lang="fr-FR" sz="2000" b="0" i="0" u="none" strike="noStrike" dirty="0">
                <a:solidFill>
                  <a:srgbClr val="000000"/>
                </a:solidFill>
                <a:effectLst/>
                <a:latin typeface="-webkit-standard"/>
              </a:rPr>
              <a:t> of </a:t>
            </a:r>
            <a:r>
              <a:rPr lang="fr-FR" sz="2000" b="0" i="0" u="none" strike="noStrike" dirty="0" err="1">
                <a:solidFill>
                  <a:srgbClr val="000000"/>
                </a:solidFill>
                <a:effectLst/>
                <a:latin typeface="-webkit-standard"/>
              </a:rPr>
              <a:t>results</a:t>
            </a:r>
            <a:r>
              <a:rPr lang="fr-FR" sz="2000" b="0" i="0" u="none" strike="noStrike" dirty="0">
                <a:solidFill>
                  <a:srgbClr val="000000"/>
                </a:solidFill>
                <a:effectLst/>
                <a:latin typeface="-webkit-standard"/>
              </a:rPr>
              <a:t>, and </a:t>
            </a:r>
            <a:r>
              <a:rPr lang="fr-FR" sz="2000" b="0" i="0" u="none" strike="noStrike" dirty="0" err="1">
                <a:solidFill>
                  <a:srgbClr val="000000"/>
                </a:solidFill>
                <a:effectLst/>
                <a:latin typeface="-webkit-standard"/>
              </a:rPr>
              <a:t>enhance</a:t>
            </a:r>
            <a:r>
              <a:rPr lang="fr-FR" sz="2000" b="0" i="0" u="none" strike="noStrike" dirty="0">
                <a:solidFill>
                  <a:srgbClr val="000000"/>
                </a:solidFill>
                <a:effectLst/>
                <a:latin typeface="-webkit-standard"/>
              </a:rPr>
              <a:t> compatibility for data exchanges in </a:t>
            </a:r>
            <a:r>
              <a:rPr lang="fr-FR" sz="2000" b="0" i="0" u="none" strike="noStrike" dirty="0" err="1">
                <a:solidFill>
                  <a:srgbClr val="000000"/>
                </a:solidFill>
                <a:effectLst/>
                <a:latin typeface="-webkit-standard"/>
              </a:rPr>
              <a:t>tool</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development</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Additionally</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with</a:t>
            </a:r>
            <a:r>
              <a:rPr lang="fr-FR" sz="2000" b="0" i="0" u="none" strike="noStrike" dirty="0">
                <a:solidFill>
                  <a:srgbClr val="000000"/>
                </a:solidFill>
                <a:effectLst/>
                <a:latin typeface="-webkit-standard"/>
              </a:rPr>
              <a:t> more time, </a:t>
            </a:r>
            <a:r>
              <a:rPr lang="fr-FR" sz="2000" b="0" i="0" u="none" strike="noStrike" dirty="0" err="1">
                <a:solidFill>
                  <a:srgbClr val="000000"/>
                </a:solidFill>
                <a:effectLst/>
                <a:latin typeface="-webkit-standard"/>
              </a:rPr>
              <a:t>it</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would</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be</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interesting</a:t>
            </a:r>
            <a:r>
              <a:rPr lang="fr-FR" sz="2000" b="0" i="0" u="none" strike="noStrike" dirty="0">
                <a:solidFill>
                  <a:srgbClr val="000000"/>
                </a:solidFill>
                <a:effectLst/>
                <a:latin typeface="-webkit-standard"/>
              </a:rPr>
              <a:t> to </a:t>
            </a:r>
            <a:r>
              <a:rPr lang="fr-FR" sz="2000" b="0" i="0" u="none" strike="noStrike" dirty="0" err="1">
                <a:solidFill>
                  <a:srgbClr val="000000"/>
                </a:solidFill>
                <a:effectLst/>
                <a:latin typeface="-webkit-standard"/>
              </a:rPr>
              <a:t>improve</a:t>
            </a:r>
            <a:r>
              <a:rPr lang="fr-FR" sz="2000" b="0" i="0" u="none" strike="noStrike" dirty="0">
                <a:solidFill>
                  <a:srgbClr val="000000"/>
                </a:solidFill>
                <a:effectLst/>
                <a:latin typeface="-webkit-standard"/>
              </a:rPr>
              <a:t> and </a:t>
            </a:r>
            <a:r>
              <a:rPr lang="fr-FR" sz="2000" b="0" i="0" u="none" strike="noStrike" dirty="0" err="1">
                <a:solidFill>
                  <a:srgbClr val="000000"/>
                </a:solidFill>
                <a:effectLst/>
                <a:latin typeface="-webkit-standard"/>
              </a:rPr>
              <a:t>extend</a:t>
            </a:r>
            <a:r>
              <a:rPr lang="fr-FR" sz="2000" b="0" i="0" u="none" strike="noStrike" dirty="0">
                <a:solidFill>
                  <a:srgbClr val="000000"/>
                </a:solidFill>
                <a:effectLst/>
                <a:latin typeface="-webkit-standard"/>
              </a:rPr>
              <a:t> the </a:t>
            </a:r>
            <a:r>
              <a:rPr lang="fr-FR" sz="2000" b="0" i="0" u="none" strike="noStrike" dirty="0" err="1">
                <a:solidFill>
                  <a:srgbClr val="000000"/>
                </a:solidFill>
                <a:effectLst/>
                <a:latin typeface="-webkit-standard"/>
              </a:rPr>
              <a:t>current</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assessment</a:t>
            </a:r>
            <a:r>
              <a:rPr lang="fr-FR" sz="2000" b="0" i="0" u="none" strike="noStrike" dirty="0">
                <a:solidFill>
                  <a:srgbClr val="000000"/>
                </a:solidFill>
                <a:effectLst/>
                <a:latin typeface="-webkit-standard"/>
              </a:rPr>
              <a:t> by </a:t>
            </a:r>
            <a:r>
              <a:rPr lang="fr-FR" sz="2000" b="0" i="0" u="none" strike="noStrike" dirty="0" err="1">
                <a:solidFill>
                  <a:srgbClr val="000000"/>
                </a:solidFill>
                <a:effectLst/>
                <a:latin typeface="-webkit-standard"/>
              </a:rPr>
              <a:t>investigating</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additional</a:t>
            </a:r>
            <a:r>
              <a:rPr lang="fr-FR" sz="2000" b="0" i="0" u="none" strike="noStrike" dirty="0">
                <a:solidFill>
                  <a:srgbClr val="000000"/>
                </a:solidFill>
                <a:effectLst/>
                <a:latin typeface="-webkit-standard"/>
              </a:rPr>
              <a:t> by-</a:t>
            </a:r>
            <a:r>
              <a:rPr lang="fr-FR" sz="2000" b="0" i="0" u="none" strike="noStrike" dirty="0" err="1">
                <a:solidFill>
                  <a:srgbClr val="000000"/>
                </a:solidFill>
                <a:effectLst/>
                <a:latin typeface="-webkit-standard"/>
              </a:rPr>
              <a:t>products</a:t>
            </a:r>
            <a:r>
              <a:rPr lang="fr-FR" sz="2000" b="0" i="0" u="none" strike="noStrike" dirty="0">
                <a:solidFill>
                  <a:srgbClr val="000000"/>
                </a:solidFill>
                <a:effectLst/>
                <a:latin typeface="-webkit-standard"/>
              </a:rPr>
              <a:t> or valorisation </a:t>
            </a:r>
            <a:r>
              <a:rPr lang="fr-FR" sz="2000" b="0" i="0" u="none" strike="noStrike" dirty="0" err="1">
                <a:solidFill>
                  <a:srgbClr val="000000"/>
                </a:solidFill>
                <a:effectLst/>
                <a:latin typeface="-webkit-standard"/>
              </a:rPr>
              <a:t>pathways</a:t>
            </a:r>
            <a:r>
              <a:rPr lang="fr-FR" sz="2000" b="0" i="0" u="none" strike="noStrike" dirty="0">
                <a:solidFill>
                  <a:srgbClr val="000000"/>
                </a:solidFill>
                <a:effectLst/>
                <a:latin typeface="-webkit-standard"/>
              </a:rPr>
              <a:t> and </a:t>
            </a:r>
            <a:r>
              <a:rPr lang="fr-FR" sz="2000" b="0" i="0" u="none" strike="noStrike" dirty="0" err="1">
                <a:solidFill>
                  <a:srgbClr val="000000"/>
                </a:solidFill>
                <a:effectLst/>
                <a:latin typeface="-webkit-standard"/>
              </a:rPr>
              <a:t>integrating</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them</a:t>
            </a:r>
            <a:r>
              <a:rPr lang="fr-FR" sz="2000" b="0" i="0" u="none" strike="noStrike" dirty="0">
                <a:solidFill>
                  <a:srgbClr val="000000"/>
                </a:solidFill>
                <a:effectLst/>
                <a:latin typeface="-webkit-standard"/>
              </a:rPr>
              <a:t> to </a:t>
            </a:r>
            <a:r>
              <a:rPr lang="fr-FR" sz="2000" b="0" i="0" u="none" strike="noStrike" dirty="0" err="1">
                <a:solidFill>
                  <a:srgbClr val="000000"/>
                </a:solidFill>
                <a:effectLst/>
                <a:latin typeface="-webkit-standard"/>
              </a:rPr>
              <a:t>better</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reflect</a:t>
            </a:r>
            <a:r>
              <a:rPr lang="fr-FR" sz="2000" b="0" i="0" u="none" strike="noStrike" dirty="0">
                <a:solidFill>
                  <a:srgbClr val="000000"/>
                </a:solidFill>
                <a:effectLst/>
                <a:latin typeface="-webkit-standard"/>
              </a:rPr>
              <a:t> the </a:t>
            </a:r>
            <a:r>
              <a:rPr lang="fr-FR" sz="2000" b="0" i="0" u="none" strike="noStrike" dirty="0" err="1">
                <a:solidFill>
                  <a:srgbClr val="000000"/>
                </a:solidFill>
                <a:effectLst/>
                <a:latin typeface="-webkit-standard"/>
              </a:rPr>
              <a:t>system's</a:t>
            </a:r>
            <a:r>
              <a:rPr lang="fr-FR" sz="2000" b="0" i="0" u="none" strike="noStrike" dirty="0">
                <a:solidFill>
                  <a:srgbClr val="000000"/>
                </a:solidFill>
                <a:effectLst/>
                <a:latin typeface="-webkit-standard"/>
              </a:rPr>
              <a:t> </a:t>
            </a:r>
            <a:r>
              <a:rPr lang="fr-FR" sz="2000" b="0" i="0" u="none" strike="noStrike" dirty="0" err="1">
                <a:solidFill>
                  <a:srgbClr val="000000"/>
                </a:solidFill>
                <a:effectLst/>
                <a:latin typeface="-webkit-standard"/>
              </a:rPr>
              <a:t>diversity</a:t>
            </a:r>
            <a:r>
              <a:rPr lang="fr-FR" sz="2000" b="0" i="0" u="none" strike="noStrike" dirty="0">
                <a:solidFill>
                  <a:srgbClr val="000000"/>
                </a:solidFill>
                <a:effectLst/>
                <a:latin typeface="-webkit-standard"/>
              </a:rPr>
              <a:t>. </a:t>
            </a:r>
            <a:endParaRPr lang="fr-FR" sz="1300" dirty="0">
              <a:solidFill>
                <a:srgbClr val="000000"/>
              </a:solidFill>
              <a:latin typeface="Avenir Book" panose="02000503020000020003" pitchFamily="2" charset="0"/>
              <a:cs typeface="Adelle Sans Devanagari Light" panose="02000503000000020004" pitchFamily="2" charset="-78"/>
            </a:endParaRPr>
          </a:p>
        </p:txBody>
      </p:sp>
      <p:sp>
        <p:nvSpPr>
          <p:cNvPr id="4" name="Espace réservé du numéro de diapositive 3">
            <a:extLst>
              <a:ext uri="{FF2B5EF4-FFF2-40B4-BE49-F238E27FC236}">
                <a16:creationId xmlns:a16="http://schemas.microsoft.com/office/drawing/2014/main" id="{6CD42356-94FD-006B-6472-C98B710DA95B}"/>
              </a:ext>
            </a:extLst>
          </p:cNvPr>
          <p:cNvSpPr>
            <a:spLocks noGrp="1"/>
          </p:cNvSpPr>
          <p:nvPr>
            <p:ph type="sldNum" sz="quarter" idx="5"/>
          </p:nvPr>
        </p:nvSpPr>
        <p:spPr/>
        <p:txBody>
          <a:bodyPr/>
          <a:lstStyle/>
          <a:p>
            <a:fld id="{15224C92-A647-154D-9DD2-736BB33659C4}" type="slidenum">
              <a:rPr lang="fr-FR" smtClean="0"/>
              <a:t>23</a:t>
            </a:fld>
            <a:endParaRPr lang="fr-FR"/>
          </a:p>
        </p:txBody>
      </p:sp>
    </p:spTree>
    <p:extLst>
      <p:ext uri="{BB962C8B-B14F-4D97-AF65-F5344CB8AC3E}">
        <p14:creationId xmlns:p14="http://schemas.microsoft.com/office/powerpoint/2010/main" val="2150110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24</a:t>
            </a:fld>
            <a:endParaRPr lang="fr-FR"/>
          </a:p>
        </p:txBody>
      </p:sp>
    </p:spTree>
    <p:extLst>
      <p:ext uri="{BB962C8B-B14F-4D97-AF65-F5344CB8AC3E}">
        <p14:creationId xmlns:p14="http://schemas.microsoft.com/office/powerpoint/2010/main" val="2216625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25</a:t>
            </a:fld>
            <a:endParaRPr lang="fr-FR"/>
          </a:p>
        </p:txBody>
      </p:sp>
    </p:spTree>
    <p:extLst>
      <p:ext uri="{BB962C8B-B14F-4D97-AF65-F5344CB8AC3E}">
        <p14:creationId xmlns:p14="http://schemas.microsoft.com/office/powerpoint/2010/main" val="2912502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19F6C-507D-7996-7097-C262EBE388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A0A4B3-3380-71AB-F4DD-2FD32EDBA64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2EBFB7-34B0-7A68-8983-22E07BE011C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9EDE11F-B971-3D1F-1542-4DD725308E9D}"/>
              </a:ext>
            </a:extLst>
          </p:cNvPr>
          <p:cNvSpPr>
            <a:spLocks noGrp="1"/>
          </p:cNvSpPr>
          <p:nvPr>
            <p:ph type="sldNum" sz="quarter" idx="5"/>
          </p:nvPr>
        </p:nvSpPr>
        <p:spPr/>
        <p:txBody>
          <a:bodyPr/>
          <a:lstStyle/>
          <a:p>
            <a:fld id="{15224C92-A647-154D-9DD2-736BB33659C4}" type="slidenum">
              <a:rPr lang="fr-FR" smtClean="0"/>
              <a:t>26</a:t>
            </a:fld>
            <a:endParaRPr lang="fr-FR"/>
          </a:p>
        </p:txBody>
      </p:sp>
    </p:spTree>
    <p:extLst>
      <p:ext uri="{BB962C8B-B14F-4D97-AF65-F5344CB8AC3E}">
        <p14:creationId xmlns:p14="http://schemas.microsoft.com/office/powerpoint/2010/main" val="3925067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solidFill>
                  <a:srgbClr val="000000"/>
                </a:solidFill>
                <a:effectLst/>
                <a:latin typeface="Helvetica" pitchFamily="2" charset="0"/>
              </a:rPr>
              <a:t>Throughout</a:t>
            </a:r>
            <a:r>
              <a:rPr lang="fr-FR" dirty="0">
                <a:solidFill>
                  <a:srgbClr val="000000"/>
                </a:solidFill>
                <a:effectLst/>
                <a:latin typeface="Helvetica" pitchFamily="2" charset="0"/>
              </a:rPr>
              <a:t> the </a:t>
            </a:r>
            <a:r>
              <a:rPr lang="fr-FR" dirty="0" err="1">
                <a:solidFill>
                  <a:srgbClr val="000000"/>
                </a:solidFill>
                <a:effectLst/>
                <a:latin typeface="Helvetica" pitchFamily="2" charset="0"/>
              </a:rPr>
              <a:t>wine</a:t>
            </a:r>
            <a:r>
              <a:rPr lang="fr-FR" dirty="0">
                <a:solidFill>
                  <a:srgbClr val="000000"/>
                </a:solidFill>
                <a:effectLst/>
                <a:latin typeface="Helvetica" pitchFamily="2" charset="0"/>
              </a:rPr>
              <a:t> production and </a:t>
            </a:r>
            <a:r>
              <a:rPr lang="fr-FR" dirty="0" err="1">
                <a:solidFill>
                  <a:srgbClr val="000000"/>
                </a:solidFill>
                <a:effectLst/>
                <a:latin typeface="Helvetica" pitchFamily="2" charset="0"/>
              </a:rPr>
              <a:t>processing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chain</a:t>
            </a:r>
            <a:r>
              <a:rPr lang="fr-FR" dirty="0">
                <a:solidFill>
                  <a:srgbClr val="000000"/>
                </a:solidFill>
                <a:effectLst/>
                <a:latin typeface="Helvetica" pitchFamily="2" charset="0"/>
              </a:rPr>
              <a:t>, </a:t>
            </a:r>
            <a:r>
              <a:rPr lang="fr-FR" dirty="0" err="1">
                <a:solidFill>
                  <a:srgbClr val="000000"/>
                </a:solidFill>
                <a:effectLst/>
                <a:latin typeface="Helvetica" pitchFamily="2" charset="0"/>
              </a:rPr>
              <a:t>several</a:t>
            </a:r>
            <a:r>
              <a:rPr lang="fr-FR" dirty="0">
                <a:solidFill>
                  <a:srgbClr val="000000"/>
                </a:solidFill>
                <a:effectLst/>
                <a:latin typeface="Helvetica" pitchFamily="2" charset="0"/>
              </a:rPr>
              <a:t> by-</a:t>
            </a:r>
            <a:r>
              <a:rPr lang="fr-FR" dirty="0" err="1">
                <a:solidFill>
                  <a:srgbClr val="000000"/>
                </a:solidFill>
                <a:effectLst/>
                <a:latin typeface="Helvetica" pitchFamily="2" charset="0"/>
              </a:rPr>
              <a:t>products</a:t>
            </a:r>
            <a:r>
              <a:rPr lang="fr-FR" dirty="0">
                <a:solidFill>
                  <a:srgbClr val="000000"/>
                </a:solidFill>
                <a:effectLst/>
                <a:latin typeface="Helvetica" pitchFamily="2" charset="0"/>
              </a:rPr>
              <a:t> are </a:t>
            </a:r>
            <a:r>
              <a:rPr lang="fr-FR" dirty="0" err="1">
                <a:solidFill>
                  <a:srgbClr val="000000"/>
                </a:solidFill>
                <a:effectLst/>
                <a:latin typeface="Helvetica" pitchFamily="2" charset="0"/>
              </a:rPr>
              <a:t>generated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each</a:t>
            </a:r>
            <a:r>
              <a:rPr lang="fr-FR" dirty="0">
                <a:solidFill>
                  <a:srgbClr val="000000"/>
                </a:solidFill>
                <a:effectLst/>
                <a:latin typeface="Helvetica" pitchFamily="2" charset="0"/>
              </a:rPr>
              <a:t> of </a:t>
            </a:r>
            <a:r>
              <a:rPr lang="fr-FR" dirty="0" err="1">
                <a:solidFill>
                  <a:srgbClr val="000000"/>
                </a:solidFill>
                <a:effectLst/>
                <a:latin typeface="Helvetica" pitchFamily="2" charset="0"/>
              </a:rPr>
              <a:t>which</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valorized</a:t>
            </a:r>
            <a:r>
              <a:rPr lang="fr-FR" dirty="0">
                <a:solidFill>
                  <a:srgbClr val="000000"/>
                </a:solidFill>
                <a:effectLst/>
                <a:latin typeface="Helvetica" pitchFamily="2" charset="0"/>
              </a:rPr>
              <a:t> in </a:t>
            </a:r>
            <a:r>
              <a:rPr lang="fr-FR" dirty="0" err="1">
                <a:solidFill>
                  <a:srgbClr val="000000"/>
                </a:solidFill>
                <a:effectLst/>
                <a:latin typeface="Helvetica" pitchFamily="2" charset="0"/>
              </a:rPr>
              <a:t>different</a:t>
            </a:r>
            <a:r>
              <a:rPr lang="fr-FR" dirty="0">
                <a:solidFill>
                  <a:srgbClr val="000000"/>
                </a:solidFill>
                <a:effectLst/>
                <a:latin typeface="Helvetica" pitchFamily="2" charset="0"/>
              </a:rPr>
              <a:t> </a:t>
            </a:r>
            <a:r>
              <a:rPr lang="fr-FR" dirty="0" err="1">
                <a:solidFill>
                  <a:srgbClr val="000000"/>
                </a:solidFill>
                <a:effectLst/>
                <a:latin typeface="Helvetica" pitchFamily="2" charset="0"/>
              </a:rPr>
              <a:t>ways</a:t>
            </a:r>
            <a:r>
              <a:rPr lang="fr-FR" dirty="0">
                <a:solidFill>
                  <a:srgbClr val="000000"/>
                </a:solidFill>
                <a:effectLst/>
                <a:latin typeface="Helvetica" pitchFamily="2" charset="0"/>
              </a:rPr>
              <a:t> </a:t>
            </a:r>
            <a:r>
              <a:rPr lang="fr-FR" dirty="0" err="1">
                <a:solidFill>
                  <a:srgbClr val="000000"/>
                </a:solidFill>
                <a:effectLst/>
                <a:latin typeface="Helvetica" pitchFamily="2" charset="0"/>
              </a:rPr>
              <a:t>depending</a:t>
            </a:r>
            <a:r>
              <a:rPr lang="fr-FR" dirty="0">
                <a:solidFill>
                  <a:srgbClr val="000000"/>
                </a:solidFill>
                <a:effectLst/>
                <a:latin typeface="Helvetica" pitchFamily="2" charset="0"/>
              </a:rPr>
              <a:t> on </a:t>
            </a:r>
            <a:r>
              <a:rPr lang="fr-FR" dirty="0" err="1">
                <a:solidFill>
                  <a:srgbClr val="000000"/>
                </a:solidFill>
                <a:effectLst/>
                <a:latin typeface="Helvetica" pitchFamily="2" charset="0"/>
              </a:rPr>
              <a:t>their</a:t>
            </a:r>
            <a:r>
              <a:rPr lang="fr-FR" dirty="0">
                <a:solidFill>
                  <a:srgbClr val="000000"/>
                </a:solidFill>
                <a:effectLst/>
                <a:latin typeface="Helvetica" pitchFamily="2" charset="0"/>
              </a:rPr>
              <a:t> </a:t>
            </a:r>
            <a:r>
              <a:rPr lang="fr-FR" dirty="0" err="1">
                <a:solidFill>
                  <a:srgbClr val="000000"/>
                </a:solidFill>
                <a:effectLst/>
                <a:latin typeface="Helvetica" pitchFamily="2" charset="0"/>
              </a:rPr>
              <a:t>intended</a:t>
            </a:r>
            <a:r>
              <a:rPr lang="fr-FR" dirty="0">
                <a:solidFill>
                  <a:srgbClr val="000000"/>
                </a:solidFill>
                <a:effectLst/>
                <a:latin typeface="Helvetica" pitchFamily="2" charset="0"/>
              </a:rPr>
              <a:t> use. </a:t>
            </a:r>
            <a:r>
              <a:rPr lang="fr-FR" dirty="0" err="1">
                <a:solidFill>
                  <a:srgbClr val="000000"/>
                </a:solidFill>
                <a:effectLst/>
                <a:latin typeface="Helvetica" pitchFamily="2" charset="0"/>
              </a:rPr>
              <a:t>These</a:t>
            </a:r>
            <a:r>
              <a:rPr lang="fr-FR" dirty="0">
                <a:solidFill>
                  <a:srgbClr val="000000"/>
                </a:solidFill>
                <a:effectLst/>
                <a:latin typeface="Helvetica" pitchFamily="2" charset="0"/>
              </a:rPr>
              <a:t> by-</a:t>
            </a:r>
            <a:r>
              <a:rPr lang="fr-FR" dirty="0" err="1">
                <a:solidFill>
                  <a:srgbClr val="000000"/>
                </a:solidFill>
                <a:effectLst/>
                <a:latin typeface="Helvetica" pitchFamily="2" charset="0"/>
              </a:rPr>
              <a:t>products</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endParaRPr lang="fr-FR" dirty="0">
              <a:solidFill>
                <a:srgbClr val="000000"/>
              </a:solidFill>
              <a:effectLst/>
              <a:latin typeface="Helvetica" pitchFamily="2" charset="0"/>
            </a:endParaRPr>
          </a:p>
          <a:p>
            <a:r>
              <a:rPr lang="fr-FR" dirty="0" err="1">
                <a:solidFill>
                  <a:srgbClr val="000000"/>
                </a:solidFill>
                <a:effectLst/>
                <a:latin typeface="Helvetica" pitchFamily="2" charset="0"/>
              </a:rPr>
              <a:t>directed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towards</a:t>
            </a:r>
            <a:r>
              <a:rPr lang="fr-FR" dirty="0">
                <a:solidFill>
                  <a:srgbClr val="000000"/>
                </a:solidFill>
                <a:effectLst/>
                <a:latin typeface="Helvetica" pitchFamily="2" charset="0"/>
              </a:rPr>
              <a:t> four main </a:t>
            </a:r>
            <a:r>
              <a:rPr lang="fr-FR" dirty="0" err="1">
                <a:solidFill>
                  <a:srgbClr val="000000"/>
                </a:solidFill>
                <a:effectLst/>
                <a:latin typeface="Helvetica" pitchFamily="2" charset="0"/>
              </a:rPr>
              <a:t>categories</a:t>
            </a:r>
            <a:r>
              <a:rPr lang="fr-FR" dirty="0">
                <a:solidFill>
                  <a:srgbClr val="000000"/>
                </a:solidFill>
                <a:effectLst/>
                <a:latin typeface="Helvetica" pitchFamily="2" charset="0"/>
              </a:rPr>
              <a:t>: animal or </a:t>
            </a:r>
            <a:r>
              <a:rPr lang="fr-FR" dirty="0" err="1">
                <a:solidFill>
                  <a:srgbClr val="000000"/>
                </a:solidFill>
                <a:effectLst/>
                <a:latin typeface="Helvetica" pitchFamily="2" charset="0"/>
              </a:rPr>
              <a:t>human</a:t>
            </a:r>
            <a:r>
              <a:rPr lang="fr-FR" dirty="0">
                <a:solidFill>
                  <a:srgbClr val="000000"/>
                </a:solidFill>
                <a:effectLst/>
                <a:latin typeface="Helvetica" pitchFamily="2" charset="0"/>
              </a:rPr>
              <a:t> </a:t>
            </a:r>
            <a:r>
              <a:rPr lang="fr-FR" dirty="0" err="1">
                <a:solidFill>
                  <a:srgbClr val="000000"/>
                </a:solidFill>
                <a:effectLst/>
                <a:latin typeface="Helvetica" pitchFamily="2" charset="0"/>
              </a:rPr>
              <a:t>food</a:t>
            </a:r>
            <a:r>
              <a:rPr lang="fr-FR" dirty="0">
                <a:solidFill>
                  <a:srgbClr val="000000"/>
                </a:solidFill>
                <a:effectLst/>
                <a:latin typeface="Helvetica" pitchFamily="2" charset="0"/>
              </a:rPr>
              <a:t>, </a:t>
            </a:r>
            <a:r>
              <a:rPr lang="fr-FR" dirty="0" err="1">
                <a:solidFill>
                  <a:srgbClr val="000000"/>
                </a:solidFill>
                <a:effectLst/>
                <a:latin typeface="Helvetica" pitchFamily="2" charset="0"/>
              </a:rPr>
              <a:t>energy</a:t>
            </a:r>
            <a:r>
              <a:rPr lang="fr-FR" dirty="0">
                <a:solidFill>
                  <a:srgbClr val="000000"/>
                </a:solidFill>
                <a:effectLst/>
                <a:latin typeface="Helvetica" pitchFamily="2" charset="0"/>
              </a:rPr>
              <a:t>, </a:t>
            </a:r>
            <a:r>
              <a:rPr lang="fr-FR" dirty="0" err="1">
                <a:solidFill>
                  <a:srgbClr val="000000"/>
                </a:solidFill>
                <a:effectLst/>
                <a:latin typeface="Helvetica" pitchFamily="2" charset="0"/>
              </a:rPr>
              <a:t>agronomy</a:t>
            </a:r>
            <a:r>
              <a:rPr lang="fr-FR" dirty="0">
                <a:solidFill>
                  <a:srgbClr val="000000"/>
                </a:solidFill>
                <a:effectLst/>
                <a:latin typeface="Helvetica" pitchFamily="2" charset="0"/>
              </a:rPr>
              <a:t>, and </a:t>
            </a:r>
            <a:r>
              <a:rPr lang="fr-FR" dirty="0" err="1">
                <a:solidFill>
                  <a:srgbClr val="000000"/>
                </a:solidFill>
                <a:effectLst/>
                <a:latin typeface="Helvetica" pitchFamily="2" charset="0"/>
              </a:rPr>
              <a:t>industry</a:t>
            </a:r>
            <a:r>
              <a:rPr lang="fr-FR" dirty="0">
                <a:solidFill>
                  <a:srgbClr val="000000"/>
                </a:solidFill>
                <a:effectLst/>
                <a:latin typeface="Helvetica" pitchFamily="2" charset="0"/>
              </a:rPr>
              <a:t>. This classification </a:t>
            </a:r>
            <a:r>
              <a:rPr lang="fr-FR" dirty="0" err="1">
                <a:solidFill>
                  <a:srgbClr val="000000"/>
                </a:solidFill>
                <a:effectLst/>
                <a:latin typeface="Helvetica" pitchFamily="2" charset="0"/>
              </a:rPr>
              <a:t>is</a:t>
            </a:r>
            <a:r>
              <a:rPr lang="fr-FR" dirty="0">
                <a:solidFill>
                  <a:srgbClr val="000000"/>
                </a:solidFill>
                <a:effectLst/>
                <a:latin typeface="Helvetica" pitchFamily="2" charset="0"/>
              </a:rPr>
              <a:t> </a:t>
            </a:r>
            <a:r>
              <a:rPr lang="fr-FR" dirty="0" err="1">
                <a:solidFill>
                  <a:srgbClr val="000000"/>
                </a:solidFill>
                <a:effectLst/>
                <a:latin typeface="Helvetica" pitchFamily="2" charset="0"/>
              </a:rPr>
              <a:t>illustrated</a:t>
            </a:r>
            <a:r>
              <a:rPr lang="fr-FR" dirty="0">
                <a:solidFill>
                  <a:srgbClr val="000000"/>
                </a:solidFill>
                <a:effectLst/>
                <a:latin typeface="Helvetica" pitchFamily="2" charset="0"/>
              </a:rPr>
              <a:t> in the </a:t>
            </a:r>
            <a:r>
              <a:rPr lang="fr-FR" dirty="0" err="1">
                <a:solidFill>
                  <a:srgbClr val="000000"/>
                </a:solidFill>
                <a:effectLst/>
                <a:latin typeface="Helvetica" pitchFamily="2" charset="0"/>
              </a:rPr>
              <a:t>present</a:t>
            </a:r>
            <a:r>
              <a:rPr lang="fr-FR" dirty="0">
                <a:solidFill>
                  <a:srgbClr val="000000"/>
                </a:solidFill>
                <a:effectLst/>
                <a:latin typeface="Helvetica" pitchFamily="2" charset="0"/>
              </a:rPr>
              <a:t> Figure.</a:t>
            </a:r>
          </a:p>
          <a:p>
            <a:endParaRPr lang="fr-FR" dirty="0"/>
          </a:p>
          <a:p>
            <a:endParaRPr lang="fr-FR" dirty="0"/>
          </a:p>
          <a:p>
            <a:r>
              <a:rPr lang="fr-FR" b="0" u="sng" dirty="0">
                <a:solidFill>
                  <a:srgbClr val="000000"/>
                </a:solidFill>
                <a:effectLst/>
                <a:latin typeface="Helvetica" pitchFamily="2" charset="0"/>
              </a:rPr>
              <a:t>At the </a:t>
            </a:r>
            <a:r>
              <a:rPr lang="fr-FR" b="0" u="sng" dirty="0" err="1">
                <a:solidFill>
                  <a:srgbClr val="000000"/>
                </a:solidFill>
                <a:effectLst/>
                <a:latin typeface="Helvetica" pitchFamily="2" charset="0"/>
              </a:rPr>
              <a:t>vineyard</a:t>
            </a:r>
            <a:r>
              <a:rPr lang="fr-FR" b="0" u="sng" dirty="0">
                <a:solidFill>
                  <a:srgbClr val="000000"/>
                </a:solidFill>
                <a:effectLst/>
                <a:latin typeface="Helvetica" pitchFamily="2" charset="0"/>
              </a:rPr>
              <a:t> </a:t>
            </a:r>
            <a:r>
              <a:rPr lang="fr-FR" b="0" u="sng" dirty="0" err="1">
                <a:solidFill>
                  <a:srgbClr val="000000"/>
                </a:solidFill>
                <a:effectLst/>
                <a:latin typeface="Helvetica" pitchFamily="2" charset="0"/>
              </a:rPr>
              <a:t>level</a:t>
            </a:r>
            <a:endParaRPr lang="fr-FR" b="0" u="sng" dirty="0">
              <a:solidFill>
                <a:srgbClr val="000000"/>
              </a:solidFill>
              <a:effectLst/>
              <a:latin typeface="Helvetica" pitchFamily="2" charset="0"/>
            </a:endParaRPr>
          </a:p>
          <a:p>
            <a:r>
              <a:rPr lang="fr-FR" b="1" dirty="0">
                <a:solidFill>
                  <a:srgbClr val="000000"/>
                </a:solidFill>
                <a:effectLst/>
                <a:latin typeface="Helvetica" pitchFamily="2" charset="0"/>
              </a:rPr>
              <a:t>• </a:t>
            </a:r>
            <a:r>
              <a:rPr lang="fr-FR" b="1" dirty="0">
                <a:solidFill>
                  <a:srgbClr val="71AD47"/>
                </a:solidFill>
                <a:effectLst/>
                <a:highlight>
                  <a:srgbClr val="FFFF00"/>
                </a:highlight>
                <a:latin typeface="Helvetica" pitchFamily="2" charset="0"/>
              </a:rPr>
              <a:t>Vine shoots</a:t>
            </a:r>
            <a:r>
              <a:rPr lang="fr-FR" b="1" dirty="0">
                <a:solidFill>
                  <a:srgbClr val="000000"/>
                </a:solidFill>
                <a:effectLst/>
                <a:highlight>
                  <a:srgbClr val="FFFF00"/>
                </a:highlight>
                <a:latin typeface="Helvetica" pitchFamily="2" charset="0"/>
              </a:rPr>
              <a:t>: </a:t>
            </a:r>
            <a:r>
              <a:rPr lang="fr-FR" dirty="0">
                <a:solidFill>
                  <a:srgbClr val="000000"/>
                </a:solidFill>
                <a:effectLst/>
                <a:latin typeface="Helvetica" pitchFamily="2" charset="0"/>
              </a:rPr>
              <a:t>branches </a:t>
            </a:r>
            <a:r>
              <a:rPr lang="fr-FR" dirty="0" err="1">
                <a:solidFill>
                  <a:srgbClr val="000000"/>
                </a:solidFill>
                <a:effectLst/>
                <a:latin typeface="Helvetica" pitchFamily="2" charset="0"/>
              </a:rPr>
              <a:t>that</a:t>
            </a:r>
            <a:r>
              <a:rPr lang="fr-FR" dirty="0">
                <a:solidFill>
                  <a:srgbClr val="000000"/>
                </a:solidFill>
                <a:effectLst/>
                <a:latin typeface="Helvetica" pitchFamily="2" charset="0"/>
              </a:rPr>
              <a:t> </a:t>
            </a:r>
            <a:r>
              <a:rPr lang="fr-FR" dirty="0" err="1">
                <a:solidFill>
                  <a:srgbClr val="000000"/>
                </a:solidFill>
                <a:effectLst/>
                <a:latin typeface="Helvetica" pitchFamily="2" charset="0"/>
              </a:rPr>
              <a:t>develop</a:t>
            </a:r>
            <a:r>
              <a:rPr lang="fr-FR" dirty="0">
                <a:solidFill>
                  <a:srgbClr val="000000"/>
                </a:solidFill>
                <a:effectLst/>
                <a:latin typeface="Helvetica" pitchFamily="2" charset="0"/>
              </a:rPr>
              <a:t> </a:t>
            </a:r>
            <a:r>
              <a:rPr lang="fr-FR" dirty="0" err="1">
                <a:solidFill>
                  <a:srgbClr val="000000"/>
                </a:solidFill>
                <a:effectLst/>
                <a:latin typeface="Helvetica" pitchFamily="2" charset="0"/>
              </a:rPr>
              <a:t>after</a:t>
            </a:r>
            <a:r>
              <a:rPr lang="fr-FR" dirty="0">
                <a:solidFill>
                  <a:srgbClr val="000000"/>
                </a:solidFill>
                <a:effectLst/>
                <a:latin typeface="Helvetica" pitchFamily="2" charset="0"/>
              </a:rPr>
              <a:t> 1 </a:t>
            </a:r>
            <a:r>
              <a:rPr lang="fr-FR" dirty="0" err="1">
                <a:solidFill>
                  <a:srgbClr val="000000"/>
                </a:solidFill>
                <a:effectLst/>
                <a:latin typeface="Helvetica" pitchFamily="2" charset="0"/>
              </a:rPr>
              <a:t>yr</a:t>
            </a:r>
            <a:r>
              <a:rPr lang="fr-FR" dirty="0">
                <a:solidFill>
                  <a:srgbClr val="000000"/>
                </a:solidFill>
                <a:effectLst/>
                <a:latin typeface="Helvetica" pitchFamily="2" charset="0"/>
              </a:rPr>
              <a:t>, forming a </a:t>
            </a:r>
            <a:r>
              <a:rPr lang="fr-FR" dirty="0" err="1">
                <a:solidFill>
                  <a:srgbClr val="000000"/>
                </a:solidFill>
                <a:effectLst/>
                <a:latin typeface="Helvetica" pitchFamily="2" charset="0"/>
              </a:rPr>
              <a:t>ligneous</a:t>
            </a:r>
            <a:r>
              <a:rPr lang="fr-FR" dirty="0">
                <a:solidFill>
                  <a:srgbClr val="000000"/>
                </a:solidFill>
                <a:effectLst/>
                <a:latin typeface="Helvetica" pitchFamily="2" charset="0"/>
              </a:rPr>
              <a:t> </a:t>
            </a:r>
            <a:r>
              <a:rPr lang="fr-FR" dirty="0" err="1">
                <a:solidFill>
                  <a:srgbClr val="000000"/>
                </a:solidFill>
                <a:effectLst/>
                <a:latin typeface="Helvetica" pitchFamily="2" charset="0"/>
              </a:rPr>
              <a:t>biomass</a:t>
            </a:r>
            <a:r>
              <a:rPr lang="fr-FR" dirty="0">
                <a:solidFill>
                  <a:srgbClr val="000000"/>
                </a:solidFill>
                <a:effectLst/>
                <a:latin typeface="Helvetica" pitchFamily="2" charset="0"/>
              </a:rPr>
              <a:t> </a:t>
            </a:r>
            <a:r>
              <a:rPr lang="fr-FR" dirty="0" err="1">
                <a:solidFill>
                  <a:srgbClr val="000000"/>
                </a:solidFill>
                <a:effectLst/>
                <a:latin typeface="Helvetica" pitchFamily="2" charset="0"/>
              </a:rPr>
              <a:t>that</a:t>
            </a:r>
            <a:r>
              <a:rPr lang="fr-FR" dirty="0">
                <a:solidFill>
                  <a:srgbClr val="000000"/>
                </a:solidFill>
                <a:effectLst/>
                <a:latin typeface="Helvetica" pitchFamily="2" charset="0"/>
              </a:rPr>
              <a:t> </a:t>
            </a:r>
            <a:r>
              <a:rPr lang="fr-FR" dirty="0" err="1">
                <a:solidFill>
                  <a:srgbClr val="000000"/>
                </a:solidFill>
                <a:effectLst/>
                <a:latin typeface="Helvetica" pitchFamily="2" charset="0"/>
              </a:rPr>
              <a:t>is</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renewed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each</a:t>
            </a:r>
            <a:r>
              <a:rPr lang="fr-FR" dirty="0">
                <a:solidFill>
                  <a:srgbClr val="000000"/>
                </a:solidFill>
                <a:effectLst/>
                <a:latin typeface="Helvetica" pitchFamily="2" charset="0"/>
              </a:rPr>
              <a:t> </a:t>
            </a:r>
            <a:r>
              <a:rPr lang="fr-FR" dirty="0" err="1">
                <a:solidFill>
                  <a:srgbClr val="000000"/>
                </a:solidFill>
                <a:effectLst/>
                <a:latin typeface="Helvetica" pitchFamily="2" charset="0"/>
              </a:rPr>
              <a:t>year</a:t>
            </a:r>
            <a:r>
              <a:rPr lang="fr-FR" dirty="0">
                <a:solidFill>
                  <a:srgbClr val="000000"/>
                </a:solidFill>
                <a:effectLst/>
                <a:latin typeface="Helvetica" pitchFamily="2" charset="0"/>
              </a:rPr>
              <a:t> </a:t>
            </a:r>
            <a:r>
              <a:rPr lang="fr-FR" dirty="0" err="1">
                <a:solidFill>
                  <a:srgbClr val="000000"/>
                </a:solidFill>
                <a:effectLst/>
                <a:latin typeface="Helvetica" pitchFamily="2" charset="0"/>
              </a:rPr>
              <a:t>during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pruning</a:t>
            </a:r>
            <a:r>
              <a:rPr lang="fr-FR" dirty="0">
                <a:solidFill>
                  <a:srgbClr val="000000"/>
                </a:solidFill>
                <a:effectLst/>
                <a:latin typeface="Helvetica" pitchFamily="2" charset="0"/>
              </a:rPr>
              <a:t>. This </a:t>
            </a:r>
            <a:r>
              <a:rPr lang="fr-FR" dirty="0" err="1">
                <a:solidFill>
                  <a:srgbClr val="000000"/>
                </a:solidFill>
                <a:effectLst/>
                <a:latin typeface="Helvetica" pitchFamily="2" charset="0"/>
              </a:rPr>
              <a:t>biomass</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exploited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energetically</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agronomically</a:t>
            </a:r>
            <a:r>
              <a:rPr lang="fr-FR" dirty="0">
                <a:solidFill>
                  <a:srgbClr val="000000"/>
                </a:solidFill>
                <a:effectLst/>
                <a:latin typeface="Helvetica" pitchFamily="2" charset="0"/>
              </a:rPr>
              <a:t>, </a:t>
            </a:r>
            <a:r>
              <a:rPr lang="fr-FR" dirty="0" err="1">
                <a:solidFill>
                  <a:srgbClr val="000000"/>
                </a:solidFill>
                <a:effectLst/>
                <a:latin typeface="Helvetica" pitchFamily="2" charset="0"/>
              </a:rPr>
              <a:t>either</a:t>
            </a:r>
            <a:r>
              <a:rPr lang="fr-FR" dirty="0">
                <a:solidFill>
                  <a:srgbClr val="000000"/>
                </a:solidFill>
                <a:effectLst/>
                <a:latin typeface="Helvetica" pitchFamily="2" charset="0"/>
              </a:rPr>
              <a:t> by </a:t>
            </a:r>
            <a:r>
              <a:rPr lang="fr-FR" dirty="0" err="1">
                <a:solidFill>
                  <a:srgbClr val="000000"/>
                </a:solidFill>
                <a:effectLst/>
                <a:latin typeface="Helvetica" pitchFamily="2" charset="0"/>
              </a:rPr>
              <a:t>returning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it</a:t>
            </a:r>
            <a:r>
              <a:rPr lang="fr-FR" dirty="0">
                <a:solidFill>
                  <a:srgbClr val="000000"/>
                </a:solidFill>
                <a:effectLst/>
                <a:latin typeface="Helvetica" pitchFamily="2" charset="0"/>
              </a:rPr>
              <a:t> to the </a:t>
            </a:r>
            <a:r>
              <a:rPr lang="fr-FR" dirty="0" err="1">
                <a:solidFill>
                  <a:srgbClr val="000000"/>
                </a:solidFill>
                <a:effectLst/>
                <a:latin typeface="Helvetica" pitchFamily="2" charset="0"/>
              </a:rPr>
              <a:t>soil</a:t>
            </a:r>
            <a:r>
              <a:rPr lang="fr-FR" dirty="0">
                <a:solidFill>
                  <a:srgbClr val="000000"/>
                </a:solidFill>
                <a:effectLst/>
                <a:latin typeface="Helvetica" pitchFamily="2" charset="0"/>
              </a:rPr>
              <a:t> </a:t>
            </a:r>
            <a:r>
              <a:rPr lang="fr-FR" dirty="0" err="1">
                <a:solidFill>
                  <a:srgbClr val="000000"/>
                </a:solidFill>
                <a:effectLst/>
                <a:latin typeface="Helvetica" pitchFamily="2" charset="0"/>
              </a:rPr>
              <a:t>with</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without</a:t>
            </a:r>
            <a:r>
              <a:rPr lang="fr-FR" dirty="0">
                <a:solidFill>
                  <a:srgbClr val="000000"/>
                </a:solidFill>
                <a:effectLst/>
                <a:latin typeface="Helvetica" pitchFamily="2" charset="0"/>
              </a:rPr>
              <a:t> </a:t>
            </a:r>
            <a:r>
              <a:rPr lang="fr-FR" dirty="0" err="1">
                <a:solidFill>
                  <a:srgbClr val="000000"/>
                </a:solidFill>
                <a:effectLst/>
                <a:latin typeface="Helvetica" pitchFamily="2" charset="0"/>
              </a:rPr>
              <a:t>shredding</a:t>
            </a:r>
            <a:r>
              <a:rPr lang="fr-FR" dirty="0">
                <a:solidFill>
                  <a:srgbClr val="000000"/>
                </a:solidFill>
                <a:effectLst/>
                <a:latin typeface="Helvetica" pitchFamily="2" charset="0"/>
              </a:rPr>
              <a:t>, or by </a:t>
            </a:r>
            <a:r>
              <a:rPr lang="fr-FR" dirty="0" err="1">
                <a:solidFill>
                  <a:srgbClr val="000000"/>
                </a:solidFill>
                <a:effectLst/>
                <a:latin typeface="Helvetica" pitchFamily="2" charset="0"/>
              </a:rPr>
              <a:t>composting</a:t>
            </a:r>
            <a:endParaRPr lang="fr-FR" dirty="0">
              <a:solidFill>
                <a:srgbClr val="000000"/>
              </a:solidFill>
              <a:effectLst/>
              <a:latin typeface="Helvetica" pitchFamily="2" charset="0"/>
            </a:endParaRPr>
          </a:p>
          <a:p>
            <a:endParaRPr lang="fr-FR" dirty="0">
              <a:solidFill>
                <a:srgbClr val="000000"/>
              </a:solidFill>
              <a:effectLst/>
              <a:latin typeface="Helvetica" pitchFamily="2" charset="0"/>
            </a:endParaRPr>
          </a:p>
          <a:p>
            <a:r>
              <a:rPr lang="fr-FR" dirty="0">
                <a:solidFill>
                  <a:srgbClr val="000000"/>
                </a:solidFill>
                <a:effectLst/>
                <a:latin typeface="Helvetica" pitchFamily="2" charset="0"/>
              </a:rPr>
              <a:t>• </a:t>
            </a:r>
            <a:r>
              <a:rPr lang="fr-FR" b="1" dirty="0">
                <a:solidFill>
                  <a:srgbClr val="000000"/>
                </a:solidFill>
                <a:effectLst/>
                <a:latin typeface="Helvetica" pitchFamily="2" charset="0"/>
              </a:rPr>
              <a:t>Vine </a:t>
            </a:r>
            <a:r>
              <a:rPr lang="fr-FR" b="1" dirty="0" err="1">
                <a:solidFill>
                  <a:srgbClr val="000000"/>
                </a:solidFill>
                <a:effectLst/>
                <a:latin typeface="Helvetica" pitchFamily="2" charset="0"/>
              </a:rPr>
              <a:t>stumps</a:t>
            </a:r>
            <a:r>
              <a:rPr lang="fr-FR" b="1" dirty="0">
                <a:solidFill>
                  <a:srgbClr val="000000"/>
                </a:solidFill>
                <a:effectLst/>
                <a:latin typeface="Helvetica" pitchFamily="2" charset="0"/>
              </a:rPr>
              <a:t>: </a:t>
            </a:r>
            <a:r>
              <a:rPr lang="fr-FR" dirty="0">
                <a:solidFill>
                  <a:srgbClr val="000000"/>
                </a:solidFill>
                <a:effectLst/>
                <a:latin typeface="Helvetica" pitchFamily="2" charset="0"/>
              </a:rPr>
              <a:t>Vine </a:t>
            </a:r>
            <a:r>
              <a:rPr lang="fr-FR" dirty="0" err="1">
                <a:solidFill>
                  <a:srgbClr val="000000"/>
                </a:solidFill>
                <a:effectLst/>
                <a:latin typeface="Helvetica" pitchFamily="2" charset="0"/>
              </a:rPr>
              <a:t>stumps</a:t>
            </a:r>
            <a:r>
              <a:rPr lang="fr-FR" dirty="0">
                <a:solidFill>
                  <a:srgbClr val="000000"/>
                </a:solidFill>
                <a:effectLst/>
                <a:latin typeface="Helvetica" pitchFamily="2" charset="0"/>
              </a:rPr>
              <a:t> are </a:t>
            </a:r>
            <a:r>
              <a:rPr lang="fr-FR" dirty="0" err="1">
                <a:solidFill>
                  <a:srgbClr val="000000"/>
                </a:solidFill>
                <a:effectLst/>
                <a:latin typeface="Helvetica" pitchFamily="2" charset="0"/>
              </a:rPr>
              <a:t>derived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from</a:t>
            </a:r>
            <a:r>
              <a:rPr lang="fr-FR" dirty="0">
                <a:solidFill>
                  <a:srgbClr val="000000"/>
                </a:solidFill>
                <a:effectLst/>
                <a:latin typeface="Helvetica" pitchFamily="2" charset="0"/>
              </a:rPr>
              <a:t> </a:t>
            </a:r>
            <a:r>
              <a:rPr lang="fr-FR" dirty="0" err="1">
                <a:solidFill>
                  <a:srgbClr val="000000"/>
                </a:solidFill>
                <a:effectLst/>
                <a:latin typeface="Helvetica" pitchFamily="2" charset="0"/>
              </a:rPr>
              <a:t>uprooted</a:t>
            </a:r>
            <a:r>
              <a:rPr lang="fr-FR" dirty="0">
                <a:solidFill>
                  <a:srgbClr val="000000"/>
                </a:solidFill>
                <a:effectLst/>
                <a:latin typeface="Helvetica" pitchFamily="2" charset="0"/>
              </a:rPr>
              <a:t> vines, </a:t>
            </a:r>
            <a:r>
              <a:rPr lang="fr-FR" dirty="0" err="1">
                <a:solidFill>
                  <a:srgbClr val="000000"/>
                </a:solidFill>
                <a:effectLst/>
                <a:latin typeface="Helvetica" pitchFamily="2" charset="0"/>
              </a:rPr>
              <a:t>including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dead</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diseased</a:t>
            </a:r>
            <a:r>
              <a:rPr lang="fr-FR" dirty="0">
                <a:solidFill>
                  <a:srgbClr val="000000"/>
                </a:solidFill>
                <a:effectLst/>
                <a:latin typeface="Helvetica" pitchFamily="2" charset="0"/>
              </a:rPr>
              <a:t> vines, vine </a:t>
            </a:r>
            <a:r>
              <a:rPr lang="fr-FR" dirty="0" err="1">
                <a:solidFill>
                  <a:srgbClr val="000000"/>
                </a:solidFill>
                <a:effectLst/>
                <a:latin typeface="Helvetica" pitchFamily="2" charset="0"/>
              </a:rPr>
              <a:t>stumps</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represent</a:t>
            </a:r>
            <a:r>
              <a:rPr lang="fr-FR" dirty="0">
                <a:solidFill>
                  <a:srgbClr val="000000"/>
                </a:solidFill>
                <a:effectLst/>
                <a:latin typeface="Helvetica" pitchFamily="2" charset="0"/>
              </a:rPr>
              <a:t> </a:t>
            </a:r>
            <a:r>
              <a:rPr lang="fr-FR" dirty="0" err="1">
                <a:solidFill>
                  <a:srgbClr val="000000"/>
                </a:solidFill>
                <a:effectLst/>
                <a:latin typeface="Helvetica" pitchFamily="2" charset="0"/>
              </a:rPr>
              <a:t>ligneous</a:t>
            </a:r>
            <a:r>
              <a:rPr lang="fr-FR" dirty="0">
                <a:solidFill>
                  <a:srgbClr val="000000"/>
                </a:solidFill>
                <a:effectLst/>
                <a:latin typeface="Helvetica" pitchFamily="2" charset="0"/>
              </a:rPr>
              <a:t> </a:t>
            </a:r>
            <a:r>
              <a:rPr lang="fr-FR" dirty="0" err="1">
                <a:solidFill>
                  <a:srgbClr val="000000"/>
                </a:solidFill>
                <a:effectLst/>
                <a:latin typeface="Helvetica" pitchFamily="2" charset="0"/>
              </a:rPr>
              <a:t>biomass</a:t>
            </a:r>
            <a:r>
              <a:rPr lang="fr-FR" dirty="0">
                <a:solidFill>
                  <a:srgbClr val="000000"/>
                </a:solidFill>
                <a:effectLst/>
                <a:latin typeface="Helvetica" pitchFamily="2" charset="0"/>
              </a:rPr>
              <a:t> </a:t>
            </a:r>
            <a:r>
              <a:rPr lang="fr-FR" dirty="0" err="1">
                <a:solidFill>
                  <a:srgbClr val="000000"/>
                </a:solidFill>
                <a:effectLst/>
                <a:latin typeface="Helvetica" pitchFamily="2" charset="0"/>
              </a:rPr>
              <a:t>that</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valorized</a:t>
            </a:r>
            <a:r>
              <a:rPr lang="fr-FR" dirty="0">
                <a:solidFill>
                  <a:srgbClr val="000000"/>
                </a:solidFill>
                <a:effectLst/>
                <a:latin typeface="Helvetica" pitchFamily="2" charset="0"/>
              </a:rPr>
              <a:t> by combustion for </a:t>
            </a:r>
            <a:r>
              <a:rPr lang="fr-FR" dirty="0" err="1">
                <a:solidFill>
                  <a:srgbClr val="000000"/>
                </a:solidFill>
                <a:effectLst/>
                <a:latin typeface="Helvetica" pitchFamily="2" charset="0"/>
              </a:rPr>
              <a:t>heat</a:t>
            </a:r>
            <a:r>
              <a:rPr lang="fr-FR" dirty="0">
                <a:solidFill>
                  <a:srgbClr val="000000"/>
                </a:solidFill>
                <a:effectLst/>
                <a:latin typeface="Helvetica" pitchFamily="2" charset="0"/>
              </a:rPr>
              <a:t> production</a:t>
            </a:r>
          </a:p>
          <a:p>
            <a:endParaRPr lang="fr-FR" dirty="0">
              <a:solidFill>
                <a:srgbClr val="000000"/>
              </a:solidFill>
              <a:effectLst/>
              <a:latin typeface="Helvetica" pitchFamily="2" charset="0"/>
            </a:endParaRPr>
          </a:p>
          <a:p>
            <a:r>
              <a:rPr lang="fr-FR" b="0" u="sng" dirty="0">
                <a:solidFill>
                  <a:srgbClr val="000000"/>
                </a:solidFill>
                <a:effectLst/>
                <a:latin typeface="Helvetica" pitchFamily="2" charset="0"/>
              </a:rPr>
              <a:t>At the </a:t>
            </a:r>
            <a:r>
              <a:rPr lang="fr-FR" b="0" u="sng" dirty="0" err="1">
                <a:solidFill>
                  <a:srgbClr val="000000"/>
                </a:solidFill>
                <a:effectLst/>
                <a:latin typeface="Helvetica" pitchFamily="2" charset="0"/>
              </a:rPr>
              <a:t>winery</a:t>
            </a:r>
            <a:r>
              <a:rPr lang="fr-FR" b="0" u="sng" dirty="0">
                <a:solidFill>
                  <a:srgbClr val="000000"/>
                </a:solidFill>
                <a:effectLst/>
                <a:latin typeface="Helvetica" pitchFamily="2" charset="0"/>
              </a:rPr>
              <a:t> </a:t>
            </a:r>
            <a:r>
              <a:rPr lang="fr-FR" b="0" u="sng" dirty="0" err="1">
                <a:solidFill>
                  <a:srgbClr val="000000"/>
                </a:solidFill>
                <a:effectLst/>
                <a:latin typeface="Helvetica" pitchFamily="2" charset="0"/>
              </a:rPr>
              <a:t>level</a:t>
            </a:r>
            <a:endParaRPr lang="fr-FR" b="0" u="sng" dirty="0">
              <a:solidFill>
                <a:srgbClr val="000000"/>
              </a:solidFill>
              <a:effectLst/>
              <a:latin typeface="Helvetica" pitchFamily="2" charset="0"/>
            </a:endParaRPr>
          </a:p>
          <a:p>
            <a:r>
              <a:rPr lang="fr-FR" b="1" dirty="0">
                <a:solidFill>
                  <a:srgbClr val="000000"/>
                </a:solidFill>
                <a:effectLst/>
                <a:latin typeface="Helvetica" pitchFamily="2" charset="0"/>
              </a:rPr>
              <a:t>• </a:t>
            </a:r>
            <a:r>
              <a:rPr lang="fr-FR" b="1" dirty="0" err="1">
                <a:solidFill>
                  <a:srgbClr val="000000"/>
                </a:solidFill>
                <a:effectLst/>
                <a:latin typeface="Helvetica" pitchFamily="2" charset="0"/>
              </a:rPr>
              <a:t>Grape</a:t>
            </a:r>
            <a:r>
              <a:rPr lang="fr-FR" b="1" dirty="0">
                <a:solidFill>
                  <a:srgbClr val="000000"/>
                </a:solidFill>
                <a:effectLst/>
                <a:latin typeface="Helvetica" pitchFamily="2" charset="0"/>
              </a:rPr>
              <a:t> </a:t>
            </a:r>
            <a:r>
              <a:rPr lang="fr-FR" b="1" dirty="0" err="1">
                <a:solidFill>
                  <a:srgbClr val="000000"/>
                </a:solidFill>
                <a:effectLst/>
                <a:latin typeface="Helvetica" pitchFamily="2" charset="0"/>
              </a:rPr>
              <a:t>pomace</a:t>
            </a:r>
            <a:r>
              <a:rPr lang="fr-FR" b="1" dirty="0">
                <a:solidFill>
                  <a:srgbClr val="000000"/>
                </a:solidFill>
                <a:effectLst/>
                <a:latin typeface="Helvetica" pitchFamily="2" charset="0"/>
              </a:rPr>
              <a:t>/marc: </a:t>
            </a:r>
            <a:r>
              <a:rPr lang="fr-FR" dirty="0" err="1">
                <a:solidFill>
                  <a:srgbClr val="000000"/>
                </a:solidFill>
                <a:effectLst/>
                <a:latin typeface="Helvetica" pitchFamily="2" charset="0"/>
              </a:rPr>
              <a:t>Grape</a:t>
            </a:r>
            <a:r>
              <a:rPr lang="fr-FR" dirty="0">
                <a:solidFill>
                  <a:srgbClr val="000000"/>
                </a:solidFill>
                <a:effectLst/>
                <a:latin typeface="Helvetica" pitchFamily="2" charset="0"/>
              </a:rPr>
              <a:t> marc </a:t>
            </a:r>
            <a:r>
              <a:rPr lang="fr-FR" dirty="0" err="1">
                <a:solidFill>
                  <a:srgbClr val="000000"/>
                </a:solidFill>
                <a:effectLst/>
                <a:latin typeface="Helvetica" pitchFamily="2" charset="0"/>
              </a:rPr>
              <a:t>is</a:t>
            </a:r>
            <a:r>
              <a:rPr lang="fr-FR" dirty="0">
                <a:solidFill>
                  <a:srgbClr val="000000"/>
                </a:solidFill>
                <a:effectLst/>
                <a:latin typeface="Helvetica" pitchFamily="2" charset="0"/>
              </a:rPr>
              <a:t> the </a:t>
            </a:r>
            <a:r>
              <a:rPr lang="fr-FR" dirty="0" err="1">
                <a:solidFill>
                  <a:srgbClr val="000000"/>
                </a:solidFill>
                <a:effectLst/>
                <a:latin typeface="Helvetica" pitchFamily="2" charset="0"/>
              </a:rPr>
              <a:t>solid</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residue</a:t>
            </a:r>
            <a:r>
              <a:rPr lang="fr-FR" dirty="0">
                <a:solidFill>
                  <a:srgbClr val="000000"/>
                </a:solidFill>
                <a:effectLst/>
                <a:latin typeface="Helvetica" pitchFamily="2" charset="0"/>
              </a:rPr>
              <a:t> </a:t>
            </a:r>
            <a:r>
              <a:rPr lang="fr-FR" dirty="0" err="1">
                <a:solidFill>
                  <a:srgbClr val="000000"/>
                </a:solidFill>
                <a:effectLst/>
                <a:latin typeface="Helvetica" pitchFamily="2" charset="0"/>
              </a:rPr>
              <a:t>obtained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after</a:t>
            </a:r>
            <a:r>
              <a:rPr lang="fr-FR" dirty="0">
                <a:solidFill>
                  <a:srgbClr val="000000"/>
                </a:solidFill>
                <a:effectLst/>
                <a:latin typeface="Helvetica" pitchFamily="2" charset="0"/>
              </a:rPr>
              <a:t> the pressing of </a:t>
            </a:r>
            <a:r>
              <a:rPr lang="fr-FR" dirty="0" err="1">
                <a:solidFill>
                  <a:srgbClr val="000000"/>
                </a:solidFill>
                <a:effectLst/>
                <a:latin typeface="Helvetica" pitchFamily="2" charset="0"/>
              </a:rPr>
              <a:t>fresh</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fermented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grapes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during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winemaking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including</a:t>
            </a:r>
            <a:r>
              <a:rPr lang="fr-FR" dirty="0">
                <a:solidFill>
                  <a:srgbClr val="000000"/>
                </a:solidFill>
                <a:effectLst/>
                <a:latin typeface="Helvetica" pitchFamily="2" charset="0"/>
              </a:rPr>
              <a:t> skins, </a:t>
            </a:r>
            <a:r>
              <a:rPr lang="fr-FR" dirty="0" err="1">
                <a:solidFill>
                  <a:srgbClr val="000000"/>
                </a:solidFill>
                <a:effectLst/>
                <a:latin typeface="Helvetica" pitchFamily="2" charset="0"/>
              </a:rPr>
              <a:t>seeds</a:t>
            </a:r>
            <a:r>
              <a:rPr lang="fr-FR" dirty="0">
                <a:solidFill>
                  <a:srgbClr val="000000"/>
                </a:solidFill>
                <a:effectLst/>
                <a:latin typeface="Helvetica" pitchFamily="2" charset="0"/>
              </a:rPr>
              <a:t> and </a:t>
            </a:r>
            <a:r>
              <a:rPr lang="fr-FR" dirty="0" err="1">
                <a:solidFill>
                  <a:srgbClr val="000000"/>
                </a:solidFill>
                <a:effectLst/>
                <a:latin typeface="Helvetica" pitchFamily="2" charset="0"/>
              </a:rPr>
              <a:t>sometimes</a:t>
            </a:r>
            <a:r>
              <a:rPr lang="fr-FR" dirty="0">
                <a:solidFill>
                  <a:srgbClr val="000000"/>
                </a:solidFill>
                <a:effectLst/>
                <a:latin typeface="Helvetica" pitchFamily="2" charset="0"/>
              </a:rPr>
              <a:t> stems. This by-</a:t>
            </a:r>
            <a:r>
              <a:rPr lang="fr-FR" dirty="0" err="1">
                <a:solidFill>
                  <a:srgbClr val="000000"/>
                </a:solidFill>
                <a:effectLst/>
                <a:latin typeface="Helvetica" pitchFamily="2" charset="0"/>
              </a:rPr>
              <a:t>product</a:t>
            </a:r>
            <a:r>
              <a:rPr lang="fr-FR" dirty="0">
                <a:solidFill>
                  <a:srgbClr val="000000"/>
                </a:solidFill>
                <a:effectLst/>
                <a:latin typeface="Helvetica" pitchFamily="2" charset="0"/>
              </a:rPr>
              <a:t> has the </a:t>
            </a:r>
            <a:r>
              <a:rPr lang="fr-FR" dirty="0" err="1">
                <a:solidFill>
                  <a:srgbClr val="000000"/>
                </a:solidFill>
                <a:effectLst/>
                <a:latin typeface="Helvetica" pitchFamily="2" charset="0"/>
              </a:rPr>
              <a:t>highest</a:t>
            </a:r>
            <a:r>
              <a:rPr lang="fr-FR" dirty="0">
                <a:solidFill>
                  <a:srgbClr val="000000"/>
                </a:solidFill>
                <a:effectLst/>
                <a:latin typeface="Helvetica" pitchFamily="2" charset="0"/>
              </a:rPr>
              <a:t> </a:t>
            </a:r>
            <a:r>
              <a:rPr lang="fr-FR" dirty="0" err="1">
                <a:solidFill>
                  <a:srgbClr val="000000"/>
                </a:solidFill>
                <a:effectLst/>
                <a:latin typeface="Helvetica" pitchFamily="2" charset="0"/>
              </a:rPr>
              <a:t>potential</a:t>
            </a:r>
            <a:r>
              <a:rPr lang="fr-FR" dirty="0">
                <a:solidFill>
                  <a:srgbClr val="000000"/>
                </a:solidFill>
                <a:effectLst/>
                <a:latin typeface="Helvetica" pitchFamily="2" charset="0"/>
              </a:rPr>
              <a:t> for valorisation and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used</a:t>
            </a:r>
            <a:r>
              <a:rPr lang="fr-FR" dirty="0">
                <a:solidFill>
                  <a:srgbClr val="000000"/>
                </a:solidFill>
                <a:effectLst/>
                <a:latin typeface="Helvetica" pitchFamily="2" charset="0"/>
              </a:rPr>
              <a:t> in a </a:t>
            </a:r>
            <a:r>
              <a:rPr lang="fr-FR" dirty="0" err="1">
                <a:solidFill>
                  <a:srgbClr val="000000"/>
                </a:solidFill>
                <a:effectLst/>
                <a:latin typeface="Helvetica" pitchFamily="2" charset="0"/>
              </a:rPr>
              <a:t>variety</a:t>
            </a:r>
            <a:r>
              <a:rPr lang="fr-FR" dirty="0">
                <a:solidFill>
                  <a:srgbClr val="000000"/>
                </a:solidFill>
                <a:effectLst/>
                <a:latin typeface="Helvetica" pitchFamily="2" charset="0"/>
              </a:rPr>
              <a:t> of </a:t>
            </a:r>
            <a:r>
              <a:rPr lang="fr-FR" dirty="0" err="1">
                <a:solidFill>
                  <a:srgbClr val="000000"/>
                </a:solidFill>
                <a:effectLst/>
                <a:latin typeface="Helvetica" pitchFamily="2" charset="0"/>
              </a:rPr>
              <a:t>ways</a:t>
            </a:r>
            <a:r>
              <a:rPr lang="fr-FR" dirty="0">
                <a:solidFill>
                  <a:srgbClr val="000000"/>
                </a:solidFill>
                <a:effectLst/>
                <a:latin typeface="Helvetica" pitchFamily="2" charset="0"/>
              </a:rPr>
              <a:t>. </a:t>
            </a:r>
            <a:r>
              <a:rPr lang="fr-FR" dirty="0" err="1">
                <a:solidFill>
                  <a:srgbClr val="000000"/>
                </a:solidFill>
                <a:effectLst/>
                <a:latin typeface="Helvetica" pitchFamily="2" charset="0"/>
              </a:rPr>
              <a:t>Energetically</a:t>
            </a:r>
            <a:r>
              <a:rPr lang="fr-FR" dirty="0">
                <a:solidFill>
                  <a:srgbClr val="000000"/>
                </a:solidFill>
                <a:effectLst/>
                <a:latin typeface="Helvetica" pitchFamily="2" charset="0"/>
              </a:rPr>
              <a:t>, </a:t>
            </a:r>
            <a:r>
              <a:rPr lang="fr-FR" dirty="0" err="1">
                <a:solidFill>
                  <a:srgbClr val="000000"/>
                </a:solidFill>
                <a:effectLst/>
                <a:latin typeface="Helvetica" pitchFamily="2" charset="0"/>
              </a:rPr>
              <a:t>it</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processed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through</a:t>
            </a:r>
            <a:r>
              <a:rPr lang="fr-FR" dirty="0">
                <a:solidFill>
                  <a:srgbClr val="000000"/>
                </a:solidFill>
                <a:effectLst/>
                <a:latin typeface="Helvetica" pitchFamily="2" charset="0"/>
              </a:rPr>
              <a:t> </a:t>
            </a:r>
            <a:r>
              <a:rPr lang="fr-FR" dirty="0" err="1">
                <a:solidFill>
                  <a:srgbClr val="000000"/>
                </a:solidFill>
                <a:effectLst/>
                <a:latin typeface="Helvetica" pitchFamily="2" charset="0"/>
              </a:rPr>
              <a:t>methanization</a:t>
            </a:r>
            <a:r>
              <a:rPr lang="fr-FR" dirty="0">
                <a:solidFill>
                  <a:srgbClr val="000000"/>
                </a:solidFill>
                <a:effectLst/>
                <a:latin typeface="Helvetica" pitchFamily="2" charset="0"/>
              </a:rPr>
              <a:t> to </a:t>
            </a:r>
            <a:r>
              <a:rPr lang="fr-FR" dirty="0" err="1">
                <a:solidFill>
                  <a:srgbClr val="000000"/>
                </a:solidFill>
                <a:effectLst/>
                <a:latin typeface="Helvetica" pitchFamily="2" charset="0"/>
              </a:rPr>
              <a:t>produce</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renewable</a:t>
            </a:r>
            <a:r>
              <a:rPr lang="fr-FR" dirty="0">
                <a:solidFill>
                  <a:srgbClr val="000000"/>
                </a:solidFill>
                <a:effectLst/>
                <a:latin typeface="Helvetica" pitchFamily="2" charset="0"/>
              </a:rPr>
              <a:t> </a:t>
            </a:r>
            <a:r>
              <a:rPr lang="fr-FR" dirty="0" err="1">
                <a:solidFill>
                  <a:srgbClr val="000000"/>
                </a:solidFill>
                <a:effectLst/>
                <a:latin typeface="Helvetica" pitchFamily="2" charset="0"/>
              </a:rPr>
              <a:t>gas</a:t>
            </a:r>
            <a:r>
              <a:rPr lang="fr-FR" dirty="0">
                <a:solidFill>
                  <a:srgbClr val="000000"/>
                </a:solidFill>
                <a:effectLst/>
                <a:latin typeface="Helvetica" pitchFamily="2" charset="0"/>
              </a:rPr>
              <a:t>. </a:t>
            </a:r>
            <a:r>
              <a:rPr lang="fr-FR" dirty="0" err="1">
                <a:solidFill>
                  <a:srgbClr val="000000"/>
                </a:solidFill>
                <a:effectLst/>
                <a:latin typeface="Helvetica" pitchFamily="2" charset="0"/>
              </a:rPr>
              <a:t>Agronomically</a:t>
            </a:r>
            <a:r>
              <a:rPr lang="fr-FR" dirty="0">
                <a:solidFill>
                  <a:srgbClr val="000000"/>
                </a:solidFill>
                <a:effectLst/>
                <a:latin typeface="Helvetica" pitchFamily="2" charset="0"/>
              </a:rPr>
              <a:t>, </a:t>
            </a:r>
            <a:r>
              <a:rPr lang="fr-FR" dirty="0" err="1">
                <a:solidFill>
                  <a:srgbClr val="000000"/>
                </a:solidFill>
                <a:effectLst/>
                <a:latin typeface="Helvetica" pitchFamily="2" charset="0"/>
              </a:rPr>
              <a:t>it</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used</a:t>
            </a:r>
            <a:r>
              <a:rPr lang="fr-FR" dirty="0">
                <a:solidFill>
                  <a:srgbClr val="000000"/>
                </a:solidFill>
                <a:effectLst/>
                <a:latin typeface="Helvetica" pitchFamily="2" charset="0"/>
              </a:rPr>
              <a:t> in </a:t>
            </a:r>
            <a:r>
              <a:rPr lang="fr-FR" dirty="0" err="1">
                <a:solidFill>
                  <a:srgbClr val="000000"/>
                </a:solidFill>
                <a:effectLst/>
                <a:latin typeface="Helvetica" pitchFamily="2" charset="0"/>
              </a:rPr>
              <a:t>composting</a:t>
            </a:r>
            <a:r>
              <a:rPr lang="fr-FR" dirty="0">
                <a:solidFill>
                  <a:srgbClr val="000000"/>
                </a:solidFill>
                <a:effectLst/>
                <a:latin typeface="Helvetica" pitchFamily="2" charset="0"/>
              </a:rPr>
              <a:t> or spread to </a:t>
            </a:r>
            <a:r>
              <a:rPr lang="fr-FR" dirty="0" err="1">
                <a:solidFill>
                  <a:srgbClr val="000000"/>
                </a:solidFill>
                <a:effectLst/>
                <a:latin typeface="Helvetica" pitchFamily="2" charset="0"/>
              </a:rPr>
              <a:t>enhance</a:t>
            </a:r>
            <a:r>
              <a:rPr lang="fr-FR" dirty="0">
                <a:solidFill>
                  <a:srgbClr val="000000"/>
                </a:solidFill>
                <a:effectLst/>
                <a:latin typeface="Helvetica" pitchFamily="2" charset="0"/>
              </a:rPr>
              <a:t> </a:t>
            </a:r>
            <a:r>
              <a:rPr lang="fr-FR" dirty="0" err="1">
                <a:solidFill>
                  <a:srgbClr val="000000"/>
                </a:solidFill>
                <a:effectLst/>
                <a:latin typeface="Helvetica" pitchFamily="2" charset="0"/>
              </a:rPr>
              <a:t>soil</a:t>
            </a:r>
            <a:r>
              <a:rPr lang="fr-FR" dirty="0">
                <a:solidFill>
                  <a:srgbClr val="000000"/>
                </a:solidFill>
                <a:effectLst/>
                <a:latin typeface="Helvetica" pitchFamily="2" charset="0"/>
              </a:rPr>
              <a:t> </a:t>
            </a:r>
            <a:r>
              <a:rPr lang="fr-FR" dirty="0" err="1">
                <a:solidFill>
                  <a:srgbClr val="000000"/>
                </a:solidFill>
                <a:effectLst/>
                <a:latin typeface="Helvetica" pitchFamily="2" charset="0"/>
              </a:rPr>
              <a:t>quality</a:t>
            </a:r>
            <a:r>
              <a:rPr lang="fr-FR" dirty="0">
                <a:solidFill>
                  <a:srgbClr val="000000"/>
                </a:solidFill>
                <a:effectLst/>
                <a:latin typeface="Helvetica" pitchFamily="2" charset="0"/>
              </a:rPr>
              <a:t>. For </a:t>
            </a:r>
            <a:r>
              <a:rPr lang="fr-FR" dirty="0" err="1">
                <a:solidFill>
                  <a:srgbClr val="000000"/>
                </a:solidFill>
                <a:effectLst/>
                <a:latin typeface="Helvetica" pitchFamily="2" charset="0"/>
              </a:rPr>
              <a:t>food</a:t>
            </a:r>
            <a:r>
              <a:rPr lang="fr-FR" dirty="0">
                <a:solidFill>
                  <a:srgbClr val="000000"/>
                </a:solidFill>
                <a:effectLst/>
                <a:latin typeface="Helvetica" pitchFamily="2" charset="0"/>
              </a:rPr>
              <a:t> and </a:t>
            </a:r>
            <a:r>
              <a:rPr lang="fr-FR" dirty="0" err="1">
                <a:solidFill>
                  <a:srgbClr val="000000"/>
                </a:solidFill>
                <a:effectLst/>
                <a:latin typeface="Helvetica" pitchFamily="2" charset="0"/>
              </a:rPr>
              <a:t>industrial</a:t>
            </a:r>
            <a:endParaRPr lang="fr-FR" dirty="0">
              <a:solidFill>
                <a:srgbClr val="000000"/>
              </a:solidFill>
              <a:effectLst/>
              <a:latin typeface="Helvetica" pitchFamily="2" charset="0"/>
            </a:endParaRPr>
          </a:p>
          <a:p>
            <a:r>
              <a:rPr lang="fr-FR" dirty="0">
                <a:solidFill>
                  <a:srgbClr val="000000"/>
                </a:solidFill>
                <a:effectLst/>
                <a:latin typeface="Helvetica" pitchFamily="2" charset="0"/>
              </a:rPr>
              <a:t>applications, </a:t>
            </a:r>
            <a:r>
              <a:rPr lang="fr-FR" dirty="0" err="1">
                <a:solidFill>
                  <a:srgbClr val="000000"/>
                </a:solidFill>
                <a:effectLst/>
                <a:latin typeface="Helvetica" pitchFamily="2" charset="0"/>
              </a:rPr>
              <a:t>grape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pomace</a:t>
            </a:r>
            <a:r>
              <a:rPr lang="fr-FR" dirty="0">
                <a:solidFill>
                  <a:srgbClr val="000000"/>
                </a:solidFill>
                <a:effectLst/>
                <a:latin typeface="Helvetica" pitchFamily="2" charset="0"/>
              </a:rPr>
              <a:t> </a:t>
            </a:r>
            <a:r>
              <a:rPr lang="fr-FR" dirty="0" err="1">
                <a:solidFill>
                  <a:srgbClr val="000000"/>
                </a:solidFill>
                <a:effectLst/>
                <a:latin typeface="Helvetica" pitchFamily="2" charset="0"/>
              </a:rPr>
              <a:t>is</a:t>
            </a:r>
            <a:r>
              <a:rPr lang="fr-FR" dirty="0">
                <a:solidFill>
                  <a:srgbClr val="000000"/>
                </a:solidFill>
                <a:effectLst/>
                <a:latin typeface="Helvetica" pitchFamily="2" charset="0"/>
              </a:rPr>
              <a:t> </a:t>
            </a:r>
            <a:r>
              <a:rPr lang="fr-FR" dirty="0" err="1">
                <a:solidFill>
                  <a:srgbClr val="000000"/>
                </a:solidFill>
                <a:effectLst/>
                <a:latin typeface="Helvetica" pitchFamily="2" charset="0"/>
              </a:rPr>
              <a:t>used</a:t>
            </a:r>
            <a:r>
              <a:rPr lang="fr-FR" dirty="0">
                <a:solidFill>
                  <a:srgbClr val="000000"/>
                </a:solidFill>
                <a:effectLst/>
                <a:latin typeface="Helvetica" pitchFamily="2" charset="0"/>
              </a:rPr>
              <a:t> in distilleries for </a:t>
            </a:r>
            <a:r>
              <a:rPr lang="fr-FR" dirty="0" err="1">
                <a:solidFill>
                  <a:srgbClr val="000000"/>
                </a:solidFill>
                <a:effectLst/>
                <a:latin typeface="Helvetica" pitchFamily="2" charset="0"/>
              </a:rPr>
              <a:t>alcohol</a:t>
            </a:r>
            <a:r>
              <a:rPr lang="fr-FR" dirty="0">
                <a:solidFill>
                  <a:srgbClr val="000000"/>
                </a:solidFill>
                <a:effectLst/>
                <a:latin typeface="Helvetica" pitchFamily="2" charset="0"/>
              </a:rPr>
              <a:t> production; </a:t>
            </a:r>
            <a:r>
              <a:rPr lang="fr-FR" dirty="0" err="1">
                <a:solidFill>
                  <a:srgbClr val="000000"/>
                </a:solidFill>
                <a:effectLst/>
                <a:latin typeface="Helvetica" pitchFamily="2" charset="0"/>
              </a:rPr>
              <a:t>seeds</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processed</a:t>
            </a:r>
            <a:r>
              <a:rPr lang="fr-FR" dirty="0">
                <a:solidFill>
                  <a:srgbClr val="000000"/>
                </a:solidFill>
                <a:effectLst/>
                <a:latin typeface="Helvetica" pitchFamily="2" charset="0"/>
              </a:rPr>
              <a:t> in </a:t>
            </a:r>
            <a:r>
              <a:rPr lang="fr-FR" dirty="0" err="1">
                <a:solidFill>
                  <a:srgbClr val="000000"/>
                </a:solidFill>
                <a:effectLst/>
                <a:latin typeface="Helvetica" pitchFamily="2" charset="0"/>
              </a:rPr>
              <a:t>oil</a:t>
            </a:r>
            <a:r>
              <a:rPr lang="fr-FR" dirty="0">
                <a:solidFill>
                  <a:srgbClr val="000000"/>
                </a:solidFill>
                <a:effectLst/>
                <a:latin typeface="Helvetica" pitchFamily="2" charset="0"/>
              </a:rPr>
              <a:t> </a:t>
            </a:r>
            <a:r>
              <a:rPr lang="fr-FR" dirty="0" err="1">
                <a:solidFill>
                  <a:srgbClr val="000000"/>
                </a:solidFill>
                <a:effectLst/>
                <a:latin typeface="Helvetica" pitchFamily="2" charset="0"/>
              </a:rPr>
              <a:t>mills</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used</a:t>
            </a:r>
            <a:r>
              <a:rPr lang="fr-FR" dirty="0">
                <a:solidFill>
                  <a:srgbClr val="000000"/>
                </a:solidFill>
                <a:effectLst/>
                <a:latin typeface="Helvetica" pitchFamily="2" charset="0"/>
              </a:rPr>
              <a:t> for </a:t>
            </a:r>
            <a:r>
              <a:rPr lang="fr-FR" dirty="0" err="1">
                <a:solidFill>
                  <a:srgbClr val="000000"/>
                </a:solidFill>
                <a:effectLst/>
                <a:latin typeface="Helvetica" pitchFamily="2" charset="0"/>
              </a:rPr>
              <a:t>pharmaceutical</a:t>
            </a:r>
            <a:r>
              <a:rPr lang="fr-FR" dirty="0">
                <a:solidFill>
                  <a:srgbClr val="000000"/>
                </a:solidFill>
                <a:effectLst/>
                <a:latin typeface="Helvetica" pitchFamily="2" charset="0"/>
              </a:rPr>
              <a:t> </a:t>
            </a:r>
            <a:r>
              <a:rPr lang="fr-FR" dirty="0" err="1">
                <a:solidFill>
                  <a:srgbClr val="000000"/>
                </a:solidFill>
                <a:effectLst/>
                <a:latin typeface="Helvetica" pitchFamily="2" charset="0"/>
              </a:rPr>
              <a:t>purposes</a:t>
            </a:r>
            <a:r>
              <a:rPr lang="fr-FR" dirty="0">
                <a:solidFill>
                  <a:srgbClr val="000000"/>
                </a:solidFill>
                <a:effectLst/>
                <a:latin typeface="Helvetica" pitchFamily="2" charset="0"/>
              </a:rPr>
              <a:t> and in the </a:t>
            </a:r>
            <a:r>
              <a:rPr lang="fr-FR" dirty="0" err="1">
                <a:solidFill>
                  <a:srgbClr val="000000"/>
                </a:solidFill>
                <a:effectLst/>
                <a:latin typeface="Helvetica" pitchFamily="2" charset="0"/>
              </a:rPr>
              <a:t>food</a:t>
            </a:r>
            <a:r>
              <a:rPr lang="fr-FR" dirty="0">
                <a:solidFill>
                  <a:srgbClr val="000000"/>
                </a:solidFill>
                <a:effectLst/>
                <a:latin typeface="Helvetica" pitchFamily="2" charset="0"/>
              </a:rPr>
              <a:t> </a:t>
            </a:r>
            <a:r>
              <a:rPr lang="fr-FR" dirty="0" err="1">
                <a:solidFill>
                  <a:srgbClr val="000000"/>
                </a:solidFill>
                <a:effectLst/>
                <a:latin typeface="Helvetica" pitchFamily="2" charset="0"/>
              </a:rPr>
              <a:t>industry</a:t>
            </a:r>
            <a:r>
              <a:rPr lang="fr-FR" dirty="0">
                <a:solidFill>
                  <a:srgbClr val="000000"/>
                </a:solidFill>
                <a:effectLst/>
                <a:latin typeface="Helvetica" pitchFamily="2" charset="0"/>
              </a:rPr>
              <a:t>, </a:t>
            </a:r>
            <a:r>
              <a:rPr lang="fr-FR" dirty="0" err="1">
                <a:solidFill>
                  <a:srgbClr val="000000"/>
                </a:solidFill>
                <a:effectLst/>
                <a:latin typeface="Helvetica" pitchFamily="2" charset="0"/>
              </a:rPr>
              <a:t>particularly</a:t>
            </a:r>
            <a:r>
              <a:rPr lang="fr-FR" dirty="0">
                <a:solidFill>
                  <a:srgbClr val="000000"/>
                </a:solidFill>
                <a:effectLst/>
                <a:latin typeface="Helvetica" pitchFamily="2" charset="0"/>
              </a:rPr>
              <a:t> for the extraction of </a:t>
            </a:r>
            <a:r>
              <a:rPr lang="fr-FR" dirty="0" err="1">
                <a:solidFill>
                  <a:srgbClr val="000000"/>
                </a:solidFill>
                <a:effectLst/>
                <a:latin typeface="Helvetica" pitchFamily="2" charset="0"/>
              </a:rPr>
              <a:t>polyphenols</a:t>
            </a:r>
            <a:r>
              <a:rPr lang="fr-FR" dirty="0">
                <a:solidFill>
                  <a:srgbClr val="000000"/>
                </a:solidFill>
                <a:effectLst/>
                <a:latin typeface="Helvetica" pitchFamily="2" charset="0"/>
              </a:rPr>
              <a:t> and tannins; and </a:t>
            </a:r>
            <a:r>
              <a:rPr lang="fr-FR" dirty="0" err="1">
                <a:solidFill>
                  <a:srgbClr val="000000"/>
                </a:solidFill>
                <a:effectLst/>
                <a:latin typeface="Helvetica" pitchFamily="2" charset="0"/>
              </a:rPr>
              <a:t>grape</a:t>
            </a:r>
            <a:r>
              <a:rPr lang="fr-FR" dirty="0">
                <a:solidFill>
                  <a:srgbClr val="000000"/>
                </a:solidFill>
                <a:effectLst/>
                <a:latin typeface="Helvetica" pitchFamily="2" charset="0"/>
              </a:rPr>
              <a:t> </a:t>
            </a:r>
            <a:r>
              <a:rPr lang="fr-FR" dirty="0" err="1">
                <a:solidFill>
                  <a:srgbClr val="000000"/>
                </a:solidFill>
                <a:effectLst/>
                <a:latin typeface="Helvetica" pitchFamily="2" charset="0"/>
              </a:rPr>
              <a:t>pulp</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valorized</a:t>
            </a:r>
            <a:r>
              <a:rPr lang="fr-FR" dirty="0">
                <a:solidFill>
                  <a:srgbClr val="000000"/>
                </a:solidFill>
                <a:effectLst/>
                <a:latin typeface="Helvetica" pitchFamily="2" charset="0"/>
              </a:rPr>
              <a:t> as animal </a:t>
            </a:r>
            <a:r>
              <a:rPr lang="fr-FR" dirty="0" err="1">
                <a:solidFill>
                  <a:srgbClr val="000000"/>
                </a:solidFill>
                <a:effectLst/>
                <a:latin typeface="Helvetica" pitchFamily="2" charset="0"/>
              </a:rPr>
              <a:t>feed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organic</a:t>
            </a:r>
            <a:r>
              <a:rPr lang="fr-FR" dirty="0">
                <a:solidFill>
                  <a:srgbClr val="000000"/>
                </a:solidFill>
                <a:effectLst/>
                <a:latin typeface="Helvetica" pitchFamily="2" charset="0"/>
              </a:rPr>
              <a:t> </a:t>
            </a:r>
            <a:r>
              <a:rPr lang="fr-FR" dirty="0" err="1">
                <a:solidFill>
                  <a:srgbClr val="000000"/>
                </a:solidFill>
                <a:effectLst/>
                <a:latin typeface="Helvetica" pitchFamily="2" charset="0"/>
              </a:rPr>
              <a:t>fertilizer</a:t>
            </a:r>
            <a:r>
              <a:rPr lang="fr-FR" dirty="0">
                <a:solidFill>
                  <a:srgbClr val="000000"/>
                </a:solidFill>
                <a:effectLst/>
                <a:latin typeface="Helvetica" pitchFamily="2" charset="0"/>
              </a:rPr>
              <a:t>, or as a </a:t>
            </a:r>
            <a:r>
              <a:rPr lang="fr-FR" dirty="0" err="1">
                <a:solidFill>
                  <a:srgbClr val="000000"/>
                </a:solidFill>
                <a:effectLst/>
                <a:latin typeface="Helvetica" pitchFamily="2" charset="0"/>
              </a:rPr>
              <a:t>biomass</a:t>
            </a:r>
            <a:r>
              <a:rPr lang="fr-FR" dirty="0">
                <a:solidFill>
                  <a:srgbClr val="000000"/>
                </a:solidFill>
                <a:effectLst/>
                <a:latin typeface="Helvetica" pitchFamily="2" charset="0"/>
              </a:rPr>
              <a:t> fuel</a:t>
            </a:r>
          </a:p>
          <a:p>
            <a:endParaRPr lang="fr-FR" dirty="0">
              <a:solidFill>
                <a:srgbClr val="000000"/>
              </a:solidFill>
              <a:effectLst/>
              <a:latin typeface="Helvetica" pitchFamily="2" charset="0"/>
            </a:endParaRPr>
          </a:p>
          <a:p>
            <a:r>
              <a:rPr lang="fr-FR" b="1" dirty="0">
                <a:solidFill>
                  <a:srgbClr val="000000"/>
                </a:solidFill>
                <a:effectLst/>
                <a:latin typeface="Helvetica" pitchFamily="2" charset="0"/>
              </a:rPr>
              <a:t>• </a:t>
            </a:r>
            <a:r>
              <a:rPr lang="fr-FR" b="1" dirty="0" err="1">
                <a:solidFill>
                  <a:srgbClr val="000000"/>
                </a:solidFill>
                <a:effectLst/>
                <a:latin typeface="Helvetica" pitchFamily="2" charset="0"/>
              </a:rPr>
              <a:t>Wine</a:t>
            </a:r>
            <a:r>
              <a:rPr lang="fr-FR" b="1" dirty="0">
                <a:solidFill>
                  <a:srgbClr val="000000"/>
                </a:solidFill>
                <a:effectLst/>
                <a:latin typeface="Helvetica" pitchFamily="2" charset="0"/>
              </a:rPr>
              <a:t> </a:t>
            </a:r>
            <a:r>
              <a:rPr lang="fr-FR" b="1" dirty="0" err="1">
                <a:solidFill>
                  <a:srgbClr val="000000"/>
                </a:solidFill>
                <a:effectLst/>
                <a:latin typeface="Helvetica" pitchFamily="2" charset="0"/>
              </a:rPr>
              <a:t>lees</a:t>
            </a:r>
            <a:r>
              <a:rPr lang="fr-FR" b="1" dirty="0">
                <a:solidFill>
                  <a:srgbClr val="000000"/>
                </a:solidFill>
                <a:effectLst/>
                <a:latin typeface="Helvetica" pitchFamily="2" charset="0"/>
              </a:rPr>
              <a:t>: </a:t>
            </a:r>
            <a:r>
              <a:rPr lang="fr-FR" dirty="0" err="1">
                <a:solidFill>
                  <a:srgbClr val="000000"/>
                </a:solidFill>
                <a:effectLst/>
                <a:latin typeface="Helvetica" pitchFamily="2" charset="0"/>
              </a:rPr>
              <a:t>Wine</a:t>
            </a:r>
            <a:r>
              <a:rPr lang="fr-FR" dirty="0">
                <a:solidFill>
                  <a:srgbClr val="000000"/>
                </a:solidFill>
                <a:effectLst/>
                <a:latin typeface="Helvetica" pitchFamily="2" charset="0"/>
              </a:rPr>
              <a:t> </a:t>
            </a:r>
            <a:r>
              <a:rPr lang="fr-FR" dirty="0" err="1">
                <a:solidFill>
                  <a:srgbClr val="000000"/>
                </a:solidFill>
                <a:effectLst/>
                <a:latin typeface="Helvetica" pitchFamily="2" charset="0"/>
              </a:rPr>
              <a:t>lees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refer</a:t>
            </a:r>
            <a:r>
              <a:rPr lang="fr-FR" dirty="0">
                <a:solidFill>
                  <a:srgbClr val="000000"/>
                </a:solidFill>
                <a:effectLst/>
                <a:latin typeface="Helvetica" pitchFamily="2" charset="0"/>
              </a:rPr>
              <a:t> to the </a:t>
            </a:r>
            <a:r>
              <a:rPr lang="fr-FR" dirty="0" err="1">
                <a:solidFill>
                  <a:srgbClr val="000000"/>
                </a:solidFill>
                <a:effectLst/>
                <a:latin typeface="Helvetica" pitchFamily="2" charset="0"/>
              </a:rPr>
              <a:t>various</a:t>
            </a:r>
            <a:r>
              <a:rPr lang="fr-FR" dirty="0">
                <a:solidFill>
                  <a:srgbClr val="000000"/>
                </a:solidFill>
                <a:effectLst/>
                <a:latin typeface="Helvetica" pitchFamily="2" charset="0"/>
              </a:rPr>
              <a:t> types of </a:t>
            </a:r>
            <a:r>
              <a:rPr lang="fr-FR" dirty="0" err="1">
                <a:solidFill>
                  <a:srgbClr val="000000"/>
                </a:solidFill>
                <a:effectLst/>
                <a:latin typeface="Helvetica" pitchFamily="2" charset="0"/>
              </a:rPr>
              <a:t>residues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associated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with</a:t>
            </a:r>
            <a:r>
              <a:rPr lang="fr-FR" dirty="0">
                <a:solidFill>
                  <a:srgbClr val="000000"/>
                </a:solidFill>
                <a:effectLst/>
                <a:latin typeface="Helvetica" pitchFamily="2" charset="0"/>
              </a:rPr>
              <a:t> </a:t>
            </a:r>
            <a:r>
              <a:rPr lang="fr-FR" dirty="0" err="1">
                <a:solidFill>
                  <a:srgbClr val="000000"/>
                </a:solidFill>
                <a:effectLst/>
                <a:latin typeface="Helvetica" pitchFamily="2" charset="0"/>
              </a:rPr>
              <a:t>winemaking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They</a:t>
            </a:r>
            <a:r>
              <a:rPr lang="fr-FR" dirty="0">
                <a:solidFill>
                  <a:srgbClr val="000000"/>
                </a:solidFill>
                <a:effectLst/>
                <a:latin typeface="Helvetica" pitchFamily="2" charset="0"/>
              </a:rPr>
              <a:t> </a:t>
            </a:r>
            <a:r>
              <a:rPr lang="fr-FR" dirty="0" err="1">
                <a:solidFill>
                  <a:srgbClr val="000000"/>
                </a:solidFill>
                <a:effectLst/>
                <a:latin typeface="Helvetica" pitchFamily="2" charset="0"/>
              </a:rPr>
              <a:t>include</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residues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that</a:t>
            </a:r>
            <a:r>
              <a:rPr lang="fr-FR" dirty="0">
                <a:solidFill>
                  <a:srgbClr val="000000"/>
                </a:solidFill>
                <a:effectLst/>
                <a:latin typeface="Helvetica" pitchFamily="2" charset="0"/>
              </a:rPr>
              <a:t> </a:t>
            </a:r>
            <a:r>
              <a:rPr lang="fr-FR" dirty="0" err="1">
                <a:solidFill>
                  <a:srgbClr val="000000"/>
                </a:solidFill>
                <a:effectLst/>
                <a:latin typeface="Helvetica" pitchFamily="2" charset="0"/>
              </a:rPr>
              <a:t>settle</a:t>
            </a:r>
            <a:r>
              <a:rPr lang="fr-FR" dirty="0">
                <a:solidFill>
                  <a:srgbClr val="000000"/>
                </a:solidFill>
                <a:effectLst/>
                <a:latin typeface="Helvetica" pitchFamily="2" charset="0"/>
              </a:rPr>
              <a:t> in </a:t>
            </a:r>
            <a:r>
              <a:rPr lang="fr-FR" dirty="0" err="1">
                <a:solidFill>
                  <a:srgbClr val="000000"/>
                </a:solidFill>
                <a:effectLst/>
                <a:latin typeface="Helvetica" pitchFamily="2" charset="0"/>
              </a:rPr>
              <a:t>wine</a:t>
            </a:r>
            <a:r>
              <a:rPr lang="fr-FR" dirty="0">
                <a:solidFill>
                  <a:srgbClr val="000000"/>
                </a:solidFill>
                <a:effectLst/>
                <a:latin typeface="Helvetica" pitchFamily="2" charset="0"/>
              </a:rPr>
              <a:t> containers </a:t>
            </a:r>
            <a:r>
              <a:rPr lang="fr-FR" dirty="0" err="1">
                <a:solidFill>
                  <a:srgbClr val="000000"/>
                </a:solidFill>
                <a:effectLst/>
                <a:latin typeface="Helvetica" pitchFamily="2" charset="0"/>
              </a:rPr>
              <a:t>after</a:t>
            </a:r>
            <a:r>
              <a:rPr lang="fr-FR" dirty="0">
                <a:solidFill>
                  <a:srgbClr val="000000"/>
                </a:solidFill>
                <a:effectLst/>
                <a:latin typeface="Helvetica" pitchFamily="2" charset="0"/>
              </a:rPr>
              <a:t> fermentation, </a:t>
            </a:r>
            <a:r>
              <a:rPr lang="fr-FR" dirty="0" err="1">
                <a:solidFill>
                  <a:srgbClr val="000000"/>
                </a:solidFill>
                <a:effectLst/>
                <a:latin typeface="Helvetica" pitchFamily="2" charset="0"/>
              </a:rPr>
              <a:t>storage</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authorised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treatments</a:t>
            </a:r>
            <a:r>
              <a:rPr lang="fr-FR" dirty="0">
                <a:solidFill>
                  <a:srgbClr val="000000"/>
                </a:solidFill>
                <a:effectLst/>
                <a:latin typeface="Helvetica" pitchFamily="2" charset="0"/>
              </a:rPr>
              <a:t>. It </a:t>
            </a:r>
            <a:r>
              <a:rPr lang="fr-FR" dirty="0" err="1">
                <a:solidFill>
                  <a:srgbClr val="000000"/>
                </a:solidFill>
                <a:effectLst/>
                <a:latin typeface="Helvetica" pitchFamily="2" charset="0"/>
              </a:rPr>
              <a:t>also</a:t>
            </a:r>
            <a:r>
              <a:rPr lang="fr-FR" dirty="0">
                <a:solidFill>
                  <a:srgbClr val="000000"/>
                </a:solidFill>
                <a:effectLst/>
                <a:latin typeface="Helvetica" pitchFamily="2" charset="0"/>
              </a:rPr>
              <a:t> </a:t>
            </a:r>
            <a:r>
              <a:rPr lang="fr-FR" dirty="0" err="1">
                <a:solidFill>
                  <a:srgbClr val="000000"/>
                </a:solidFill>
                <a:effectLst/>
                <a:latin typeface="Helvetica" pitchFamily="2" charset="0"/>
              </a:rPr>
              <a:t>includes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residues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from</a:t>
            </a:r>
            <a:r>
              <a:rPr lang="fr-FR" dirty="0">
                <a:solidFill>
                  <a:srgbClr val="000000"/>
                </a:solidFill>
                <a:effectLst/>
                <a:latin typeface="Helvetica" pitchFamily="2" charset="0"/>
              </a:rPr>
              <a:t> the filtration or centrifugation of </a:t>
            </a:r>
            <a:r>
              <a:rPr lang="fr-FR" dirty="0" err="1">
                <a:solidFill>
                  <a:srgbClr val="000000"/>
                </a:solidFill>
                <a:effectLst/>
                <a:latin typeface="Helvetica" pitchFamily="2" charset="0"/>
              </a:rPr>
              <a:t>wine</a:t>
            </a:r>
            <a:r>
              <a:rPr lang="fr-FR" dirty="0">
                <a:solidFill>
                  <a:srgbClr val="000000"/>
                </a:solidFill>
                <a:effectLst/>
                <a:latin typeface="Helvetica" pitchFamily="2" charset="0"/>
              </a:rPr>
              <a:t>. </a:t>
            </a:r>
            <a:r>
              <a:rPr lang="fr-FR" dirty="0" err="1">
                <a:solidFill>
                  <a:srgbClr val="000000"/>
                </a:solidFill>
                <a:effectLst/>
                <a:latin typeface="Helvetica" pitchFamily="2" charset="0"/>
              </a:rPr>
              <a:t>Wine</a:t>
            </a:r>
            <a:r>
              <a:rPr lang="fr-FR" dirty="0">
                <a:solidFill>
                  <a:srgbClr val="000000"/>
                </a:solidFill>
                <a:effectLst/>
                <a:latin typeface="Helvetica" pitchFamily="2" charset="0"/>
              </a:rPr>
              <a:t> </a:t>
            </a:r>
            <a:r>
              <a:rPr lang="fr-FR" dirty="0" err="1">
                <a:solidFill>
                  <a:srgbClr val="000000"/>
                </a:solidFill>
                <a:effectLst/>
                <a:latin typeface="Helvetica" pitchFamily="2" charset="0"/>
              </a:rPr>
              <a:t>lees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also</a:t>
            </a:r>
            <a:r>
              <a:rPr lang="fr-FR" dirty="0">
                <a:solidFill>
                  <a:srgbClr val="000000"/>
                </a:solidFill>
                <a:effectLst/>
                <a:latin typeface="Helvetica" pitchFamily="2" charset="0"/>
              </a:rPr>
              <a:t> </a:t>
            </a:r>
            <a:r>
              <a:rPr lang="fr-FR" dirty="0" err="1">
                <a:solidFill>
                  <a:srgbClr val="000000"/>
                </a:solidFill>
                <a:effectLst/>
                <a:latin typeface="Helvetica" pitchFamily="2" charset="0"/>
              </a:rPr>
              <a:t>include</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residues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that</a:t>
            </a:r>
            <a:r>
              <a:rPr lang="fr-FR" dirty="0">
                <a:solidFill>
                  <a:srgbClr val="000000"/>
                </a:solidFill>
                <a:effectLst/>
                <a:latin typeface="Helvetica" pitchFamily="2" charset="0"/>
              </a:rPr>
              <a:t> </a:t>
            </a:r>
            <a:r>
              <a:rPr lang="fr-FR" dirty="0" err="1">
                <a:solidFill>
                  <a:srgbClr val="000000"/>
                </a:solidFill>
                <a:effectLst/>
                <a:latin typeface="Helvetica" pitchFamily="2" charset="0"/>
              </a:rPr>
              <a:t>settle</a:t>
            </a:r>
            <a:r>
              <a:rPr lang="fr-FR" dirty="0">
                <a:solidFill>
                  <a:srgbClr val="000000"/>
                </a:solidFill>
                <a:effectLst/>
                <a:latin typeface="Helvetica" pitchFamily="2" charset="0"/>
              </a:rPr>
              <a:t> in containers of </a:t>
            </a:r>
            <a:r>
              <a:rPr lang="fr-FR" dirty="0" err="1">
                <a:solidFill>
                  <a:srgbClr val="000000"/>
                </a:solidFill>
                <a:effectLst/>
                <a:latin typeface="Helvetica" pitchFamily="2" charset="0"/>
              </a:rPr>
              <a:t>grape</a:t>
            </a:r>
            <a:r>
              <a:rPr lang="fr-FR" dirty="0">
                <a:solidFill>
                  <a:srgbClr val="000000"/>
                </a:solidFill>
                <a:effectLst/>
                <a:latin typeface="Helvetica" pitchFamily="2" charset="0"/>
              </a:rPr>
              <a:t> must </a:t>
            </a:r>
            <a:r>
              <a:rPr lang="fr-FR" dirty="0" err="1">
                <a:solidFill>
                  <a:srgbClr val="000000"/>
                </a:solidFill>
                <a:effectLst/>
                <a:latin typeface="Helvetica" pitchFamily="2" charset="0"/>
              </a:rPr>
              <a:t>during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storage</a:t>
            </a:r>
            <a:r>
              <a:rPr lang="fr-FR" dirty="0">
                <a:solidFill>
                  <a:srgbClr val="000000"/>
                </a:solidFill>
                <a:effectLst/>
                <a:latin typeface="Helvetica" pitchFamily="2" charset="0"/>
              </a:rPr>
              <a:t> or </a:t>
            </a:r>
            <a:r>
              <a:rPr lang="fr-FR" dirty="0" err="1">
                <a:solidFill>
                  <a:srgbClr val="000000"/>
                </a:solidFill>
                <a:effectLst/>
                <a:latin typeface="Helvetica" pitchFamily="2" charset="0"/>
              </a:rPr>
              <a:t>after</a:t>
            </a:r>
            <a:r>
              <a:rPr lang="fr-FR" dirty="0">
                <a:solidFill>
                  <a:srgbClr val="000000"/>
                </a:solidFill>
                <a:effectLst/>
                <a:latin typeface="Helvetica" pitchFamily="2" charset="0"/>
              </a:rPr>
              <a:t> </a:t>
            </a:r>
            <a:r>
              <a:rPr lang="fr-FR" dirty="0" err="1">
                <a:solidFill>
                  <a:srgbClr val="000000"/>
                </a:solidFill>
                <a:effectLst/>
                <a:latin typeface="Helvetica" pitchFamily="2" charset="0"/>
              </a:rPr>
              <a:t>authorised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treatments</a:t>
            </a:r>
            <a:r>
              <a:rPr lang="fr-FR" dirty="0">
                <a:solidFill>
                  <a:srgbClr val="000000"/>
                </a:solidFill>
                <a:effectLst/>
                <a:latin typeface="Helvetica" pitchFamily="2" charset="0"/>
              </a:rPr>
              <a:t>, as </a:t>
            </a:r>
            <a:r>
              <a:rPr lang="fr-FR" dirty="0" err="1">
                <a:solidFill>
                  <a:srgbClr val="000000"/>
                </a:solidFill>
                <a:effectLst/>
                <a:latin typeface="Helvetica" pitchFamily="2" charset="0"/>
              </a:rPr>
              <a:t>well</a:t>
            </a:r>
            <a:r>
              <a:rPr lang="fr-FR" dirty="0">
                <a:solidFill>
                  <a:srgbClr val="000000"/>
                </a:solidFill>
                <a:effectLst/>
                <a:latin typeface="Helvetica" pitchFamily="2" charset="0"/>
              </a:rPr>
              <a:t> as </a:t>
            </a:r>
            <a:r>
              <a:rPr lang="fr-FR" dirty="0" err="1">
                <a:solidFill>
                  <a:srgbClr val="000000"/>
                </a:solidFill>
                <a:effectLst/>
                <a:latin typeface="Helvetica" pitchFamily="2" charset="0"/>
              </a:rPr>
              <a:t>residues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resulting</a:t>
            </a:r>
            <a:r>
              <a:rPr lang="fr-FR" dirty="0">
                <a:solidFill>
                  <a:srgbClr val="000000"/>
                </a:solidFill>
                <a:effectLst/>
                <a:latin typeface="Helvetica" pitchFamily="2" charset="0"/>
              </a:rPr>
              <a:t> </a:t>
            </a:r>
            <a:r>
              <a:rPr lang="fr-FR" dirty="0" err="1">
                <a:solidFill>
                  <a:srgbClr val="000000"/>
                </a:solidFill>
                <a:effectLst/>
                <a:latin typeface="Helvetica" pitchFamily="2" charset="0"/>
              </a:rPr>
              <a:t>from</a:t>
            </a:r>
            <a:r>
              <a:rPr lang="fr-FR" dirty="0">
                <a:solidFill>
                  <a:srgbClr val="000000"/>
                </a:solidFill>
                <a:effectLst/>
                <a:latin typeface="Helvetica" pitchFamily="2" charset="0"/>
              </a:rPr>
              <a:t> the filtration or centrifugation of </a:t>
            </a:r>
            <a:r>
              <a:rPr lang="fr-FR" dirty="0" err="1">
                <a:solidFill>
                  <a:srgbClr val="000000"/>
                </a:solidFill>
                <a:effectLst/>
                <a:latin typeface="Helvetica" pitchFamily="2" charset="0"/>
              </a:rPr>
              <a:t>this</a:t>
            </a:r>
            <a:r>
              <a:rPr lang="fr-FR" dirty="0">
                <a:solidFill>
                  <a:srgbClr val="000000"/>
                </a:solidFill>
                <a:effectLst/>
                <a:latin typeface="Helvetica" pitchFamily="2" charset="0"/>
              </a:rPr>
              <a:t> must. </a:t>
            </a:r>
            <a:r>
              <a:rPr lang="fr-FR" dirty="0" err="1">
                <a:solidFill>
                  <a:srgbClr val="000000"/>
                </a:solidFill>
                <a:effectLst/>
                <a:latin typeface="Helvetica" pitchFamily="2" charset="0"/>
              </a:rPr>
              <a:t>These</a:t>
            </a:r>
            <a:r>
              <a:rPr lang="fr-FR" dirty="0">
                <a:solidFill>
                  <a:srgbClr val="000000"/>
                </a:solidFill>
                <a:effectLst/>
                <a:latin typeface="Helvetica" pitchFamily="2" charset="0"/>
              </a:rPr>
              <a:t> by-</a:t>
            </a:r>
            <a:r>
              <a:rPr lang="fr-FR" dirty="0" err="1">
                <a:solidFill>
                  <a:srgbClr val="000000"/>
                </a:solidFill>
                <a:effectLst/>
                <a:latin typeface="Helvetica" pitchFamily="2" charset="0"/>
              </a:rPr>
              <a:t>products</a:t>
            </a:r>
            <a:r>
              <a:rPr lang="fr-FR" dirty="0">
                <a:solidFill>
                  <a:srgbClr val="000000"/>
                </a:solidFill>
                <a:effectLst/>
                <a:latin typeface="Helvetica" pitchFamily="2" charset="0"/>
              </a:rPr>
              <a:t> can </a:t>
            </a:r>
            <a:r>
              <a:rPr lang="fr-FR" dirty="0" err="1">
                <a:solidFill>
                  <a:srgbClr val="000000"/>
                </a:solidFill>
                <a:effectLst/>
                <a:latin typeface="Helvetica" pitchFamily="2" charset="0"/>
              </a:rPr>
              <a:t>be</a:t>
            </a:r>
            <a:r>
              <a:rPr lang="fr-FR" dirty="0">
                <a:solidFill>
                  <a:srgbClr val="000000"/>
                </a:solidFill>
                <a:effectLst/>
                <a:latin typeface="Helvetica" pitchFamily="2" charset="0"/>
              </a:rPr>
              <a:t> </a:t>
            </a:r>
            <a:r>
              <a:rPr lang="fr-FR" dirty="0" err="1">
                <a:solidFill>
                  <a:srgbClr val="000000"/>
                </a:solidFill>
                <a:effectLst/>
                <a:latin typeface="Helvetica" pitchFamily="2" charset="0"/>
              </a:rPr>
              <a:t>valorised</a:t>
            </a:r>
            <a:r>
              <a:rPr lang="fr-FR" dirty="0">
                <a:solidFill>
                  <a:srgbClr val="000000"/>
                </a:solidFill>
                <a:effectLst/>
                <a:latin typeface="Helvetica" pitchFamily="2" charset="0"/>
              </a:rPr>
              <a:t> </a:t>
            </a:r>
            <a:r>
              <a:rPr lang="fr-FR" dirty="0" err="1">
                <a:solidFill>
                  <a:srgbClr val="000000"/>
                </a:solidFill>
                <a:effectLst/>
                <a:latin typeface="Helvetica" pitchFamily="2" charset="0"/>
              </a:rPr>
              <a:t>energetically</a:t>
            </a:r>
            <a:r>
              <a:rPr lang="fr-FR" dirty="0">
                <a:solidFill>
                  <a:srgbClr val="000000"/>
                </a:solidFill>
                <a:effectLst/>
                <a:latin typeface="Helvetica" pitchFamily="2" charset="0"/>
              </a:rPr>
              <a:t> by </a:t>
            </a:r>
            <a:r>
              <a:rPr lang="fr-FR" dirty="0" err="1">
                <a:solidFill>
                  <a:srgbClr val="000000"/>
                </a:solidFill>
                <a:effectLst/>
                <a:latin typeface="Helvetica" pitchFamily="2" charset="0"/>
              </a:rPr>
              <a:t>methanisation</a:t>
            </a:r>
            <a:r>
              <a:rPr lang="fr-FR" dirty="0">
                <a:solidFill>
                  <a:srgbClr val="000000"/>
                </a:solidFill>
                <a:effectLst/>
                <a:latin typeface="Helvetica" pitchFamily="2" charset="0"/>
              </a:rPr>
              <a:t> or in distilleries for </a:t>
            </a:r>
            <a:r>
              <a:rPr lang="fr-FR" dirty="0" err="1">
                <a:solidFill>
                  <a:srgbClr val="000000"/>
                </a:solidFill>
                <a:effectLst/>
                <a:latin typeface="Helvetica" pitchFamily="2" charset="0"/>
              </a:rPr>
              <a:t>industrial</a:t>
            </a:r>
            <a:r>
              <a:rPr lang="fr-FR" dirty="0">
                <a:solidFill>
                  <a:srgbClr val="000000"/>
                </a:solidFill>
                <a:effectLst/>
                <a:latin typeface="Helvetica" pitchFamily="2" charset="0"/>
              </a:rPr>
              <a:t> </a:t>
            </a:r>
            <a:r>
              <a:rPr lang="fr-FR" dirty="0" err="1">
                <a:solidFill>
                  <a:srgbClr val="000000"/>
                </a:solidFill>
                <a:effectLst/>
                <a:latin typeface="Helvetica" pitchFamily="2" charset="0"/>
              </a:rPr>
              <a:t>purposes</a:t>
            </a:r>
            <a:r>
              <a:rPr lang="fr-FR" dirty="0">
                <a:solidFill>
                  <a:srgbClr val="000000"/>
                </a:solidFill>
                <a:effectLst/>
                <a:latin typeface="Helvetica" pitchFamily="2" charset="0"/>
              </a:rPr>
              <a:t> </a:t>
            </a:r>
            <a:r>
              <a:rPr lang="fr-FR" dirty="0" err="1">
                <a:solidFill>
                  <a:srgbClr val="000000"/>
                </a:solidFill>
                <a:effectLst/>
                <a:latin typeface="Helvetica" pitchFamily="2" charset="0"/>
              </a:rPr>
              <a:t>such</a:t>
            </a:r>
            <a:r>
              <a:rPr lang="fr-FR" dirty="0">
                <a:solidFill>
                  <a:srgbClr val="000000"/>
                </a:solidFill>
                <a:effectLst/>
                <a:latin typeface="Helvetica" pitchFamily="2" charset="0"/>
              </a:rPr>
              <a:t> as </a:t>
            </a:r>
            <a:r>
              <a:rPr lang="fr-FR" dirty="0" err="1">
                <a:solidFill>
                  <a:srgbClr val="000000"/>
                </a:solidFill>
                <a:effectLst/>
                <a:latin typeface="Helvetica" pitchFamily="2" charset="0"/>
              </a:rPr>
              <a:t>alcohol</a:t>
            </a:r>
            <a:r>
              <a:rPr lang="fr-FR" dirty="0">
                <a:solidFill>
                  <a:srgbClr val="000000"/>
                </a:solidFill>
                <a:effectLst/>
                <a:latin typeface="Helvetica" pitchFamily="2" charset="0"/>
              </a:rPr>
              <a:t> extraction. </a:t>
            </a:r>
          </a:p>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30</a:t>
            </a:fld>
            <a:endParaRPr lang="fr-FR"/>
          </a:p>
        </p:txBody>
      </p:sp>
    </p:spTree>
    <p:extLst>
      <p:ext uri="{BB962C8B-B14F-4D97-AF65-F5344CB8AC3E}">
        <p14:creationId xmlns:p14="http://schemas.microsoft.com/office/powerpoint/2010/main" val="4228433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31</a:t>
            </a:fld>
            <a:endParaRPr lang="fr-FR"/>
          </a:p>
        </p:txBody>
      </p:sp>
    </p:spTree>
    <p:extLst>
      <p:ext uri="{BB962C8B-B14F-4D97-AF65-F5344CB8AC3E}">
        <p14:creationId xmlns:p14="http://schemas.microsoft.com/office/powerpoint/2010/main" val="44926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0043-BB4B-462C-BAB3-437087A7B6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ED8EDC-1E49-1464-7045-5E419E21D6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84169B-A09A-435D-C276-22D04A4C339E}"/>
              </a:ext>
            </a:extLst>
          </p:cNvPr>
          <p:cNvSpPr>
            <a:spLocks noGrp="1"/>
          </p:cNvSpPr>
          <p:nvPr>
            <p:ph type="body" idx="1"/>
          </p:nvPr>
        </p:nvSpPr>
        <p:spPr/>
        <p:txBody>
          <a:bodyPr/>
          <a:lstStyle/>
          <a:p>
            <a:r>
              <a:rPr lang="fr-FR" b="0" i="0" u="none" strike="noStrike" dirty="0">
                <a:solidFill>
                  <a:srgbClr val="000000"/>
                </a:solidFill>
                <a:effectLst/>
                <a:latin typeface="-webkit-standard"/>
              </a:rPr>
              <a:t>(0’45)</a:t>
            </a:r>
          </a:p>
          <a:p>
            <a:endParaRPr lang="fr-FR" b="0" i="0" u="none" strike="noStrike" dirty="0">
              <a:solidFill>
                <a:srgbClr val="000000"/>
              </a:solidFill>
              <a:effectLst/>
              <a:latin typeface="-webkit-standard"/>
            </a:endParaRPr>
          </a:p>
          <a:p>
            <a:r>
              <a:rPr lang="fr-FR" b="0" i="0" u="none" strike="noStrike" dirty="0">
                <a:solidFill>
                  <a:srgbClr val="000000"/>
                </a:solidFill>
                <a:effectLst/>
                <a:latin typeface="-webkit-standard"/>
              </a:rPr>
              <a:t>The </a:t>
            </a:r>
            <a:r>
              <a:rPr lang="fr-FR" b="0" i="0" u="none" strike="noStrike" dirty="0" err="1">
                <a:solidFill>
                  <a:srgbClr val="000000"/>
                </a:solidFill>
                <a:effectLst/>
                <a:latin typeface="-webkit-standard"/>
              </a:rPr>
              <a:t>prices</a:t>
            </a:r>
            <a:r>
              <a:rPr lang="fr-FR" b="0" i="0" u="none" strike="noStrike" dirty="0">
                <a:solidFill>
                  <a:srgbClr val="000000"/>
                </a:solidFill>
                <a:effectLst/>
                <a:latin typeface="-webkit-standard"/>
              </a:rPr>
              <a:t> of </a:t>
            </a:r>
            <a:r>
              <a:rPr lang="fr-FR" b="0" i="0" u="none" strike="noStrike" dirty="0" err="1">
                <a:solidFill>
                  <a:srgbClr val="000000"/>
                </a:solidFill>
                <a:effectLst/>
                <a:latin typeface="-webkit-standard"/>
              </a:rPr>
              <a:t>food</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beverages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that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pay</a:t>
            </a:r>
            <a:r>
              <a:rPr lang="fr-FR" b="0" i="0" u="none" strike="noStrike" dirty="0">
                <a:solidFill>
                  <a:srgbClr val="000000"/>
                </a:solidFill>
                <a:effectLst/>
                <a:latin typeface="-webkit-standard"/>
              </a:rPr>
              <a:t> as </a:t>
            </a:r>
            <a:r>
              <a:rPr lang="fr-FR" b="0" i="0" u="none" strike="noStrike" dirty="0" err="1">
                <a:solidFill>
                  <a:srgbClr val="000000"/>
                </a:solidFill>
                <a:effectLst/>
                <a:latin typeface="-webkit-standard"/>
              </a:rPr>
              <a:t>consumers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rarely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reflect</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true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benefits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associated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with</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their</a:t>
            </a:r>
            <a:r>
              <a:rPr lang="fr-FR" b="0" i="0" u="none" strike="noStrike" dirty="0">
                <a:solidFill>
                  <a:srgbClr val="000000"/>
                </a:solidFill>
                <a:effectLst/>
                <a:latin typeface="-webkit-standard"/>
              </a:rPr>
              <a:t> production and </a:t>
            </a:r>
            <a:r>
              <a:rPr lang="fr-FR" b="0" i="0" u="none" strike="noStrike" dirty="0" err="1">
                <a:solidFill>
                  <a:srgbClr val="000000"/>
                </a:solidFill>
                <a:effectLst/>
                <a:latin typeface="-webkit-standard"/>
              </a:rPr>
              <a:t>consumption</a:t>
            </a:r>
            <a:r>
              <a:rPr lang="fr-FR" b="0" i="0" u="none" strike="noStrike" dirty="0">
                <a:solidFill>
                  <a:srgbClr val="000000"/>
                </a:solidFill>
                <a:effectLst/>
                <a:latin typeface="-webkit-standard"/>
              </a:rPr>
              <a:t>. In </a:t>
            </a:r>
            <a:r>
              <a:rPr lang="fr-FR" b="0" i="0" u="none" strike="noStrike" dirty="0" err="1">
                <a:solidFill>
                  <a:srgbClr val="000000"/>
                </a:solidFill>
                <a:effectLst/>
                <a:latin typeface="-webkit-standard"/>
              </a:rPr>
              <a:t>fact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there</a:t>
            </a:r>
            <a:r>
              <a:rPr lang="fr-FR" b="0" i="0" u="none" strike="noStrike" dirty="0">
                <a:solidFill>
                  <a:srgbClr val="000000"/>
                </a:solidFill>
                <a:effectLst/>
                <a:latin typeface="-webkit-standard"/>
              </a:rPr>
              <a:t> are </a:t>
            </a:r>
            <a:r>
              <a:rPr lang="fr-FR" b="0" i="0" u="none" strike="noStrike" dirty="0" err="1">
                <a:solidFill>
                  <a:srgbClr val="000000"/>
                </a:solidFill>
                <a:effectLst/>
                <a:latin typeface="-webkit-standard"/>
              </a:rPr>
              <a:t>so-called</a:t>
            </a:r>
            <a:r>
              <a:rPr lang="fr-FR" b="0" i="0" u="none" strike="noStrike" dirty="0">
                <a:solidFill>
                  <a:srgbClr val="000000"/>
                </a:solidFill>
                <a:effectLst/>
                <a:latin typeface="-webkit-standard"/>
              </a:rPr>
              <a:t> "h/i/</a:t>
            </a:r>
            <a:r>
              <a:rPr lang="fr-FR" b="0" i="0" u="none" strike="noStrike" dirty="0" err="1">
                <a:solidFill>
                  <a:srgbClr val="000000"/>
                </a:solidFill>
                <a:effectLst/>
                <a:latin typeface="-webkit-standard"/>
              </a:rPr>
              <a:t>dden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resulting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from</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environmental</a:t>
            </a:r>
            <a:r>
              <a:rPr lang="fr-FR" b="0" i="0" u="none" strike="noStrike" dirty="0">
                <a:solidFill>
                  <a:srgbClr val="000000"/>
                </a:solidFill>
                <a:effectLst/>
                <a:latin typeface="-webkit-standard"/>
              </a:rPr>
              <a:t>, social, and </a:t>
            </a:r>
            <a:r>
              <a:rPr lang="fr-FR" b="0" i="0" u="none" strike="noStrike" dirty="0" err="1">
                <a:solidFill>
                  <a:srgbClr val="000000"/>
                </a:solidFill>
                <a:effectLst/>
                <a:latin typeface="-webkit-standard"/>
              </a:rPr>
              <a:t>health</a:t>
            </a:r>
            <a:r>
              <a:rPr lang="fr-FR" b="0" i="0" u="none" strike="noStrike" dirty="0">
                <a:solidFill>
                  <a:srgbClr val="000000"/>
                </a:solidFill>
                <a:effectLst/>
                <a:latin typeface="-webkit-standard"/>
              </a:rPr>
              <a:t> impacts of agricultural </a:t>
            </a:r>
            <a:r>
              <a:rPr lang="fr-FR" b="0" i="0" u="none" strike="noStrike" dirty="0" err="1">
                <a:solidFill>
                  <a:srgbClr val="000000"/>
                </a:solidFill>
                <a:effectLst/>
                <a:latin typeface="-webkit-standard"/>
              </a:rPr>
              <a:t>commodity-related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activities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also</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called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sometimes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negative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externalities</a:t>
            </a:r>
            <a:r>
              <a:rPr lang="fr-FR" b="0" i="0" u="none" strike="noStrike" dirty="0">
                <a:solidFill>
                  <a:srgbClr val="000000"/>
                </a:solidFill>
                <a:effectLst/>
                <a:latin typeface="-webkit-standard"/>
              </a:rPr>
              <a:t>." </a:t>
            </a:r>
          </a:p>
          <a:p>
            <a:endParaRPr lang="fr-FR" b="0" i="0" u="none" strike="noStrike" dirty="0">
              <a:solidFill>
                <a:srgbClr val="000000"/>
              </a:solidFill>
              <a:effectLst/>
              <a:latin typeface="-webkit-standard"/>
            </a:endParaRPr>
          </a:p>
          <a:p>
            <a:r>
              <a:rPr lang="fr-FR" b="0" i="0" u="none" strike="noStrike" dirty="0" err="1">
                <a:solidFill>
                  <a:srgbClr val="000000"/>
                </a:solidFill>
                <a:effectLst/>
                <a:latin typeface="-webkit-standard"/>
              </a:rPr>
              <a:t>These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include</a:t>
            </a:r>
            <a:r>
              <a:rPr lang="fr-FR" b="0" i="0" u="none" strike="noStrike" dirty="0">
                <a:solidFill>
                  <a:srgbClr val="000000"/>
                </a:solidFill>
                <a:effectLst/>
                <a:latin typeface="-webkit-standard"/>
              </a:rPr>
              <a:t>, for </a:t>
            </a:r>
            <a:r>
              <a:rPr lang="fr-FR" b="0" i="0" u="none" strike="noStrike" dirty="0" err="1">
                <a:solidFill>
                  <a:srgbClr val="000000"/>
                </a:solidFill>
                <a:effectLst/>
                <a:latin typeface="-webkit-standard"/>
              </a:rPr>
              <a:t>example</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degradation</a:t>
            </a:r>
            <a:r>
              <a:rPr lang="fr-FR" b="0" i="0" u="none" strike="noStrike" dirty="0">
                <a:solidFill>
                  <a:srgbClr val="000000"/>
                </a:solidFill>
                <a:effectLst/>
                <a:latin typeface="-webkit-standard"/>
              </a:rPr>
              <a:t> of </a:t>
            </a:r>
            <a:r>
              <a:rPr lang="fr-FR" b="0" i="0" u="none" strike="noStrike" dirty="0" err="1">
                <a:solidFill>
                  <a:srgbClr val="000000"/>
                </a:solidFill>
                <a:effectLst/>
                <a:latin typeface="-webkit-standard"/>
              </a:rPr>
              <a:t>natural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resources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insufficient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wage</a:t>
            </a:r>
            <a:r>
              <a:rPr lang="fr-FR" b="0" i="0" u="none" strike="noStrike" dirty="0">
                <a:solidFill>
                  <a:srgbClr val="000000"/>
                </a:solidFill>
                <a:effectLst/>
                <a:latin typeface="-webkit-standard"/>
              </a:rPr>
              <a:t> conditions, or </a:t>
            </a:r>
            <a:r>
              <a:rPr lang="fr-FR" b="0" i="0" u="none" strike="noStrike" dirty="0" err="1">
                <a:solidFill>
                  <a:srgbClr val="000000"/>
                </a:solidFill>
                <a:effectLst/>
                <a:latin typeface="-webkit-standard"/>
              </a:rPr>
              <a:t>diseases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related</a:t>
            </a:r>
            <a:r>
              <a:rPr lang="fr-FR" b="0" i="0" u="none" strike="noStrike" dirty="0">
                <a:solidFill>
                  <a:srgbClr val="000000"/>
                </a:solidFill>
                <a:effectLst/>
                <a:latin typeface="-webkit-standard"/>
              </a:rPr>
              <a:t> to pesticide </a:t>
            </a:r>
            <a:r>
              <a:rPr lang="fr-FR" b="0" i="0" u="none" strike="noStrike" dirty="0" err="1">
                <a:solidFill>
                  <a:srgbClr val="000000"/>
                </a:solidFill>
                <a:effectLst/>
                <a:latin typeface="-webkit-standard"/>
              </a:rPr>
              <a:t>exposure</a:t>
            </a:r>
            <a:r>
              <a:rPr lang="fr-FR" b="0" i="0" u="none" strike="noStrike" dirty="0">
                <a:solidFill>
                  <a:srgbClr val="000000"/>
                </a:solidFill>
                <a:effectLst/>
                <a:latin typeface="-webkit-standard"/>
              </a:rPr>
              <a:t>. </a:t>
            </a:r>
          </a:p>
          <a:p>
            <a:endParaRPr lang="fr-FR" b="0" i="0" u="none" strike="noStrike" dirty="0">
              <a:solidFill>
                <a:srgbClr val="000000"/>
              </a:solidFill>
              <a:effectLst/>
              <a:latin typeface="-webkit-standard"/>
            </a:endParaRPr>
          </a:p>
          <a:p>
            <a:r>
              <a:rPr lang="fr-FR" b="0" i="0" u="none" strike="noStrike" dirty="0" err="1">
                <a:solidFill>
                  <a:srgbClr val="000000"/>
                </a:solidFill>
                <a:effectLst/>
                <a:latin typeface="-webkit-standard"/>
              </a:rPr>
              <a:t>These</a:t>
            </a:r>
            <a:r>
              <a:rPr lang="fr-FR" b="0" i="0" u="none" strike="noStrike" dirty="0">
                <a:solidFill>
                  <a:srgbClr val="000000"/>
                </a:solidFill>
                <a:effectLst/>
                <a:latin typeface="-webkit-standard"/>
              </a:rPr>
              <a:t> h/i/</a:t>
            </a:r>
            <a:r>
              <a:rPr lang="fr-FR" b="0" i="0" u="none" strike="noStrike" dirty="0" err="1">
                <a:solidFill>
                  <a:srgbClr val="000000"/>
                </a:solidFill>
                <a:effectLst/>
                <a:latin typeface="-webkit-standard"/>
              </a:rPr>
              <a:t>dden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are </a:t>
            </a:r>
            <a:r>
              <a:rPr lang="fr-FR" b="0" i="0" u="none" strike="noStrike" dirty="0" err="1">
                <a:solidFill>
                  <a:srgbClr val="000000"/>
                </a:solidFill>
                <a:effectLst/>
                <a:latin typeface="-webkit-standard"/>
              </a:rPr>
              <a:t>generally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ignored</a:t>
            </a:r>
            <a:r>
              <a:rPr lang="fr-FR" b="0" i="0" u="none" strike="noStrike" dirty="0">
                <a:solidFill>
                  <a:srgbClr val="000000"/>
                </a:solidFill>
                <a:effectLst/>
                <a:latin typeface="-webkit-standard"/>
              </a:rPr>
              <a:t> or </a:t>
            </a:r>
            <a:r>
              <a:rPr lang="fr-FR" b="0" i="0" u="none" strike="noStrike" dirty="0" err="1">
                <a:solidFill>
                  <a:srgbClr val="000000"/>
                </a:solidFill>
                <a:effectLst/>
                <a:latin typeface="-webkit-standard"/>
              </a:rPr>
              <a:t>seen</a:t>
            </a:r>
            <a:r>
              <a:rPr lang="fr-FR" b="0" i="0" u="none" strike="noStrike" dirty="0">
                <a:solidFill>
                  <a:srgbClr val="000000"/>
                </a:solidFill>
                <a:effectLst/>
                <a:latin typeface="-webkit-standard"/>
              </a:rPr>
              <a:t> as </a:t>
            </a:r>
            <a:r>
              <a:rPr lang="fr-FR" b="0" i="0" u="none" strike="noStrike" dirty="0" err="1">
                <a:solidFill>
                  <a:srgbClr val="000000"/>
                </a:solidFill>
                <a:effectLst/>
                <a:latin typeface="-webkit-standard"/>
              </a:rPr>
              <a:t>necessary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trade-offs</a:t>
            </a:r>
            <a:r>
              <a:rPr lang="fr-FR" b="0" i="0" u="none" strike="noStrike" dirty="0">
                <a:solidFill>
                  <a:srgbClr val="000000"/>
                </a:solidFill>
                <a:effectLst/>
                <a:latin typeface="-webkit-standard"/>
              </a:rPr>
              <a:t>, and are </a:t>
            </a:r>
            <a:r>
              <a:rPr lang="fr-FR" b="0" i="0" u="none" strike="noStrike" dirty="0" err="1">
                <a:solidFill>
                  <a:srgbClr val="000000"/>
                </a:solidFill>
                <a:effectLst/>
                <a:latin typeface="-webkit-standard"/>
              </a:rPr>
              <a:t>ultimately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externalized</a:t>
            </a:r>
            <a:r>
              <a:rPr lang="fr-FR" b="0" i="0" u="none" strike="noStrike" dirty="0">
                <a:solidFill>
                  <a:srgbClr val="000000"/>
                </a:solidFill>
                <a:effectLst/>
                <a:latin typeface="-webkit-standard"/>
              </a:rPr>
              <a:t> to society. </a:t>
            </a:r>
            <a:endParaRPr lang="fr-FR" b="0" i="0" u="none" strike="noStrike" dirty="0">
              <a:solidFill>
                <a:srgbClr val="000000"/>
              </a:solidFill>
              <a:effectLst/>
              <a:latin typeface="Helvetica" pitchFamily="2" charset="0"/>
            </a:endParaRPr>
          </a:p>
          <a:p>
            <a:endParaRPr lang="fr-FR" dirty="0"/>
          </a:p>
        </p:txBody>
      </p:sp>
      <p:sp>
        <p:nvSpPr>
          <p:cNvPr id="4" name="Espace réservé du numéro de diapositive 3">
            <a:extLst>
              <a:ext uri="{FF2B5EF4-FFF2-40B4-BE49-F238E27FC236}">
                <a16:creationId xmlns:a16="http://schemas.microsoft.com/office/drawing/2014/main" id="{35E3B0E4-5A9E-E553-4BA2-B2F12E000345}"/>
              </a:ext>
            </a:extLst>
          </p:cNvPr>
          <p:cNvSpPr>
            <a:spLocks noGrp="1"/>
          </p:cNvSpPr>
          <p:nvPr>
            <p:ph type="sldNum" sz="quarter" idx="5"/>
          </p:nvPr>
        </p:nvSpPr>
        <p:spPr/>
        <p:txBody>
          <a:bodyPr/>
          <a:lstStyle/>
          <a:p>
            <a:fld id="{15224C92-A647-154D-9DD2-736BB33659C4}" type="slidenum">
              <a:rPr lang="fr-FR" smtClean="0"/>
              <a:t>3</a:t>
            </a:fld>
            <a:endParaRPr lang="fr-FR"/>
          </a:p>
        </p:txBody>
      </p:sp>
    </p:spTree>
    <p:extLst>
      <p:ext uri="{BB962C8B-B14F-4D97-AF65-F5344CB8AC3E}">
        <p14:creationId xmlns:p14="http://schemas.microsoft.com/office/powerpoint/2010/main" val="9062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78149-8384-4680-617E-67A7CE7B3B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8DA95D-F6B8-82FD-0DD6-3265C0F126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85419B-2382-832B-E721-179B14A573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000000"/>
                </a:solidFill>
                <a:effectLst/>
                <a:latin typeface="-webkit-standard"/>
              </a:rPr>
              <a:t>(0’10)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000000"/>
                </a:solidFill>
                <a:effectLst/>
                <a:latin typeface="-webkit-standard"/>
              </a:rPr>
              <a:t>In </a:t>
            </a:r>
            <a:r>
              <a:rPr lang="fr-FR" b="0" i="0" u="none" strike="noStrike" dirty="0" err="1">
                <a:solidFill>
                  <a:srgbClr val="000000"/>
                </a:solidFill>
                <a:effectLst/>
                <a:latin typeface="-webkit-standard"/>
              </a:rPr>
              <a:t>this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context</a:t>
            </a:r>
            <a:r>
              <a:rPr lang="fr-FR" b="0" i="0" u="none" strike="noStrike" dirty="0">
                <a:solidFill>
                  <a:srgbClr val="000000"/>
                </a:solidFill>
                <a:effectLst/>
                <a:latin typeface="-webkit-standard"/>
              </a:rPr>
              <a:t>, the </a:t>
            </a:r>
            <a:r>
              <a:rPr lang="fr-FR" b="1" i="0" u="none" strike="noStrike" dirty="0" err="1">
                <a:solidFill>
                  <a:srgbClr val="000000"/>
                </a:solidFill>
                <a:effectLst/>
              </a:rPr>
              <a:t>True</a:t>
            </a:r>
            <a:r>
              <a:rPr lang="fr-FR" b="1" i="0" u="none" strike="noStrike" dirty="0">
                <a:solidFill>
                  <a:srgbClr val="000000"/>
                </a:solidFill>
                <a:effectLst/>
              </a:rPr>
              <a:t> </a:t>
            </a:r>
            <a:r>
              <a:rPr lang="fr-FR" b="1" i="0" u="none" strike="noStrike" dirty="0" err="1">
                <a:solidFill>
                  <a:srgbClr val="000000"/>
                </a:solidFill>
                <a:effectLst/>
              </a:rPr>
              <a:t>Cost</a:t>
            </a:r>
            <a:r>
              <a:rPr lang="fr-FR" b="1" i="0" u="none" strike="noStrike" dirty="0">
                <a:solidFill>
                  <a:srgbClr val="000000"/>
                </a:solidFill>
                <a:effectLst/>
              </a:rPr>
              <a:t> </a:t>
            </a:r>
            <a:r>
              <a:rPr lang="fr-FR" b="1" i="0" u="none" strike="noStrike" dirty="0" err="1">
                <a:solidFill>
                  <a:srgbClr val="000000"/>
                </a:solidFill>
                <a:effectLst/>
              </a:rPr>
              <a:t>Accounting</a:t>
            </a:r>
            <a:r>
              <a:rPr lang="fr-FR" b="0" i="0" u="none" strike="noStrike" dirty="0">
                <a:solidFill>
                  <a:srgbClr val="000000"/>
                </a:solidFill>
                <a:effectLst/>
                <a:latin typeface="-webkit-standard"/>
              </a:rPr>
              <a:t> (TCA) </a:t>
            </a:r>
            <a:r>
              <a:rPr lang="fr-FR" b="0" i="0" u="none" strike="noStrike" dirty="0" err="1">
                <a:solidFill>
                  <a:srgbClr val="000000"/>
                </a:solidFill>
                <a:effectLst/>
                <a:latin typeface="-webkit-standard"/>
              </a:rPr>
              <a:t>methodology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proposed</a:t>
            </a:r>
            <a:r>
              <a:rPr lang="fr-FR" b="0" i="0" u="none" strike="noStrike" dirty="0">
                <a:solidFill>
                  <a:srgbClr val="000000"/>
                </a:solidFill>
                <a:effectLst/>
                <a:latin typeface="-webkit-standard"/>
              </a:rPr>
              <a:t> as a </a:t>
            </a:r>
            <a:r>
              <a:rPr lang="fr-FR" b="0" i="0" u="none" strike="noStrike" dirty="0" err="1">
                <a:solidFill>
                  <a:srgbClr val="000000"/>
                </a:solidFill>
                <a:effectLst/>
                <a:latin typeface="-webkit-standard"/>
              </a:rPr>
              <a:t>tool</a:t>
            </a:r>
            <a:r>
              <a:rPr lang="fr-FR" b="0" i="0" u="none" strike="noStrike" dirty="0">
                <a:solidFill>
                  <a:srgbClr val="000000"/>
                </a:solidFill>
                <a:effectLst/>
                <a:latin typeface="-webkit-standard"/>
              </a:rPr>
              <a:t> to guide structural changes </a:t>
            </a:r>
            <a:r>
              <a:rPr lang="fr-FR" b="0" i="0" u="none" strike="noStrike" dirty="0" err="1">
                <a:solidFill>
                  <a:srgbClr val="000000"/>
                </a:solidFill>
                <a:effectLst/>
                <a:latin typeface="-webkit-standard"/>
              </a:rPr>
              <a:t>toward</a:t>
            </a:r>
            <a:r>
              <a:rPr lang="fr-FR" b="0" i="0" u="none" strike="noStrike" dirty="0">
                <a:solidFill>
                  <a:srgbClr val="000000"/>
                </a:solidFill>
                <a:effectLst/>
                <a:latin typeface="-webkit-standard"/>
              </a:rPr>
              <a:t> more </a:t>
            </a:r>
            <a:r>
              <a:rPr lang="fr-FR" b="0" i="0" u="none" strike="noStrike" dirty="0" err="1">
                <a:solidFill>
                  <a:srgbClr val="000000"/>
                </a:solidFill>
                <a:effectLst/>
                <a:latin typeface="-webkit-standard"/>
              </a:rPr>
              <a:t>sustainable</a:t>
            </a:r>
            <a:r>
              <a:rPr lang="fr-FR" b="0" i="0" u="none" strike="noStrike" dirty="0">
                <a:solidFill>
                  <a:srgbClr val="000000"/>
                </a:solidFill>
                <a:effectLst/>
                <a:latin typeface="-webkit-standard"/>
              </a:rPr>
              <a:t> agri-</a:t>
            </a:r>
            <a:r>
              <a:rPr lang="fr-FR" b="0" i="0" u="none" strike="noStrike" dirty="0" err="1">
                <a:solidFill>
                  <a:srgbClr val="000000"/>
                </a:solidFill>
                <a:effectLst/>
                <a:latin typeface="-webkit-standard"/>
              </a:rPr>
              <a:t>food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systems</a:t>
            </a:r>
            <a:r>
              <a:rPr lang="fr-FR" b="0" i="0" u="none" strike="noStrike" dirty="0">
                <a:solidFill>
                  <a:srgbClr val="000000"/>
                </a:solidFill>
                <a:effectLst/>
                <a:latin typeface="-webkit-standard"/>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strike="noStrike" dirty="0">
              <a:solidFill>
                <a:srgbClr val="000000"/>
              </a:solidFill>
              <a:effectLst/>
              <a:latin typeface="-webkit-standard"/>
            </a:endParaRPr>
          </a:p>
        </p:txBody>
      </p:sp>
      <p:sp>
        <p:nvSpPr>
          <p:cNvPr id="4" name="Espace réservé du numéro de diapositive 3">
            <a:extLst>
              <a:ext uri="{FF2B5EF4-FFF2-40B4-BE49-F238E27FC236}">
                <a16:creationId xmlns:a16="http://schemas.microsoft.com/office/drawing/2014/main" id="{BD798AC3-AB13-F244-AC1B-E32D65EE51F0}"/>
              </a:ext>
            </a:extLst>
          </p:cNvPr>
          <p:cNvSpPr>
            <a:spLocks noGrp="1"/>
          </p:cNvSpPr>
          <p:nvPr>
            <p:ph type="sldNum" sz="quarter" idx="5"/>
          </p:nvPr>
        </p:nvSpPr>
        <p:spPr/>
        <p:txBody>
          <a:bodyPr/>
          <a:lstStyle/>
          <a:p>
            <a:fld id="{15224C92-A647-154D-9DD2-736BB33659C4}" type="slidenum">
              <a:rPr lang="fr-FR" smtClean="0"/>
              <a:t>4</a:t>
            </a:fld>
            <a:endParaRPr lang="fr-FR"/>
          </a:p>
        </p:txBody>
      </p:sp>
    </p:spTree>
    <p:extLst>
      <p:ext uri="{BB962C8B-B14F-4D97-AF65-F5344CB8AC3E}">
        <p14:creationId xmlns:p14="http://schemas.microsoft.com/office/powerpoint/2010/main" val="420399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DBC41-063B-6A20-4BD0-4E931F4BA8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89BB0C-11E6-3D49-2705-2EBB2D02CA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400EAF2-75AF-9493-4696-B4988A99C3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000000"/>
                </a:solidFill>
                <a:effectLst/>
                <a:latin typeface="-webkit-standard"/>
              </a:rPr>
              <a:t>(0’19)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000000"/>
                </a:solidFill>
                <a:effectLst/>
                <a:latin typeface="-webkit-standard"/>
              </a:rPr>
              <a:t>TCA </a:t>
            </a:r>
            <a:r>
              <a:rPr lang="fr-FR" b="0" i="0" u="none" strike="noStrike" dirty="0" err="1">
                <a:solidFill>
                  <a:srgbClr val="000000"/>
                </a:solidFill>
                <a:effectLst/>
                <a:latin typeface="-webkit-standard"/>
              </a:rPr>
              <a:t>provides</a:t>
            </a:r>
            <a:r>
              <a:rPr lang="fr-FR" b="0" i="0" u="none" strike="noStrike" dirty="0">
                <a:solidFill>
                  <a:srgbClr val="000000"/>
                </a:solidFill>
                <a:effectLst/>
                <a:latin typeface="-webkit-standard"/>
              </a:rPr>
              <a:t> a </a:t>
            </a:r>
            <a:r>
              <a:rPr lang="fr-FR" b="0" i="0" u="none" strike="noStrike" dirty="0" err="1">
                <a:solidFill>
                  <a:srgbClr val="000000"/>
                </a:solidFill>
                <a:effectLst/>
                <a:latin typeface="-webkit-standard"/>
              </a:rPr>
              <a:t>holistic</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systemic</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approach</a:t>
            </a:r>
            <a:r>
              <a:rPr lang="fr-FR" b="0" i="0" u="none" strike="noStrike" dirty="0">
                <a:solidFill>
                  <a:srgbClr val="000000"/>
                </a:solidFill>
                <a:effectLst/>
                <a:latin typeface="-webkit-standard"/>
              </a:rPr>
              <a:t> to </a:t>
            </a:r>
            <a:r>
              <a:rPr lang="fr-FR" b="0" i="0" u="none" strike="noStrike" dirty="0" err="1">
                <a:solidFill>
                  <a:srgbClr val="000000"/>
                </a:solidFill>
                <a:effectLst/>
                <a:latin typeface="-webkit-standard"/>
              </a:rPr>
              <a:t>measuring</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valuing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hidden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benefits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alongside</a:t>
            </a:r>
            <a:r>
              <a:rPr lang="fr-FR" b="0" i="0" u="none" strike="noStrike" dirty="0">
                <a:solidFill>
                  <a:srgbClr val="000000"/>
                </a:solidFill>
                <a:effectLst/>
                <a:latin typeface="-webkit-standard"/>
              </a:rPr>
              <a:t> production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with</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aim</a:t>
            </a:r>
            <a:r>
              <a:rPr lang="fr-FR" b="0" i="0" u="none" strike="noStrike" dirty="0">
                <a:solidFill>
                  <a:srgbClr val="000000"/>
                </a:solidFill>
                <a:effectLst/>
                <a:latin typeface="-webkit-standard"/>
              </a:rPr>
              <a:t> of </a:t>
            </a:r>
            <a:r>
              <a:rPr lang="fr-FR" b="0" i="0" u="none" strike="noStrike" dirty="0" err="1">
                <a:solidFill>
                  <a:srgbClr val="000000"/>
                </a:solidFill>
                <a:effectLst/>
                <a:latin typeface="-webkit-standard"/>
              </a:rPr>
              <a:t>facilitating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informed</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improved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decision-making</a:t>
            </a:r>
            <a:r>
              <a:rPr lang="fr-FR" b="0" i="0" u="none" strike="noStrike" dirty="0">
                <a:solidFill>
                  <a:srgbClr val="000000"/>
                </a:solidFill>
                <a:effectLst/>
                <a:latin typeface="-webkit-standard"/>
              </a:rPr>
              <a:t> by </a:t>
            </a:r>
            <a:r>
              <a:rPr lang="fr-FR" b="0" i="0" u="none" strike="noStrike" dirty="0" err="1">
                <a:solidFill>
                  <a:srgbClr val="000000"/>
                </a:solidFill>
                <a:effectLst/>
                <a:latin typeface="-webkit-standard"/>
              </a:rPr>
              <a:t>policymakers</a:t>
            </a:r>
            <a:r>
              <a:rPr lang="fr-FR" b="0" i="0" u="none" strike="noStrike" dirty="0">
                <a:solidFill>
                  <a:srgbClr val="000000"/>
                </a:solidFill>
                <a:effectLst/>
                <a:latin typeface="-webkit-standard"/>
              </a:rPr>
              <a:t>, businesses, </a:t>
            </a:r>
            <a:r>
              <a:rPr lang="fr-FR" b="0" i="0" u="none" strike="noStrike" dirty="0" err="1">
                <a:solidFill>
                  <a:srgbClr val="000000"/>
                </a:solidFill>
                <a:effectLst/>
                <a:latin typeface="-webkit-standard"/>
              </a:rPr>
              <a:t>farmers</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consumers</a:t>
            </a:r>
            <a:r>
              <a:rPr lang="fr-FR" b="0" i="0" u="none" strike="noStrike" dirty="0">
                <a:solidFill>
                  <a:srgbClr val="000000"/>
                </a:solidFill>
                <a:effectLst/>
                <a:latin typeface="-webkit-standard"/>
              </a:rPr>
              <a:t>. </a:t>
            </a:r>
          </a:p>
          <a:p>
            <a:endParaRPr lang="fr-FR" dirty="0"/>
          </a:p>
        </p:txBody>
      </p:sp>
      <p:sp>
        <p:nvSpPr>
          <p:cNvPr id="4" name="Espace réservé du numéro de diapositive 3">
            <a:extLst>
              <a:ext uri="{FF2B5EF4-FFF2-40B4-BE49-F238E27FC236}">
                <a16:creationId xmlns:a16="http://schemas.microsoft.com/office/drawing/2014/main" id="{5D4CC633-82A4-6981-2F44-7977AA621E91}"/>
              </a:ext>
            </a:extLst>
          </p:cNvPr>
          <p:cNvSpPr>
            <a:spLocks noGrp="1"/>
          </p:cNvSpPr>
          <p:nvPr>
            <p:ph type="sldNum" sz="quarter" idx="5"/>
          </p:nvPr>
        </p:nvSpPr>
        <p:spPr/>
        <p:txBody>
          <a:bodyPr/>
          <a:lstStyle/>
          <a:p>
            <a:fld id="{15224C92-A647-154D-9DD2-736BB33659C4}" type="slidenum">
              <a:rPr lang="fr-FR" smtClean="0"/>
              <a:t>5</a:t>
            </a:fld>
            <a:endParaRPr lang="fr-FR"/>
          </a:p>
        </p:txBody>
      </p:sp>
    </p:spTree>
    <p:extLst>
      <p:ext uri="{BB962C8B-B14F-4D97-AF65-F5344CB8AC3E}">
        <p14:creationId xmlns:p14="http://schemas.microsoft.com/office/powerpoint/2010/main" val="256725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60DCA-C3A2-C25D-1232-05DB3AB615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656D06-7FAA-DCC7-6C99-FEB208D780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453B93F-AA00-00AE-7A59-DF34159E72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000000"/>
                </a:solidFill>
                <a:effectLst/>
                <a:latin typeface="-webkit-standard"/>
              </a:rPr>
              <a:t>(0’20)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err="1">
                <a:solidFill>
                  <a:srgbClr val="000000"/>
                </a:solidFill>
                <a:effectLst/>
                <a:latin typeface="-webkit-standard"/>
              </a:rPr>
              <a:t>While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still</a:t>
            </a:r>
            <a:r>
              <a:rPr lang="fr-FR" b="0" i="0" u="none" strike="noStrike" dirty="0">
                <a:solidFill>
                  <a:srgbClr val="000000"/>
                </a:solidFill>
                <a:effectLst/>
                <a:latin typeface="-webkit-standard"/>
              </a:rPr>
              <a:t> a </a:t>
            </a:r>
            <a:r>
              <a:rPr lang="fr-FR" b="0" i="0" u="none" strike="noStrike" dirty="0" err="1">
                <a:solidFill>
                  <a:srgbClr val="000000"/>
                </a:solidFill>
                <a:effectLst/>
                <a:latin typeface="-webkit-standard"/>
              </a:rPr>
              <a:t>nascent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field</a:t>
            </a:r>
            <a:r>
              <a:rPr lang="fr-FR" b="0" i="0" u="none" strike="noStrike" dirty="0">
                <a:solidFill>
                  <a:srgbClr val="000000"/>
                </a:solidFill>
                <a:effectLst/>
                <a:latin typeface="-webkit-standard"/>
              </a:rPr>
              <a:t> in </a:t>
            </a:r>
            <a:r>
              <a:rPr lang="fr-FR" b="0" i="0" u="none" strike="noStrike" dirty="0" err="1">
                <a:solidFill>
                  <a:srgbClr val="000000"/>
                </a:solidFill>
                <a:effectLst/>
                <a:latin typeface="-webkit-standard"/>
              </a:rPr>
              <a:t>academia</a:t>
            </a:r>
            <a:r>
              <a:rPr lang="fr-FR" b="0" i="0" u="none" strike="noStrike" dirty="0">
                <a:solidFill>
                  <a:srgbClr val="000000"/>
                </a:solidFill>
                <a:effectLst/>
                <a:latin typeface="-webkit-standard"/>
              </a:rPr>
              <a:t>, TCA has been </a:t>
            </a:r>
            <a:r>
              <a:rPr lang="fr-FR" b="0" i="0" u="none" strike="noStrike" dirty="0" err="1">
                <a:solidFill>
                  <a:srgbClr val="000000"/>
                </a:solidFill>
                <a:effectLst/>
                <a:latin typeface="-webkit-standard"/>
              </a:rPr>
              <a:t>around</a:t>
            </a:r>
            <a:r>
              <a:rPr lang="fr-FR" b="0" i="0" u="none" strike="noStrike" dirty="0">
                <a:solidFill>
                  <a:srgbClr val="000000"/>
                </a:solidFill>
                <a:effectLst/>
                <a:latin typeface="-webkit-standard"/>
              </a:rPr>
              <a:t> for </a:t>
            </a:r>
            <a:r>
              <a:rPr lang="fr-FR" b="0" i="0" u="none" strike="noStrike" dirty="0" err="1">
                <a:solidFill>
                  <a:srgbClr val="000000"/>
                </a:solidFill>
                <a:effectLst/>
                <a:latin typeface="-webkit-standard"/>
              </a:rPr>
              <a:t>many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years</a:t>
            </a:r>
            <a:r>
              <a:rPr lang="fr-FR" b="0" i="0" u="none" strike="noStrike" dirty="0">
                <a:solidFill>
                  <a:srgbClr val="000000"/>
                </a:solidFill>
                <a:effectLst/>
                <a:latin typeface="-webkit-standard"/>
              </a:rPr>
              <a:t> in international </a:t>
            </a:r>
            <a:r>
              <a:rPr lang="fr-FR" b="0" i="0" u="none" strike="noStrike" dirty="0" err="1">
                <a:solidFill>
                  <a:srgbClr val="000000"/>
                </a:solidFill>
                <a:effectLst/>
                <a:latin typeface="-webkit-standard"/>
              </a:rPr>
              <a:t>organizations</a:t>
            </a:r>
            <a:r>
              <a:rPr lang="fr-FR" b="0" i="0" u="none" strike="noStrike" dirty="0">
                <a:solidFill>
                  <a:srgbClr val="000000"/>
                </a:solidFill>
                <a:effectLst/>
                <a:latin typeface="-webkit-standard"/>
              </a:rPr>
              <a:t>. As a </a:t>
            </a:r>
            <a:r>
              <a:rPr lang="fr-FR" b="0" i="0" u="none" strike="noStrike" dirty="0" err="1">
                <a:solidFill>
                  <a:srgbClr val="000000"/>
                </a:solidFill>
                <a:effectLst/>
                <a:latin typeface="-webkit-standard"/>
              </a:rPr>
              <a:t>result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there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is</a:t>
            </a:r>
            <a:r>
              <a:rPr lang="fr-FR" b="0" i="0" u="none" strike="noStrike" dirty="0">
                <a:solidFill>
                  <a:srgbClr val="000000"/>
                </a:solidFill>
                <a:effectLst/>
                <a:latin typeface="-webkit-standard"/>
              </a:rPr>
              <a:t> a </a:t>
            </a:r>
            <a:r>
              <a:rPr lang="fr-FR" b="0" i="0" u="none" strike="noStrike" dirty="0" err="1">
                <a:solidFill>
                  <a:srgbClr val="000000"/>
                </a:solidFill>
                <a:effectLst/>
                <a:latin typeface="-webkit-standard"/>
              </a:rPr>
              <a:t>growing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understanding</a:t>
            </a:r>
            <a:r>
              <a:rPr lang="fr-FR" b="0" i="0" u="none" strike="noStrike" dirty="0">
                <a:solidFill>
                  <a:srgbClr val="000000"/>
                </a:solidFill>
                <a:effectLst/>
                <a:latin typeface="-webkit-standard"/>
              </a:rPr>
              <a:t> of </a:t>
            </a:r>
            <a:r>
              <a:rPr lang="fr-FR" b="0" i="0" u="none" strike="noStrike" dirty="0" err="1">
                <a:solidFill>
                  <a:srgbClr val="000000"/>
                </a:solidFill>
                <a:effectLst/>
                <a:latin typeface="-webkit-standard"/>
              </a:rPr>
              <a:t>these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costs</a:t>
            </a:r>
            <a:r>
              <a:rPr lang="fr-FR" b="0" i="0" u="none" strike="noStrike" dirty="0">
                <a:solidFill>
                  <a:srgbClr val="000000"/>
                </a:solidFill>
                <a:effectLst/>
                <a:latin typeface="-webkit-standard"/>
              </a:rPr>
              <a:t> at national and global </a:t>
            </a:r>
            <a:r>
              <a:rPr lang="fr-FR" b="0" i="0" u="none" strike="noStrike" dirty="0" err="1">
                <a:solidFill>
                  <a:srgbClr val="000000"/>
                </a:solidFill>
                <a:effectLst/>
                <a:latin typeface="-webkit-standard"/>
              </a:rPr>
              <a:t>levels</a:t>
            </a:r>
            <a:r>
              <a:rPr lang="fr-FR" b="0" i="0" u="none" strike="noStrike" dirty="0">
                <a:solidFill>
                  <a:srgbClr val="000000"/>
                </a:solidFill>
                <a:effectLst/>
                <a:latin typeface="-webkit-standard"/>
              </a:rPr>
              <a:t>, but </a:t>
            </a:r>
            <a:r>
              <a:rPr lang="fr-FR" b="0" i="0" u="none" strike="noStrike" dirty="0" err="1">
                <a:solidFill>
                  <a:srgbClr val="000000"/>
                </a:solidFill>
                <a:effectLst/>
                <a:latin typeface="-webkit-standard"/>
              </a:rPr>
              <a:t>it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remains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limited</a:t>
            </a:r>
            <a:r>
              <a:rPr lang="fr-FR" b="0" i="0" u="none" strike="noStrike" dirty="0">
                <a:solidFill>
                  <a:srgbClr val="000000"/>
                </a:solidFill>
                <a:effectLst/>
                <a:latin typeface="-webkit-standard"/>
              </a:rPr>
              <a:t> at the </a:t>
            </a:r>
            <a:r>
              <a:rPr lang="fr-FR" b="0" i="0" u="none" strike="noStrike" dirty="0" err="1">
                <a:solidFill>
                  <a:srgbClr val="000000"/>
                </a:solidFill>
                <a:effectLst/>
                <a:latin typeface="-webkit-standard"/>
              </a:rPr>
              <a:t>product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level</a:t>
            </a:r>
            <a:r>
              <a:rPr lang="fr-FR" b="0" i="0" u="none" strike="noStrike" dirty="0">
                <a:solidFill>
                  <a:srgbClr val="000000"/>
                </a:solidFill>
                <a:effectLst/>
                <a:latin typeface="-webkit-standard"/>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strike="noStrike" dirty="0">
              <a:solidFill>
                <a:srgbClr val="000000"/>
              </a:solidFill>
              <a:effectLst/>
              <a:latin typeface="-webkit-standard"/>
            </a:endParaRPr>
          </a:p>
          <a:p>
            <a:r>
              <a:rPr lang="fr-FR" b="0" i="0" u="none" strike="noStrike" dirty="0">
                <a:solidFill>
                  <a:srgbClr val="000000"/>
                </a:solidFill>
                <a:effectLst/>
                <a:latin typeface="-webkit-standard"/>
              </a:rPr>
              <a:t>It </a:t>
            </a:r>
            <a:r>
              <a:rPr lang="fr-FR" b="0" i="0" u="none" strike="noStrike" dirty="0" err="1">
                <a:solidFill>
                  <a:srgbClr val="000000"/>
                </a:solidFill>
                <a:effectLst/>
                <a:latin typeface="-webkit-standard"/>
              </a:rPr>
              <a:t>is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also</a:t>
            </a:r>
            <a:r>
              <a:rPr lang="fr-FR" b="0" i="0" u="none" strike="noStrike" dirty="0">
                <a:solidFill>
                  <a:srgbClr val="000000"/>
                </a:solidFill>
                <a:effectLst/>
                <a:latin typeface="-webkit-standard"/>
              </a:rPr>
              <a:t> important to note </a:t>
            </a:r>
            <a:r>
              <a:rPr lang="fr-FR" b="0" i="0" u="none" strike="noStrike" dirty="0" err="1">
                <a:solidFill>
                  <a:srgbClr val="000000"/>
                </a:solidFill>
                <a:effectLst/>
                <a:latin typeface="-webkit-standard"/>
              </a:rPr>
              <a:t>that</a:t>
            </a:r>
            <a:r>
              <a:rPr lang="fr-FR" b="0" i="0" u="none" strike="noStrike" dirty="0">
                <a:solidFill>
                  <a:srgbClr val="000000"/>
                </a:solidFill>
                <a:effectLst/>
                <a:latin typeface="-webkit-standard"/>
              </a:rPr>
              <a:t>, to date, no </a:t>
            </a:r>
            <a:r>
              <a:rPr lang="fr-FR" b="0" i="0" u="none" strike="noStrike" dirty="0" err="1">
                <a:solidFill>
                  <a:srgbClr val="000000"/>
                </a:solidFill>
                <a:effectLst/>
                <a:latin typeface="-webkit-standard"/>
              </a:rPr>
              <a:t>standardized</a:t>
            </a:r>
            <a:r>
              <a:rPr lang="fr-FR" b="0" i="0" u="none" strike="noStrike" dirty="0">
                <a:solidFill>
                  <a:srgbClr val="000000"/>
                </a:solidFill>
                <a:effectLst/>
                <a:latin typeface="-webkit-standard"/>
              </a:rPr>
              <a:t> (TCA) </a:t>
            </a:r>
            <a:r>
              <a:rPr lang="fr-FR" b="0" i="0" u="none" strike="noStrike" dirty="0" err="1">
                <a:solidFill>
                  <a:srgbClr val="000000"/>
                </a:solidFill>
                <a:effectLst/>
                <a:latin typeface="-webkit-standard"/>
              </a:rPr>
              <a:t>methodology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exists</a:t>
            </a:r>
            <a:r>
              <a:rPr lang="fr-FR" b="0" i="0" u="none" strike="noStrike" dirty="0">
                <a:solidFill>
                  <a:srgbClr val="000000"/>
                </a:solidFill>
                <a:effectLst/>
                <a:latin typeface="-webkit-standard"/>
              </a:rPr>
              <a:t>.</a:t>
            </a:r>
          </a:p>
        </p:txBody>
      </p:sp>
      <p:sp>
        <p:nvSpPr>
          <p:cNvPr id="4" name="Espace réservé du numéro de diapositive 3">
            <a:extLst>
              <a:ext uri="{FF2B5EF4-FFF2-40B4-BE49-F238E27FC236}">
                <a16:creationId xmlns:a16="http://schemas.microsoft.com/office/drawing/2014/main" id="{4E62C5E6-D653-6E53-57A6-9869768CE0DA}"/>
              </a:ext>
            </a:extLst>
          </p:cNvPr>
          <p:cNvSpPr>
            <a:spLocks noGrp="1"/>
          </p:cNvSpPr>
          <p:nvPr>
            <p:ph type="sldNum" sz="quarter" idx="5"/>
          </p:nvPr>
        </p:nvSpPr>
        <p:spPr/>
        <p:txBody>
          <a:bodyPr/>
          <a:lstStyle/>
          <a:p>
            <a:fld id="{15224C92-A647-154D-9DD2-736BB33659C4}" type="slidenum">
              <a:rPr lang="fr-FR" smtClean="0"/>
              <a:t>6</a:t>
            </a:fld>
            <a:endParaRPr lang="fr-FR"/>
          </a:p>
        </p:txBody>
      </p:sp>
    </p:spTree>
    <p:extLst>
      <p:ext uri="{BB962C8B-B14F-4D97-AF65-F5344CB8AC3E}">
        <p14:creationId xmlns:p14="http://schemas.microsoft.com/office/powerpoint/2010/main" val="2511366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u="none" strike="noStrike" dirty="0">
                <a:solidFill>
                  <a:srgbClr val="000000"/>
                </a:solidFill>
                <a:effectLst/>
                <a:latin typeface="-webkit-standard"/>
              </a:rPr>
              <a:t>(0’20)</a:t>
            </a:r>
          </a:p>
          <a:p>
            <a:pPr algn="l"/>
            <a:r>
              <a:rPr lang="fr-FR" b="0" i="0" u="none" strike="noStrike" dirty="0" err="1">
                <a:solidFill>
                  <a:srgbClr val="000000"/>
                </a:solidFill>
                <a:effectLst/>
                <a:latin typeface="-webkit-standard"/>
              </a:rPr>
              <a:t>Nevertheless</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review</a:t>
            </a:r>
            <a:r>
              <a:rPr lang="fr-FR" b="0" i="0" u="none" strike="noStrike" dirty="0">
                <a:solidFill>
                  <a:srgbClr val="000000"/>
                </a:solidFill>
                <a:effectLst/>
                <a:latin typeface="-webkit-standard"/>
              </a:rPr>
              <a:t> of </a:t>
            </a:r>
            <a:r>
              <a:rPr lang="fr-FR" b="0" i="0" u="none" strike="noStrike" dirty="0" err="1">
                <a:solidFill>
                  <a:srgbClr val="000000"/>
                </a:solidFill>
                <a:effectLst/>
                <a:latin typeface="-webkit-standard"/>
              </a:rPr>
              <a:t>existing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methods</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frameworks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reveals</a:t>
            </a:r>
            <a:r>
              <a:rPr lang="fr-FR" b="0" i="0" u="none" strike="noStrike" dirty="0">
                <a:solidFill>
                  <a:srgbClr val="000000"/>
                </a:solidFill>
                <a:effectLst/>
                <a:latin typeface="-webkit-standard"/>
              </a:rPr>
              <a:t> a </a:t>
            </a:r>
            <a:r>
              <a:rPr lang="fr-FR" b="0" i="0" u="none" strike="noStrike" dirty="0" err="1">
                <a:solidFill>
                  <a:srgbClr val="000000"/>
                </a:solidFill>
                <a:effectLst/>
                <a:latin typeface="-webkit-standard"/>
              </a:rPr>
              <a:t>common</a:t>
            </a:r>
            <a:r>
              <a:rPr lang="fr-FR" b="0" i="0" u="none" strike="noStrike" dirty="0">
                <a:solidFill>
                  <a:srgbClr val="000000"/>
                </a:solidFill>
                <a:effectLst/>
                <a:latin typeface="-webkit-standard"/>
              </a:rPr>
              <a:t> focus on </a:t>
            </a:r>
            <a:r>
              <a:rPr lang="fr-FR" b="0" i="0" u="none" strike="noStrike" dirty="0" err="1">
                <a:solidFill>
                  <a:srgbClr val="000000"/>
                </a:solidFill>
                <a:effectLst/>
                <a:latin typeface="-webkit-standard"/>
              </a:rPr>
              <a:t>assessing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externalities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within</a:t>
            </a:r>
            <a:r>
              <a:rPr lang="fr-FR" b="0" i="0" u="none" strike="noStrike" dirty="0">
                <a:solidFill>
                  <a:srgbClr val="000000"/>
                </a:solidFill>
                <a:effectLst/>
                <a:latin typeface="-webkit-standard"/>
              </a:rPr>
              <a:t> a </a:t>
            </a:r>
            <a:r>
              <a:rPr lang="fr-FR" b="0" i="0" u="none" strike="noStrike" dirty="0" err="1">
                <a:solidFill>
                  <a:srgbClr val="000000"/>
                </a:solidFill>
                <a:effectLst/>
                <a:latin typeface="-webkit-standard"/>
              </a:rPr>
              <a:t>defined</a:t>
            </a:r>
            <a:r>
              <a:rPr lang="fr-FR" b="0" i="0" u="none" strike="noStrike" dirty="0">
                <a:solidFill>
                  <a:srgbClr val="000000"/>
                </a:solidFill>
                <a:effectLst/>
                <a:latin typeface="-webkit-standard"/>
              </a:rPr>
              <a:t> scope </a:t>
            </a:r>
            <a:r>
              <a:rPr lang="fr-FR" b="0" i="0" u="none" strike="noStrike" dirty="0" err="1">
                <a:solidFill>
                  <a:srgbClr val="000000"/>
                </a:solidFill>
                <a:effectLst/>
                <a:latin typeface="-webkit-standard"/>
              </a:rPr>
              <a:t>that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covers</a:t>
            </a:r>
            <a:r>
              <a:rPr lang="fr-FR" b="0" i="0" u="none" strike="noStrike" dirty="0">
                <a:solidFill>
                  <a:srgbClr val="000000"/>
                </a:solidFill>
                <a:effectLst/>
                <a:latin typeface="-webkit-standard"/>
              </a:rPr>
              <a:t> the </a:t>
            </a:r>
            <a:r>
              <a:rPr lang="fr-FR" b="0" i="0" u="none" strike="noStrike" dirty="0" err="1">
                <a:solidFill>
                  <a:srgbClr val="000000"/>
                </a:solidFill>
                <a:effectLst/>
                <a:latin typeface="-webkit-standard"/>
              </a:rPr>
              <a:t>entire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food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supply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chain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from</a:t>
            </a:r>
            <a:r>
              <a:rPr lang="fr-FR" b="0" i="0" u="none" strike="noStrike" dirty="0">
                <a:solidFill>
                  <a:srgbClr val="000000"/>
                </a:solidFill>
                <a:effectLst/>
                <a:latin typeface="-webkit-standard"/>
              </a:rPr>
              <a:t> production to </a:t>
            </a:r>
            <a:r>
              <a:rPr lang="fr-FR" b="0" i="0" u="none" strike="noStrike" dirty="0" err="1">
                <a:solidFill>
                  <a:srgbClr val="000000"/>
                </a:solidFill>
                <a:effectLst/>
                <a:latin typeface="-webkit-standard"/>
              </a:rPr>
              <a:t>consumption</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including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food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processing</a:t>
            </a:r>
            <a:r>
              <a:rPr lang="fr-FR" b="0" i="0" u="none" strike="noStrike" dirty="0">
                <a:solidFill>
                  <a:srgbClr val="000000"/>
                </a:solidFill>
                <a:effectLst/>
                <a:latin typeface="-webkit-standard"/>
              </a:rPr>
              <a:t> and distribution.</a:t>
            </a:r>
            <a:endParaRPr lang="fr-FR" dirty="0">
              <a:solidFill>
                <a:srgbClr val="000000"/>
              </a:solidFill>
              <a:effectLst/>
              <a:latin typeface="Helvetica" pitchFamily="2" charset="0"/>
            </a:endParaRPr>
          </a:p>
          <a:p>
            <a:endParaRPr lang="fr-FR"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ffectLst/>
              <a:latin typeface="Helvetica" pitchFamily="2" charset="0"/>
            </a:endParaRPr>
          </a:p>
          <a:p>
            <a:endParaRPr lang="fr-FR" dirty="0">
              <a:solidFill>
                <a:srgbClr val="000000"/>
              </a:solidFill>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5224C92-A647-154D-9DD2-736BB33659C4}" type="slidenum">
              <a:rPr lang="fr-FR" smtClean="0"/>
              <a:t>7</a:t>
            </a:fld>
            <a:endParaRPr lang="fr-FR"/>
          </a:p>
        </p:txBody>
      </p:sp>
    </p:spTree>
    <p:extLst>
      <p:ext uri="{BB962C8B-B14F-4D97-AF65-F5344CB8AC3E}">
        <p14:creationId xmlns:p14="http://schemas.microsoft.com/office/powerpoint/2010/main" val="135840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88C1-0651-0C67-895D-F9E891AAF4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16428E-2CD9-5219-CF85-856598603E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8D1859-3697-708B-10E0-2CBB364C7C51}"/>
              </a:ext>
            </a:extLst>
          </p:cNvPr>
          <p:cNvSpPr>
            <a:spLocks noGrp="1"/>
          </p:cNvSpPr>
          <p:nvPr>
            <p:ph type="body" idx="1"/>
          </p:nvPr>
        </p:nvSpPr>
        <p:spPr/>
        <p:txBody>
          <a:bodyPr/>
          <a:lstStyle/>
          <a:p>
            <a:pPr algn="l"/>
            <a:r>
              <a:rPr lang="fr-FR" b="0" i="0" u="none" strike="noStrike" dirty="0">
                <a:solidFill>
                  <a:srgbClr val="000000"/>
                </a:solidFill>
                <a:effectLst/>
              </a:rPr>
              <a:t>(0’30)</a:t>
            </a:r>
          </a:p>
          <a:p>
            <a:pPr algn="l"/>
            <a:r>
              <a:rPr lang="fr-FR" b="0" i="0" u="none" strike="noStrike" dirty="0">
                <a:solidFill>
                  <a:srgbClr val="000000"/>
                </a:solidFill>
                <a:effectLst/>
              </a:rPr>
              <a:t>One aspect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therefore</a:t>
            </a:r>
            <a:r>
              <a:rPr lang="fr-FR" b="0" i="0" u="none" strike="noStrike" dirty="0">
                <a:solidFill>
                  <a:srgbClr val="000000"/>
                </a:solidFill>
                <a:effectLst/>
              </a:rPr>
              <a:t>) </a:t>
            </a:r>
            <a:r>
              <a:rPr lang="fr-FR" b="0" i="0" u="none" strike="noStrike" dirty="0" err="1">
                <a:solidFill>
                  <a:srgbClr val="000000"/>
                </a:solidFill>
                <a:effectLst/>
              </a:rPr>
              <a:t>overlooked</a:t>
            </a:r>
            <a:r>
              <a:rPr lang="fr-FR" b="0" i="0" u="none" strike="noStrike" dirty="0">
                <a:solidFill>
                  <a:srgbClr val="000000"/>
                </a:solidFill>
                <a:effectLst/>
              </a:rPr>
              <a:t>: the </a:t>
            </a:r>
            <a:r>
              <a:rPr lang="fr-FR" b="0" i="0" u="none" strike="noStrike" dirty="0" err="1">
                <a:solidFill>
                  <a:srgbClr val="000000"/>
                </a:solidFill>
                <a:effectLst/>
              </a:rPr>
              <a:t>externalities</a:t>
            </a:r>
            <a:r>
              <a:rPr lang="fr-FR" b="0" i="0" u="none" strike="noStrike" dirty="0">
                <a:solidFill>
                  <a:srgbClr val="000000"/>
                </a:solidFill>
                <a:effectLst/>
              </a:rPr>
              <a:t> </a:t>
            </a:r>
            <a:r>
              <a:rPr lang="fr-FR" b="0" i="0" u="none" strike="noStrike" dirty="0" err="1">
                <a:solidFill>
                  <a:srgbClr val="000000"/>
                </a:solidFill>
                <a:effectLst/>
              </a:rPr>
              <a:t>associated</a:t>
            </a:r>
            <a:r>
              <a:rPr lang="fr-FR" b="0" i="0" u="none" strike="noStrike" dirty="0">
                <a:solidFill>
                  <a:srgbClr val="000000"/>
                </a:solidFill>
                <a:effectLst/>
              </a:rPr>
              <a:t> </a:t>
            </a:r>
            <a:r>
              <a:rPr lang="fr-FR" b="0" i="0" u="none" strike="noStrike" dirty="0" err="1">
                <a:solidFill>
                  <a:srgbClr val="000000"/>
                </a:solidFill>
                <a:effectLst/>
              </a:rPr>
              <a:t>with</a:t>
            </a:r>
            <a:r>
              <a:rPr lang="fr-FR" b="0" i="0" u="none" strike="noStrike" dirty="0">
                <a:solidFill>
                  <a:srgbClr val="000000"/>
                </a:solidFill>
                <a:effectLst/>
              </a:rPr>
              <a:t> </a:t>
            </a:r>
            <a:r>
              <a:rPr lang="fr-FR" b="1" i="0" u="none" strike="noStrike" dirty="0">
                <a:solidFill>
                  <a:srgbClr val="000000"/>
                </a:solidFill>
                <a:effectLst/>
              </a:rPr>
              <a:t>non-</a:t>
            </a:r>
            <a:r>
              <a:rPr lang="fr-FR" b="1" i="0" u="none" strike="noStrike" dirty="0" err="1">
                <a:solidFill>
                  <a:srgbClr val="000000"/>
                </a:solidFill>
                <a:effectLst/>
              </a:rPr>
              <a:t>food</a:t>
            </a:r>
            <a:r>
              <a:rPr lang="fr-FR" b="1" i="0" u="none" strike="noStrike" dirty="0">
                <a:solidFill>
                  <a:srgbClr val="000000"/>
                </a:solidFill>
                <a:effectLst/>
              </a:rPr>
              <a:t> by-</a:t>
            </a:r>
            <a:r>
              <a:rPr lang="fr-FR" b="1" i="0" u="none" strike="noStrike" dirty="0" err="1">
                <a:solidFill>
                  <a:srgbClr val="000000"/>
                </a:solidFill>
                <a:effectLst/>
              </a:rPr>
              <a:t>products</a:t>
            </a:r>
            <a:r>
              <a:rPr lang="fr-FR" b="0" i="0" u="none" strike="noStrike" dirty="0">
                <a:solidFill>
                  <a:srgbClr val="000000"/>
                </a:solidFill>
                <a:effectLst/>
              </a:rPr>
              <a:t> in the </a:t>
            </a:r>
            <a:r>
              <a:rPr lang="fr-FR" b="0" i="0" u="none" strike="noStrike" dirty="0" err="1">
                <a:solidFill>
                  <a:srgbClr val="000000"/>
                </a:solidFill>
                <a:effectLst/>
              </a:rPr>
              <a:t>downstream</a:t>
            </a:r>
            <a:r>
              <a:rPr lang="fr-FR" b="0" i="0" u="none" strike="noStrike" dirty="0">
                <a:solidFill>
                  <a:srgbClr val="000000"/>
                </a:solidFill>
                <a:effectLst/>
              </a:rPr>
              <a:t> value </a:t>
            </a:r>
            <a:r>
              <a:rPr lang="fr-FR" b="0" i="0" u="none" strike="noStrike" dirty="0" err="1">
                <a:solidFill>
                  <a:srgbClr val="000000"/>
                </a:solidFill>
                <a:effectLst/>
              </a:rPr>
              <a:t>chain</a:t>
            </a:r>
            <a:r>
              <a:rPr lang="fr-FR" b="0" i="0" u="none" strike="noStrike" dirty="0">
                <a:solidFill>
                  <a:srgbClr val="000000"/>
                </a:solidFill>
                <a:effectLst/>
              </a:rPr>
              <a:t>.</a:t>
            </a:r>
          </a:p>
          <a:p>
            <a:pPr algn="l"/>
            <a:endParaRPr lang="fr-FR" b="0" i="0" u="none" strike="noStrike" dirty="0">
              <a:solidFill>
                <a:srgbClr val="000000"/>
              </a:solidFill>
              <a:effectLst/>
            </a:endParaRPr>
          </a:p>
          <a:p>
            <a:pPr algn="l"/>
            <a:r>
              <a:rPr lang="fr-FR" b="0" i="0" u="none" strike="noStrike" dirty="0">
                <a:solidFill>
                  <a:srgbClr val="000000"/>
                </a:solidFill>
                <a:effectLst/>
              </a:rPr>
              <a:t>By by-</a:t>
            </a:r>
            <a:r>
              <a:rPr lang="fr-FR" b="0" i="0" u="none" strike="noStrike" dirty="0" err="1">
                <a:solidFill>
                  <a:srgbClr val="000000"/>
                </a:solidFill>
                <a:effectLst/>
              </a:rPr>
              <a:t>product</a:t>
            </a:r>
            <a:r>
              <a:rPr lang="fr-FR" b="0" i="0" u="none" strike="noStrike" dirty="0">
                <a:solidFill>
                  <a:srgbClr val="000000"/>
                </a:solidFill>
                <a:effectLst/>
              </a:rPr>
              <a:t> </a:t>
            </a:r>
            <a:r>
              <a:rPr lang="fr-FR" b="0" i="0" u="none" strike="noStrike" dirty="0" err="1">
                <a:solidFill>
                  <a:srgbClr val="000000"/>
                </a:solidFill>
                <a:effectLst/>
              </a:rPr>
              <a:t>we</a:t>
            </a:r>
            <a:r>
              <a:rPr lang="fr-FR" b="0" i="0" u="none" strike="noStrike" dirty="0">
                <a:solidFill>
                  <a:srgbClr val="000000"/>
                </a:solidFill>
                <a:effectLst/>
              </a:rPr>
              <a:t> </a:t>
            </a:r>
            <a:r>
              <a:rPr lang="fr-FR" b="0" i="0" u="none" strike="noStrike" dirty="0" err="1">
                <a:solidFill>
                  <a:srgbClr val="000000"/>
                </a:solidFill>
                <a:effectLst/>
              </a:rPr>
              <a:t>mean</a:t>
            </a:r>
            <a:r>
              <a:rPr lang="fr-FR" b="0" i="0" u="none" strike="noStrike" dirty="0">
                <a:solidFill>
                  <a:srgbClr val="000000"/>
                </a:solidFill>
                <a:effectLst/>
              </a:rPr>
              <a:t> a substance </a:t>
            </a:r>
            <a:r>
              <a:rPr lang="fr-FR" b="0" i="0" u="none" strike="noStrike" dirty="0" err="1">
                <a:solidFill>
                  <a:srgbClr val="000000"/>
                </a:solidFill>
                <a:effectLst/>
              </a:rPr>
              <a:t>that</a:t>
            </a:r>
            <a:r>
              <a:rPr lang="fr-FR" b="0" i="0" u="none" strike="noStrike" dirty="0">
                <a:solidFill>
                  <a:srgbClr val="000000"/>
                </a:solidFill>
                <a:effectLst/>
              </a:rPr>
              <a:t> </a:t>
            </a:r>
            <a:r>
              <a:rPr lang="fr-FR" b="0" i="0" u="none" strike="noStrike" dirty="0" err="1">
                <a:solidFill>
                  <a:srgbClr val="000000"/>
                </a:solidFill>
                <a:effectLst/>
              </a:rPr>
              <a:t>results</a:t>
            </a:r>
            <a:r>
              <a:rPr lang="fr-FR" b="0" i="0" u="none" strike="noStrike" dirty="0">
                <a:solidFill>
                  <a:srgbClr val="000000"/>
                </a:solidFill>
                <a:effectLst/>
              </a:rPr>
              <a:t> </a:t>
            </a:r>
            <a:r>
              <a:rPr lang="fr-FR" b="0" i="0" u="none" strike="noStrike" dirty="0" err="1">
                <a:solidFill>
                  <a:srgbClr val="000000"/>
                </a:solidFill>
                <a:effectLst/>
              </a:rPr>
              <a:t>from</a:t>
            </a:r>
            <a:r>
              <a:rPr lang="fr-FR" b="0" i="0" u="none" strike="noStrike" dirty="0">
                <a:solidFill>
                  <a:srgbClr val="000000"/>
                </a:solidFill>
                <a:effectLst/>
              </a:rPr>
              <a:t> a production or transformation process, </a:t>
            </a:r>
            <a:r>
              <a:rPr lang="fr-FR" b="0" i="0" u="none" strike="noStrike" dirty="0" err="1">
                <a:solidFill>
                  <a:srgbClr val="000000"/>
                </a:solidFill>
                <a:effectLst/>
              </a:rPr>
              <a:t>which</a:t>
            </a:r>
            <a:r>
              <a:rPr lang="fr-FR" b="0" i="0" u="none" strike="noStrike" dirty="0">
                <a:solidFill>
                  <a:srgbClr val="000000"/>
                </a:solidFill>
                <a:effectLst/>
              </a:rPr>
              <a:t> </a:t>
            </a:r>
            <a:r>
              <a:rPr lang="fr-FR" b="0" i="0" u="none" strike="noStrike" dirty="0" err="1">
                <a:solidFill>
                  <a:srgbClr val="000000"/>
                </a:solidFill>
                <a:effectLst/>
              </a:rPr>
              <a:t>is</a:t>
            </a:r>
            <a:r>
              <a:rPr lang="fr-FR" b="0" i="0" u="none" strike="noStrike" dirty="0">
                <a:solidFill>
                  <a:srgbClr val="000000"/>
                </a:solidFill>
                <a:effectLst/>
              </a:rPr>
              <a:t> </a:t>
            </a:r>
            <a:r>
              <a:rPr lang="fr-FR" b="0" i="0" u="none" strike="noStrike" dirty="0" err="1">
                <a:solidFill>
                  <a:srgbClr val="000000"/>
                </a:solidFill>
                <a:effectLst/>
              </a:rPr>
              <a:t>neither</a:t>
            </a:r>
            <a:r>
              <a:rPr lang="fr-FR" b="0" i="0" u="none" strike="noStrike" dirty="0">
                <a:solidFill>
                  <a:srgbClr val="000000"/>
                </a:solidFill>
                <a:effectLst/>
              </a:rPr>
              <a:t> the final </a:t>
            </a:r>
            <a:r>
              <a:rPr lang="fr-FR" b="0" i="0" u="none" strike="noStrike" dirty="0" err="1">
                <a:solidFill>
                  <a:srgbClr val="000000"/>
                </a:solidFill>
                <a:effectLst/>
              </a:rPr>
              <a:t>product</a:t>
            </a:r>
            <a:r>
              <a:rPr lang="fr-FR" b="0" i="0" u="none" strike="noStrike" dirty="0">
                <a:solidFill>
                  <a:srgbClr val="000000"/>
                </a:solidFill>
                <a:effectLst/>
              </a:rPr>
              <a:t> </a:t>
            </a:r>
            <a:r>
              <a:rPr lang="fr-FR" b="0" i="0" u="none" strike="noStrike" dirty="0" err="1">
                <a:solidFill>
                  <a:srgbClr val="000000"/>
                </a:solidFill>
                <a:effectLst/>
              </a:rPr>
              <a:t>intended</a:t>
            </a:r>
            <a:r>
              <a:rPr lang="fr-FR" b="0" i="0" u="none" strike="noStrike" dirty="0">
                <a:solidFill>
                  <a:srgbClr val="000000"/>
                </a:solidFill>
                <a:effectLst/>
              </a:rPr>
              <a:t> by </a:t>
            </a:r>
            <a:r>
              <a:rPr lang="fr-FR" b="0" i="0" u="none" strike="noStrike" dirty="0" err="1">
                <a:solidFill>
                  <a:srgbClr val="000000"/>
                </a:solidFill>
                <a:effectLst/>
              </a:rPr>
              <a:t>that</a:t>
            </a:r>
            <a:r>
              <a:rPr lang="fr-FR" b="0" i="0" u="none" strike="noStrike" dirty="0">
                <a:solidFill>
                  <a:srgbClr val="000000"/>
                </a:solidFill>
                <a:effectLst/>
              </a:rPr>
              <a:t> process </a:t>
            </a:r>
            <a:r>
              <a:rPr lang="fr-FR" b="0" i="0" u="none" strike="noStrike" dirty="0" err="1">
                <a:solidFill>
                  <a:srgbClr val="000000"/>
                </a:solidFill>
                <a:effectLst/>
              </a:rPr>
              <a:t>nor</a:t>
            </a:r>
            <a:r>
              <a:rPr lang="fr-FR" b="0" i="0" u="none" strike="noStrike" dirty="0">
                <a:solidFill>
                  <a:srgbClr val="000000"/>
                </a:solidFill>
                <a:effectLst/>
              </a:rPr>
              <a:t> </a:t>
            </a:r>
            <a:r>
              <a:rPr lang="fr-FR" b="0" i="0" u="none" strike="noStrike" dirty="0" err="1">
                <a:solidFill>
                  <a:srgbClr val="000000"/>
                </a:solidFill>
                <a:effectLst/>
              </a:rPr>
              <a:t>waste</a:t>
            </a:r>
            <a:r>
              <a:rPr lang="fr-FR" b="0" i="0" u="none" strike="noStrike" dirty="0">
                <a:solidFill>
                  <a:srgbClr val="000000"/>
                </a:solidFill>
                <a:effectLst/>
              </a:rPr>
              <a:t>. But, </a:t>
            </a:r>
            <a:r>
              <a:rPr lang="fr-FR" b="0" i="0" u="none" strike="noStrike" dirty="0" err="1">
                <a:solidFill>
                  <a:srgbClr val="000000"/>
                </a:solidFill>
                <a:effectLst/>
              </a:rPr>
              <a:t>it</a:t>
            </a:r>
            <a:r>
              <a:rPr lang="fr-FR" b="0" i="0" u="none" strike="noStrike" dirty="0">
                <a:solidFill>
                  <a:srgbClr val="000000"/>
                </a:solidFill>
                <a:effectLst/>
              </a:rPr>
              <a:t> </a:t>
            </a:r>
            <a:r>
              <a:rPr lang="fr-FR" b="0" i="0" u="none" strike="noStrike" dirty="0" err="1">
                <a:solidFill>
                  <a:srgbClr val="000000"/>
                </a:solidFill>
                <a:effectLst/>
              </a:rPr>
              <a:t>might</a:t>
            </a:r>
            <a:r>
              <a:rPr lang="fr-FR" b="0" i="0" u="none" strike="noStrike" dirty="0">
                <a:solidFill>
                  <a:srgbClr val="000000"/>
                </a:solidFill>
                <a:effectLst/>
              </a:rPr>
              <a:t> have </a:t>
            </a:r>
            <a:r>
              <a:rPr lang="fr-FR" b="0" i="0" u="none" strike="noStrike" dirty="0" err="1">
                <a:solidFill>
                  <a:srgbClr val="000000"/>
                </a:solidFill>
                <a:effectLst/>
              </a:rPr>
              <a:t>economic</a:t>
            </a:r>
            <a:r>
              <a:rPr lang="fr-FR" b="0" i="0" u="none" strike="noStrike" dirty="0">
                <a:solidFill>
                  <a:srgbClr val="000000"/>
                </a:solidFill>
                <a:effectLst/>
              </a:rPr>
              <a:t> value or </a:t>
            </a:r>
            <a:r>
              <a:rPr lang="fr-FR" b="0" i="0" u="none" strike="noStrike" dirty="0" err="1">
                <a:solidFill>
                  <a:srgbClr val="000000"/>
                </a:solidFill>
                <a:effectLst/>
              </a:rPr>
              <a:t>be</a:t>
            </a:r>
            <a:r>
              <a:rPr lang="fr-FR" b="0" i="0" u="none" strike="noStrike" dirty="0">
                <a:solidFill>
                  <a:srgbClr val="000000"/>
                </a:solidFill>
                <a:effectLst/>
              </a:rPr>
              <a:t> </a:t>
            </a:r>
            <a:r>
              <a:rPr lang="fr-FR" b="0" i="0" u="none" strike="noStrike" dirty="0" err="1">
                <a:solidFill>
                  <a:srgbClr val="000000"/>
                </a:solidFill>
                <a:effectLst/>
              </a:rPr>
              <a:t>reused</a:t>
            </a:r>
            <a:r>
              <a:rPr lang="fr-FR" b="0" i="0" u="none" strike="noStrike" dirty="0">
                <a:solidFill>
                  <a:srgbClr val="000000"/>
                </a:solidFill>
                <a:effectLst/>
              </a:rPr>
              <a:t> for </a:t>
            </a:r>
            <a:r>
              <a:rPr lang="fr-FR" b="0" i="0" u="none" strike="noStrike" dirty="0" err="1">
                <a:solidFill>
                  <a:srgbClr val="000000"/>
                </a:solidFill>
                <a:effectLst/>
              </a:rPr>
              <a:t>other</a:t>
            </a:r>
            <a:r>
              <a:rPr lang="fr-FR" b="0" i="0" u="none" strike="noStrike" dirty="0">
                <a:solidFill>
                  <a:srgbClr val="000000"/>
                </a:solidFill>
                <a:effectLst/>
              </a:rPr>
              <a:t> </a:t>
            </a:r>
            <a:r>
              <a:rPr lang="fr-FR" b="0" i="0" u="none" strike="noStrike" dirty="0" err="1">
                <a:solidFill>
                  <a:srgbClr val="000000"/>
                </a:solidFill>
                <a:effectLst/>
              </a:rPr>
              <a:t>industrial</a:t>
            </a:r>
            <a:r>
              <a:rPr lang="fr-FR" b="0" i="0" u="none" strike="noStrike" dirty="0">
                <a:solidFill>
                  <a:srgbClr val="000000"/>
                </a:solidFill>
                <a:effectLst/>
              </a:rPr>
              <a:t> or commercial applications.</a:t>
            </a:r>
            <a:endParaRPr lang="fr-FR"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ffectLst/>
              <a:latin typeface="Helvetica" pitchFamily="2" charset="0"/>
            </a:endParaRPr>
          </a:p>
          <a:p>
            <a:endParaRPr lang="fr-FR" b="0" i="0" u="none" strike="noStrike" dirty="0">
              <a:solidFill>
                <a:srgbClr val="000000"/>
              </a:solidFill>
              <a:effectLst/>
              <a:latin typeface="-webkit-standard"/>
            </a:endParaRPr>
          </a:p>
          <a:p>
            <a:endParaRPr lang="fr-FR" dirty="0">
              <a:solidFill>
                <a:srgbClr val="000000"/>
              </a:solidFill>
              <a:effectLst/>
              <a:latin typeface="Helvetica" pitchFamily="2" charset="0"/>
            </a:endParaRPr>
          </a:p>
          <a:p>
            <a:endParaRPr lang="fr-FR" dirty="0"/>
          </a:p>
        </p:txBody>
      </p:sp>
      <p:sp>
        <p:nvSpPr>
          <p:cNvPr id="4" name="Espace réservé du numéro de diapositive 3">
            <a:extLst>
              <a:ext uri="{FF2B5EF4-FFF2-40B4-BE49-F238E27FC236}">
                <a16:creationId xmlns:a16="http://schemas.microsoft.com/office/drawing/2014/main" id="{8AA8319E-F513-DEBA-B082-10FE239E50EC}"/>
              </a:ext>
            </a:extLst>
          </p:cNvPr>
          <p:cNvSpPr>
            <a:spLocks noGrp="1"/>
          </p:cNvSpPr>
          <p:nvPr>
            <p:ph type="sldNum" sz="quarter" idx="5"/>
          </p:nvPr>
        </p:nvSpPr>
        <p:spPr/>
        <p:txBody>
          <a:bodyPr/>
          <a:lstStyle/>
          <a:p>
            <a:fld id="{15224C92-A647-154D-9DD2-736BB33659C4}" type="slidenum">
              <a:rPr lang="fr-FR" smtClean="0"/>
              <a:t>8</a:t>
            </a:fld>
            <a:endParaRPr lang="fr-FR"/>
          </a:p>
        </p:txBody>
      </p:sp>
    </p:spTree>
    <p:extLst>
      <p:ext uri="{BB962C8B-B14F-4D97-AF65-F5344CB8AC3E}">
        <p14:creationId xmlns:p14="http://schemas.microsoft.com/office/powerpoint/2010/main" val="281693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CACA4-5955-2EE9-F434-D0A008F543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5E6B3E-7265-699C-D4E6-7CEDA82272B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D0BF00-054E-906A-522B-4F3F1A3195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000000"/>
                </a:solidFill>
                <a:effectLst/>
                <a:latin typeface="-webkit-standard"/>
              </a:rPr>
              <a:t>(0’50)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000000"/>
                </a:solidFill>
                <a:effectLst/>
                <a:latin typeface="-webkit-standard"/>
              </a:rPr>
              <a:t>The important </a:t>
            </a:r>
            <a:r>
              <a:rPr lang="fr-FR" b="0" i="0" u="none" strike="noStrike" dirty="0" err="1">
                <a:solidFill>
                  <a:srgbClr val="000000"/>
                </a:solidFill>
                <a:effectLst/>
                <a:latin typeface="-webkit-standard"/>
              </a:rPr>
              <a:t>thing</a:t>
            </a:r>
            <a:r>
              <a:rPr lang="fr-FR" b="0" i="0" u="none" strike="noStrike" dirty="0">
                <a:solidFill>
                  <a:srgbClr val="000000"/>
                </a:solidFill>
                <a:effectLst/>
                <a:latin typeface="-webkit-standard"/>
              </a:rPr>
              <a:t> to know </a:t>
            </a:r>
            <a:r>
              <a:rPr lang="fr-FR" b="0" i="0" u="none" strike="noStrike" dirty="0" err="1">
                <a:solidFill>
                  <a:srgbClr val="000000"/>
                </a:solidFill>
                <a:effectLst/>
                <a:latin typeface="-webkit-standard"/>
              </a:rPr>
              <a:t>is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that</a:t>
            </a:r>
            <a:r>
              <a:rPr lang="fr-FR" b="0" i="0" u="none" strike="noStrike" dirty="0">
                <a:solidFill>
                  <a:srgbClr val="000000"/>
                </a:solidFill>
                <a:effectLst/>
                <a:latin typeface="-webkit-standard"/>
              </a:rPr>
              <a:t> by-</a:t>
            </a:r>
            <a:r>
              <a:rPr lang="fr-FR" b="0" i="0" u="none" strike="noStrike" dirty="0" err="1">
                <a:solidFill>
                  <a:srgbClr val="000000"/>
                </a:solidFill>
                <a:effectLst/>
                <a:latin typeface="-webkit-standard"/>
              </a:rPr>
              <a:t>products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actually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represent</a:t>
            </a:r>
            <a:r>
              <a:rPr lang="fr-FR" b="0" i="0" u="none" strike="noStrike" dirty="0">
                <a:solidFill>
                  <a:srgbClr val="000000"/>
                </a:solidFill>
                <a:effectLst/>
                <a:latin typeface="-webkit-standard"/>
              </a:rPr>
              <a:t> a </a:t>
            </a:r>
            <a:r>
              <a:rPr lang="fr-FR" b="0" i="0" u="none" strike="noStrike" dirty="0" err="1">
                <a:solidFill>
                  <a:srgbClr val="000000"/>
                </a:solidFill>
                <a:effectLst/>
                <a:latin typeface="-webkit-standard"/>
              </a:rPr>
              <a:t>significant</a:t>
            </a:r>
            <a:r>
              <a:rPr lang="fr-FR" b="0" i="0" u="none" strike="noStrike" dirty="0">
                <a:solidFill>
                  <a:srgbClr val="000000"/>
                </a:solidFill>
                <a:effectLst/>
                <a:latin typeface="-webkit-standard"/>
              </a:rPr>
              <a:t> source of </a:t>
            </a:r>
            <a:r>
              <a:rPr lang="fr-FR" b="0" i="0" u="none" strike="noStrike" dirty="0" err="1">
                <a:solidFill>
                  <a:srgbClr val="000000"/>
                </a:solidFill>
                <a:effectLst/>
                <a:latin typeface="-webkit-standard"/>
              </a:rPr>
              <a:t>biomass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with</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considerable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potential</a:t>
            </a:r>
            <a:r>
              <a:rPr lang="fr-FR" b="0" i="0" u="none" strike="noStrike" dirty="0">
                <a:solidFill>
                  <a:srgbClr val="000000"/>
                </a:solidFill>
                <a:effectLst/>
                <a:latin typeface="-webkit-standard"/>
              </a:rPr>
              <a:t> for </a:t>
            </a:r>
            <a:r>
              <a:rPr lang="fr-FR" b="0" i="0" u="none" strike="noStrike" dirty="0" err="1">
                <a:solidFill>
                  <a:srgbClr val="000000"/>
                </a:solidFill>
                <a:effectLst/>
                <a:latin typeface="-webkit-standard"/>
              </a:rPr>
              <a:t>various</a:t>
            </a:r>
            <a:r>
              <a:rPr lang="fr-FR" b="0" i="0" u="none" strike="noStrike" dirty="0">
                <a:solidFill>
                  <a:srgbClr val="000000"/>
                </a:solidFill>
                <a:effectLst/>
                <a:latin typeface="-webkit-standard"/>
              </a:rPr>
              <a:t> applications, </a:t>
            </a:r>
            <a:r>
              <a:rPr lang="fr-FR" b="0" i="0" u="none" strike="noStrike" dirty="0" err="1">
                <a:solidFill>
                  <a:srgbClr val="000000"/>
                </a:solidFill>
                <a:effectLst/>
                <a:latin typeface="-webkit-standard"/>
              </a:rPr>
              <a:t>including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nutritional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products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functional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ingredients</a:t>
            </a:r>
            <a:r>
              <a:rPr lang="fr-FR" b="0" i="0" u="none" strike="noStrike" dirty="0">
                <a:solidFill>
                  <a:srgbClr val="000000"/>
                </a:solidFill>
                <a:effectLst/>
                <a:latin typeface="-webkit-standard"/>
              </a:rPr>
              <a:t>, and bioactive components.</a:t>
            </a:r>
            <a:endParaRPr lang="fr-FR" b="0" i="0" u="none" strike="noStrike" dirty="0">
              <a:solidFill>
                <a:srgbClr val="000000"/>
              </a:solidFill>
              <a:effectLst/>
              <a:latin typeface="Helvetica" pitchFamily="2" charset="0"/>
            </a:endParaRPr>
          </a:p>
          <a:p>
            <a:endParaRPr lang="fr-FR" dirty="0">
              <a:solidFill>
                <a:srgbClr val="000000"/>
              </a:solidFill>
              <a:effectLst/>
              <a:latin typeface="Helvetica" pitchFamily="2" charset="0"/>
            </a:endParaRPr>
          </a:p>
          <a:p>
            <a:r>
              <a:rPr lang="fr-FR" dirty="0">
                <a:solidFill>
                  <a:srgbClr val="000000"/>
                </a:solidFill>
                <a:effectLst/>
                <a:latin typeface="Helvetica" pitchFamily="2" charset="0"/>
              </a:rPr>
              <a:t>And </a:t>
            </a:r>
            <a:r>
              <a:rPr lang="fr-FR" dirty="0" err="1">
                <a:solidFill>
                  <a:srgbClr val="000000"/>
                </a:solidFill>
                <a:effectLst/>
                <a:latin typeface="Helvetica" pitchFamily="2" charset="0"/>
              </a:rPr>
              <a:t>so</a:t>
            </a:r>
            <a:r>
              <a:rPr lang="fr-FR" dirty="0">
                <a:solidFill>
                  <a:srgbClr val="000000"/>
                </a:solidFill>
                <a:effectLst/>
                <a:latin typeface="Helvetica" pitchFamily="2" charset="0"/>
              </a:rPr>
              <a:t> </a:t>
            </a:r>
            <a:r>
              <a:rPr lang="fr-FR" b="0" i="0" u="none" strike="noStrike" dirty="0" err="1">
                <a:solidFill>
                  <a:srgbClr val="000000"/>
                </a:solidFill>
                <a:effectLst/>
                <a:latin typeface="-webkit-standard"/>
              </a:rPr>
              <a:t>depending</a:t>
            </a:r>
            <a:r>
              <a:rPr lang="fr-FR" b="0" i="0" u="none" strike="noStrike" dirty="0">
                <a:solidFill>
                  <a:srgbClr val="000000"/>
                </a:solidFill>
                <a:effectLst/>
                <a:latin typeface="-webkit-standard"/>
              </a:rPr>
              <a:t> on the </a:t>
            </a:r>
            <a:r>
              <a:rPr lang="fr-FR" b="0" i="0" u="none" strike="noStrike" dirty="0" err="1">
                <a:solidFill>
                  <a:srgbClr val="000000"/>
                </a:solidFill>
                <a:effectLst/>
                <a:latin typeface="-webkit-standard"/>
              </a:rPr>
              <a:t>way</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they</a:t>
            </a:r>
            <a:r>
              <a:rPr lang="fr-FR" b="0" i="0" u="none" strike="noStrike" dirty="0">
                <a:solidFill>
                  <a:srgbClr val="000000"/>
                </a:solidFill>
                <a:effectLst/>
                <a:latin typeface="-webkit-standard"/>
              </a:rPr>
              <a:t> are </a:t>
            </a:r>
            <a:r>
              <a:rPr lang="fr-FR" b="0" i="0" u="none" strike="noStrike" dirty="0" err="1">
                <a:solidFill>
                  <a:srgbClr val="000000"/>
                </a:solidFill>
                <a:effectLst/>
                <a:latin typeface="-webkit-standard"/>
              </a:rPr>
              <a:t>managed</a:t>
            </a:r>
            <a:r>
              <a:rPr lang="fr-FR" b="0" i="0" u="none" strike="noStrike" dirty="0">
                <a:solidFill>
                  <a:srgbClr val="000000"/>
                </a:solidFill>
                <a:effectLst/>
                <a:latin typeface="-webkit-standard"/>
              </a:rPr>
              <a:t>, by-</a:t>
            </a:r>
            <a:r>
              <a:rPr lang="fr-FR" b="0" i="0" u="none" strike="noStrike" dirty="0" err="1">
                <a:solidFill>
                  <a:srgbClr val="000000"/>
                </a:solidFill>
                <a:effectLst/>
                <a:latin typeface="-webkit-standard"/>
              </a:rPr>
              <a:t>products</a:t>
            </a:r>
            <a:r>
              <a:rPr lang="fr-FR" b="0" i="0" u="none" strike="noStrike" dirty="0">
                <a:solidFill>
                  <a:srgbClr val="000000"/>
                </a:solidFill>
                <a:effectLst/>
                <a:latin typeface="-webkit-standard"/>
              </a:rPr>
              <a:t> can </a:t>
            </a:r>
            <a:r>
              <a:rPr lang="fr-FR" b="0" i="0" u="none" strike="noStrike" dirty="0" err="1">
                <a:solidFill>
                  <a:srgbClr val="000000"/>
                </a:solidFill>
                <a:effectLst/>
                <a:latin typeface="-webkit-standard"/>
              </a:rPr>
              <a:t>generate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additional</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environmental</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socio-economic</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externalities</a:t>
            </a:r>
            <a:r>
              <a:rPr lang="fr-FR" b="0" i="0" u="none" strike="noStrike" dirty="0">
                <a:solidFill>
                  <a:srgbClr val="000000"/>
                </a:solidFill>
                <a:effectLst/>
                <a:latin typeface="-webkit-standard"/>
              </a:rPr>
              <a:t> ; </a:t>
            </a:r>
            <a:r>
              <a:rPr lang="fr-FR" b="0" i="0" u="none" strike="noStrike" dirty="0" err="1">
                <a:solidFill>
                  <a:srgbClr val="000000"/>
                </a:solidFill>
                <a:effectLst/>
                <a:latin typeface="-webkit-standard"/>
              </a:rPr>
              <a:t>either</a:t>
            </a:r>
            <a:r>
              <a:rPr lang="fr-FR" b="0" i="0" u="none" strike="noStrike" dirty="0">
                <a:solidFill>
                  <a:srgbClr val="000000"/>
                </a:solidFill>
                <a:effectLst/>
                <a:latin typeface="-webkit-standard"/>
              </a:rPr>
              <a:t> positive or </a:t>
            </a:r>
            <a:r>
              <a:rPr lang="fr-FR" b="0" i="0" u="none" strike="noStrike" dirty="0" err="1">
                <a:solidFill>
                  <a:srgbClr val="000000"/>
                </a:solidFill>
                <a:effectLst/>
                <a:latin typeface="-webkit-standard"/>
              </a:rPr>
              <a:t>negative</a:t>
            </a:r>
            <a:r>
              <a:rPr lang="fr-FR" b="0" i="0" u="none" strike="noStrike" dirty="0">
                <a:solidFill>
                  <a:srgbClr val="000000"/>
                </a:solidFill>
                <a:effectLst/>
                <a:latin typeface="-webkit-standard"/>
              </a:rPr>
              <a:t>. </a:t>
            </a:r>
          </a:p>
          <a:p>
            <a:endParaRPr lang="fr-FR" b="0" i="0" u="none" strike="noStrike" dirty="0">
              <a:solidFill>
                <a:srgbClr val="000000"/>
              </a:solidFill>
              <a:effectLst/>
              <a:latin typeface="-webkit-standard"/>
            </a:endParaRPr>
          </a:p>
          <a:p>
            <a:r>
              <a:rPr lang="fr-FR" b="0" i="0" u="none" strike="noStrike" dirty="0">
                <a:solidFill>
                  <a:srgbClr val="000000"/>
                </a:solidFill>
                <a:effectLst/>
                <a:latin typeface="-webkit-standard"/>
              </a:rPr>
              <a:t>By </a:t>
            </a:r>
            <a:r>
              <a:rPr lang="fr-FR" b="0" i="0" u="none" strike="noStrike" dirty="0" err="1">
                <a:solidFill>
                  <a:srgbClr val="000000"/>
                </a:solidFill>
                <a:effectLst/>
                <a:latin typeface="-webkit-standard"/>
              </a:rPr>
              <a:t>integrating</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them</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into</a:t>
            </a:r>
            <a:r>
              <a:rPr lang="fr-FR" b="0" i="0" u="none" strike="noStrike" dirty="0">
                <a:solidFill>
                  <a:srgbClr val="000000"/>
                </a:solidFill>
                <a:effectLst/>
                <a:latin typeface="-webkit-standard"/>
              </a:rPr>
              <a:t> TCA, </a:t>
            </a:r>
            <a:r>
              <a:rPr lang="fr-FR" b="0" i="0" u="none" strike="noStrike" dirty="0" err="1">
                <a:solidFill>
                  <a:srgbClr val="000000"/>
                </a:solidFill>
                <a:effectLst/>
                <a:latin typeface="-webkit-standard"/>
              </a:rPr>
              <a:t>we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aim</a:t>
            </a:r>
            <a:r>
              <a:rPr lang="fr-FR" b="0" i="0" u="none" strike="noStrike" dirty="0">
                <a:solidFill>
                  <a:srgbClr val="000000"/>
                </a:solidFill>
                <a:effectLst/>
                <a:latin typeface="-webkit-standard"/>
              </a:rPr>
              <a:t> to </a:t>
            </a:r>
            <a:r>
              <a:rPr lang="fr-FR" b="0" i="0" u="none" strike="noStrike" dirty="0" err="1">
                <a:solidFill>
                  <a:srgbClr val="000000"/>
                </a:solidFill>
                <a:effectLst/>
                <a:latin typeface="-webkit-standard"/>
              </a:rPr>
              <a:t>achieve</a:t>
            </a:r>
            <a:r>
              <a:rPr lang="fr-FR" b="0" i="0" u="none" strike="noStrike" dirty="0">
                <a:solidFill>
                  <a:srgbClr val="000000"/>
                </a:solidFill>
                <a:effectLst/>
                <a:latin typeface="-webkit-standard"/>
              </a:rPr>
              <a:t> a more </a:t>
            </a:r>
            <a:r>
              <a:rPr lang="fr-FR" b="0" i="0" u="none" strike="noStrike" dirty="0" err="1">
                <a:solidFill>
                  <a:srgbClr val="000000"/>
                </a:solidFill>
                <a:effectLst/>
                <a:latin typeface="-webkit-standard"/>
              </a:rPr>
              <a:t>comprehensive</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assessment</a:t>
            </a:r>
            <a:r>
              <a:rPr lang="fr-FR" b="0" i="0" u="none" strike="noStrike" dirty="0">
                <a:solidFill>
                  <a:srgbClr val="000000"/>
                </a:solidFill>
                <a:effectLst/>
                <a:latin typeface="-webkit-standard"/>
              </a:rPr>
              <a:t> of the </a:t>
            </a:r>
            <a:r>
              <a:rPr lang="fr-FR" b="0" i="0" u="none" strike="noStrike" dirty="0" err="1">
                <a:solidFill>
                  <a:srgbClr val="000000"/>
                </a:solidFill>
                <a:effectLst/>
                <a:latin typeface="-webkit-standard"/>
              </a:rPr>
              <a:t>entire</a:t>
            </a:r>
            <a:r>
              <a:rPr lang="fr-FR" b="0" i="0" u="none" strike="noStrike" dirty="0">
                <a:solidFill>
                  <a:srgbClr val="000000"/>
                </a:solidFill>
                <a:effectLst/>
                <a:latin typeface="-webkit-standard"/>
              </a:rPr>
              <a:t> system, </a:t>
            </a:r>
            <a:r>
              <a:rPr lang="fr-FR" dirty="0" err="1">
                <a:solidFill>
                  <a:srgbClr val="000000"/>
                </a:solidFill>
                <a:effectLst/>
                <a:latin typeface="Helvetica" pitchFamily="2" charset="0"/>
              </a:rPr>
              <a:t>promoting</a:t>
            </a:r>
            <a:r>
              <a:rPr lang="fr-FR" dirty="0">
                <a:solidFill>
                  <a:srgbClr val="000000"/>
                </a:solidFill>
                <a:effectLst/>
                <a:latin typeface="Helvetica" pitchFamily="2" charset="0"/>
              </a:rPr>
              <a:t> a multi-stakeholder </a:t>
            </a:r>
            <a:r>
              <a:rPr lang="fr-FR" dirty="0" err="1">
                <a:solidFill>
                  <a:srgbClr val="000000"/>
                </a:solidFill>
                <a:effectLst/>
                <a:latin typeface="Helvetica" pitchFamily="2" charset="0"/>
              </a:rPr>
              <a:t>biorefinery</a:t>
            </a:r>
            <a:r>
              <a:rPr lang="fr-FR" dirty="0">
                <a:solidFill>
                  <a:srgbClr val="000000"/>
                </a:solidFill>
                <a:effectLst/>
                <a:latin typeface="Helvetica" pitchFamily="2" charset="0"/>
              </a:rPr>
              <a:t> </a:t>
            </a:r>
            <a:r>
              <a:rPr lang="fr-FR" dirty="0" err="1">
                <a:solidFill>
                  <a:srgbClr val="000000"/>
                </a:solidFill>
                <a:effectLst/>
                <a:latin typeface="Helvetica" pitchFamily="2" charset="0"/>
              </a:rPr>
              <a:t>approach</a:t>
            </a:r>
            <a:r>
              <a:rPr lang="fr-FR" dirty="0">
                <a:solidFill>
                  <a:srgbClr val="000000"/>
                </a:solidFill>
                <a:effectLst/>
                <a:latin typeface="Helvetica" pitchFamily="2" charset="0"/>
              </a:rPr>
              <a:t> </a:t>
            </a:r>
            <a:r>
              <a:rPr lang="fr-FR" b="0" i="0" u="none" strike="noStrike" dirty="0" err="1">
                <a:solidFill>
                  <a:srgbClr val="000000"/>
                </a:solidFill>
                <a:effectLst/>
                <a:latin typeface="-webkit-standard"/>
              </a:rPr>
              <a:t>that</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optimizes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biomass</a:t>
            </a:r>
            <a:r>
              <a:rPr lang="fr-FR" b="0" i="0" u="none" strike="noStrike" dirty="0">
                <a:solidFill>
                  <a:srgbClr val="000000"/>
                </a:solidFill>
                <a:effectLst/>
                <a:latin typeface="-webkit-standard"/>
              </a:rPr>
              <a:t> conversion for </a:t>
            </a:r>
            <a:r>
              <a:rPr lang="fr-FR" b="0" i="0" u="none" strike="noStrike" dirty="0" err="1">
                <a:solidFill>
                  <a:srgbClr val="000000"/>
                </a:solidFill>
                <a:effectLst/>
                <a:latin typeface="-webkit-standard"/>
              </a:rPr>
              <a:t>markets</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such</a:t>
            </a:r>
            <a:r>
              <a:rPr lang="fr-FR" b="0" i="0" u="none" strike="noStrike" dirty="0">
                <a:solidFill>
                  <a:srgbClr val="000000"/>
                </a:solidFill>
                <a:effectLst/>
                <a:latin typeface="-webkit-standard"/>
              </a:rPr>
              <a:t> as </a:t>
            </a:r>
            <a:r>
              <a:rPr lang="fr-FR" b="0" i="0" u="none" strike="noStrike" dirty="0" err="1">
                <a:solidFill>
                  <a:srgbClr val="000000"/>
                </a:solidFill>
                <a:effectLst/>
                <a:latin typeface="-webkit-standard"/>
              </a:rPr>
              <a:t>food</a:t>
            </a:r>
            <a:r>
              <a:rPr lang="fr-FR" b="0" i="0" u="none" strike="noStrike" dirty="0">
                <a:solidFill>
                  <a:srgbClr val="000000"/>
                </a:solidFill>
                <a:effectLst/>
                <a:latin typeface="-webkit-standard"/>
              </a:rPr>
              <a:t>, </a:t>
            </a:r>
            <a:r>
              <a:rPr lang="fr-FR" b="0" i="0" u="none" strike="noStrike" dirty="0" err="1">
                <a:solidFill>
                  <a:srgbClr val="000000"/>
                </a:solidFill>
                <a:effectLst/>
                <a:latin typeface="-webkit-standard"/>
              </a:rPr>
              <a:t>materials</a:t>
            </a:r>
            <a:r>
              <a:rPr lang="fr-FR" b="0" i="0" u="none" strike="noStrike" dirty="0">
                <a:solidFill>
                  <a:srgbClr val="000000"/>
                </a:solidFill>
                <a:effectLst/>
                <a:latin typeface="-webkit-standard"/>
              </a:rPr>
              <a:t>, and </a:t>
            </a:r>
            <a:r>
              <a:rPr lang="fr-FR" b="0" i="0" u="none" strike="noStrike" dirty="0" err="1">
                <a:solidFill>
                  <a:srgbClr val="000000"/>
                </a:solidFill>
                <a:effectLst/>
                <a:latin typeface="-webkit-standard"/>
              </a:rPr>
              <a:t>energy</a:t>
            </a:r>
            <a:r>
              <a:rPr lang="fr-FR" b="0" i="0" u="none" strike="noStrike" dirty="0">
                <a:solidFill>
                  <a:srgbClr val="000000"/>
                </a:solidFill>
                <a:effectLst/>
                <a:latin typeface="-webkit-standard"/>
              </a:rPr>
              <a:t>.</a:t>
            </a:r>
            <a:endParaRPr lang="fr-FR" dirty="0">
              <a:solidFill>
                <a:srgbClr val="000000"/>
              </a:solidFill>
              <a:effectLst/>
              <a:latin typeface="Helvetica" pitchFamily="2" charset="0"/>
            </a:endParaRPr>
          </a:p>
          <a:p>
            <a:endParaRPr lang="fr-FR" dirty="0">
              <a:solidFill>
                <a:srgbClr val="000000"/>
              </a:solidFill>
              <a:effectLst/>
              <a:latin typeface="Helvetica" pitchFamily="2" charset="0"/>
            </a:endParaRPr>
          </a:p>
          <a:p>
            <a:endParaRPr lang="fr-FR" dirty="0">
              <a:solidFill>
                <a:srgbClr val="000000"/>
              </a:solidFill>
              <a:effectLst/>
              <a:latin typeface="Helvetica" pitchFamily="2" charset="0"/>
            </a:endParaRPr>
          </a:p>
          <a:p>
            <a:endParaRPr lang="fr-FR" dirty="0">
              <a:solidFill>
                <a:srgbClr val="000000"/>
              </a:solidFill>
              <a:effectLst/>
              <a:latin typeface="Helvetica" pitchFamily="2" charset="0"/>
            </a:endParaRPr>
          </a:p>
          <a:p>
            <a:endParaRPr lang="fr-FR" dirty="0"/>
          </a:p>
        </p:txBody>
      </p:sp>
      <p:sp>
        <p:nvSpPr>
          <p:cNvPr id="4" name="Espace réservé du numéro de diapositive 3">
            <a:extLst>
              <a:ext uri="{FF2B5EF4-FFF2-40B4-BE49-F238E27FC236}">
                <a16:creationId xmlns:a16="http://schemas.microsoft.com/office/drawing/2014/main" id="{B89F4AF5-42AF-D824-9285-DB26D170C750}"/>
              </a:ext>
            </a:extLst>
          </p:cNvPr>
          <p:cNvSpPr>
            <a:spLocks noGrp="1"/>
          </p:cNvSpPr>
          <p:nvPr>
            <p:ph type="sldNum" sz="quarter" idx="5"/>
          </p:nvPr>
        </p:nvSpPr>
        <p:spPr/>
        <p:txBody>
          <a:bodyPr/>
          <a:lstStyle/>
          <a:p>
            <a:fld id="{15224C92-A647-154D-9DD2-736BB33659C4}" type="slidenum">
              <a:rPr lang="fr-FR" smtClean="0"/>
              <a:t>9</a:t>
            </a:fld>
            <a:endParaRPr lang="fr-FR"/>
          </a:p>
        </p:txBody>
      </p:sp>
    </p:spTree>
    <p:extLst>
      <p:ext uri="{BB962C8B-B14F-4D97-AF65-F5344CB8AC3E}">
        <p14:creationId xmlns:p14="http://schemas.microsoft.com/office/powerpoint/2010/main" val="139796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EF79454-2333-4A44-94AA-7757482FB844}"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163068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F79454-2333-4A44-94AA-7757482FB844}"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17956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F79454-2333-4A44-94AA-7757482FB844}"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208162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F79454-2333-4A44-94AA-7757482FB844}"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90342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EF79454-2333-4A44-94AA-7757482FB844}"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427441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EF79454-2333-4A44-94AA-7757482FB844}" type="datetimeFigureOut">
              <a:rPr lang="fr-FR" smtClean="0"/>
              <a:t>20/11/2024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358699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EF79454-2333-4A44-94AA-7757482FB844}" type="datetimeFigureOut">
              <a:rPr lang="fr-FR" smtClean="0"/>
              <a:t>20/11/2024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297276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EF79454-2333-4A44-94AA-7757482FB844}" type="datetimeFigureOut">
              <a:rPr lang="fr-FR" smtClean="0"/>
              <a:t>20/11/2024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72313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F79454-2333-4A44-94AA-7757482FB844}" type="datetimeFigureOut">
              <a:rPr lang="fr-FR" smtClean="0"/>
              <a:t>20/11/2024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387127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EF79454-2333-4A44-94AA-7757482FB844}" type="datetimeFigureOut">
              <a:rPr lang="fr-FR" smtClean="0"/>
              <a:t>20/11/2024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340280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EF79454-2333-4A44-94AA-7757482FB844}" type="datetimeFigureOut">
              <a:rPr lang="fr-FR" smtClean="0"/>
              <a:t>20/11/2024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DE3D7D-AF28-48D8-A0C2-2BB34A1CE3B9}" type="slidenum">
              <a:rPr lang="fr-FR" smtClean="0"/>
              <a:t>‹N°›</a:t>
            </a:fld>
            <a:endParaRPr lang="fr-FR"/>
          </a:p>
        </p:txBody>
      </p:sp>
    </p:spTree>
    <p:extLst>
      <p:ext uri="{BB962C8B-B14F-4D97-AF65-F5344CB8AC3E}">
        <p14:creationId xmlns:p14="http://schemas.microsoft.com/office/powerpoint/2010/main" val="206728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79454-2333-4A44-94AA-7757482FB844}" type="datetimeFigureOut">
              <a:rPr lang="fr-FR" smtClean="0"/>
              <a:t>20/11/2024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E3D7D-AF28-48D8-A0C2-2BB34A1CE3B9}" type="slidenum">
              <a:rPr lang="fr-FR" smtClean="0"/>
              <a:t>‹N°›</a:t>
            </a:fld>
            <a:endParaRPr lang="fr-FR"/>
          </a:p>
        </p:txBody>
      </p:sp>
    </p:spTree>
    <p:extLst>
      <p:ext uri="{BB962C8B-B14F-4D97-AF65-F5344CB8AC3E}">
        <p14:creationId xmlns:p14="http://schemas.microsoft.com/office/powerpoint/2010/main" val="2890113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chart" Target="../charts/char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svg"/><Relationship Id="rId11" Type="http://schemas.openxmlformats.org/officeDocument/2006/relationships/image" Target="../media/image38.png"/><Relationship Id="rId5" Type="http://schemas.openxmlformats.org/officeDocument/2006/relationships/image" Target="../media/image20.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tca2f.org/wp-content/uploads/2022/03/TCA_Agrifood_Handbook.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doi.org/10.4060/cc7724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france.gouv.fr/"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lagrappe.ch/blogs/le-blog-des-grappistes/types-de-production" TargetMode="External"/><Relationship Id="rId5" Type="http://schemas.openxmlformats.org/officeDocument/2006/relationships/hyperlink" Target="https://www.fedlex.admin.ch/eli/cc/2007/833/fr" TargetMode="External"/><Relationship Id="rId4" Type="http://schemas.openxmlformats.org/officeDocument/2006/relationships/hyperlink" Target="https://tca2f.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sv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7.png"/><Relationship Id="rId5" Type="http://schemas.openxmlformats.org/officeDocument/2006/relationships/diagramQuickStyle" Target="../diagrams/quickStyle2.xml"/><Relationship Id="rId15" Type="http://schemas.openxmlformats.org/officeDocument/2006/relationships/image" Target="../media/image11.png"/><Relationship Id="rId10" Type="http://schemas.openxmlformats.org/officeDocument/2006/relationships/image" Target="../media/image6.svg"/><Relationship Id="rId4" Type="http://schemas.openxmlformats.org/officeDocument/2006/relationships/diagramLayout" Target="../diagrams/layout2.xml"/><Relationship Id="rId9" Type="http://schemas.openxmlformats.org/officeDocument/2006/relationships/image" Target="../media/image5.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7.png"/><Relationship Id="rId5" Type="http://schemas.openxmlformats.org/officeDocument/2006/relationships/diagramQuickStyle" Target="../diagrams/quickStyle3.xml"/><Relationship Id="rId15" Type="http://schemas.openxmlformats.org/officeDocument/2006/relationships/image" Target="../media/image11.png"/><Relationship Id="rId10" Type="http://schemas.openxmlformats.org/officeDocument/2006/relationships/image" Target="../media/image6.svg"/><Relationship Id="rId4" Type="http://schemas.openxmlformats.org/officeDocument/2006/relationships/diagramLayout" Target="../diagrams/layout3.xml"/><Relationship Id="rId9" Type="http://schemas.openxmlformats.org/officeDocument/2006/relationships/image" Target="../media/image5.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7.png"/><Relationship Id="rId5" Type="http://schemas.openxmlformats.org/officeDocument/2006/relationships/diagramQuickStyle" Target="../diagrams/quickStyle4.xml"/><Relationship Id="rId15" Type="http://schemas.openxmlformats.org/officeDocument/2006/relationships/image" Target="../media/image11.png"/><Relationship Id="rId10" Type="http://schemas.openxmlformats.org/officeDocument/2006/relationships/image" Target="../media/image6.svg"/><Relationship Id="rId4" Type="http://schemas.openxmlformats.org/officeDocument/2006/relationships/diagramLayout" Target="../diagrams/layout4.xml"/><Relationship Id="rId9" Type="http://schemas.openxmlformats.org/officeDocument/2006/relationships/image" Target="../media/image5.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0867-2515-2D74-AFBE-C80FB9379399}"/>
            </a:ext>
          </a:extLst>
        </p:cNvPr>
        <p:cNvGrpSpPr/>
        <p:nvPr/>
      </p:nvGrpSpPr>
      <p:grpSpPr>
        <a:xfrm>
          <a:off x="0" y="0"/>
          <a:ext cx="0" cy="0"/>
          <a:chOff x="0" y="0"/>
          <a:chExt cx="0" cy="0"/>
        </a:xfrm>
      </p:grpSpPr>
      <p:pic>
        <p:nvPicPr>
          <p:cNvPr id="29" name="Image 28">
            <a:extLst>
              <a:ext uri="{FF2B5EF4-FFF2-40B4-BE49-F238E27FC236}">
                <a16:creationId xmlns:a16="http://schemas.microsoft.com/office/drawing/2014/main" id="{74B1E31C-305B-F54C-FFAE-CAB2D2240621}"/>
              </a:ext>
            </a:extLst>
          </p:cNvPr>
          <p:cNvPicPr>
            <a:picLocks noChangeAspect="1"/>
          </p:cNvPicPr>
          <p:nvPr/>
        </p:nvPicPr>
        <p:blipFill>
          <a:blip r:embed="rId3"/>
          <a:stretch>
            <a:fillRect/>
          </a:stretch>
        </p:blipFill>
        <p:spPr>
          <a:xfrm>
            <a:off x="1394043" y="1781091"/>
            <a:ext cx="1576419" cy="876642"/>
          </a:xfrm>
          <a:prstGeom prst="rect">
            <a:avLst/>
          </a:prstGeom>
        </p:spPr>
      </p:pic>
      <p:pic>
        <p:nvPicPr>
          <p:cNvPr id="30" name="Picture 5" descr="A logo with blue text&#10;&#10;Description automatically generated">
            <a:extLst>
              <a:ext uri="{FF2B5EF4-FFF2-40B4-BE49-F238E27FC236}">
                <a16:creationId xmlns:a16="http://schemas.microsoft.com/office/drawing/2014/main" id="{1BA3F292-9402-6C21-2389-6473521B36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9768" y="1748374"/>
            <a:ext cx="865302" cy="909359"/>
          </a:xfrm>
          <a:prstGeom prst="rect">
            <a:avLst/>
          </a:prstGeom>
          <a:noFill/>
          <a:ln>
            <a:noFill/>
          </a:ln>
        </p:spPr>
      </p:pic>
      <p:sp>
        <p:nvSpPr>
          <p:cNvPr id="34" name="Rectangle : coins arrondis 33">
            <a:extLst>
              <a:ext uri="{FF2B5EF4-FFF2-40B4-BE49-F238E27FC236}">
                <a16:creationId xmlns:a16="http://schemas.microsoft.com/office/drawing/2014/main" id="{7E78FE22-5B70-928A-7A9E-AEE1F9175D2D}"/>
              </a:ext>
            </a:extLst>
          </p:cNvPr>
          <p:cNvSpPr/>
          <p:nvPr/>
        </p:nvSpPr>
        <p:spPr>
          <a:xfrm rot="3175227">
            <a:off x="2212988" y="-5861347"/>
            <a:ext cx="5963422" cy="16868729"/>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81D4FE22-B2A8-7800-6C0D-0E88C882F49D}"/>
              </a:ext>
            </a:extLst>
          </p:cNvPr>
          <p:cNvSpPr>
            <a:spLocks noGrp="1"/>
          </p:cNvSpPr>
          <p:nvPr>
            <p:ph type="sldNum" sz="quarter" idx="12"/>
          </p:nvPr>
        </p:nvSpPr>
        <p:spPr>
          <a:xfrm>
            <a:off x="8722539" y="6459884"/>
            <a:ext cx="2743200" cy="365125"/>
          </a:xfrm>
        </p:spPr>
        <p:txBody>
          <a:bodyPr/>
          <a:lstStyle/>
          <a:p>
            <a:fld id="{D0A4BE25-63F8-4FBD-909E-92E38D93C208}" type="slidenum">
              <a:rPr lang="fr-FR" smtClean="0"/>
              <a:t>1</a:t>
            </a:fld>
            <a:endParaRPr lang="fr-FR" dirty="0"/>
          </a:p>
        </p:txBody>
      </p:sp>
      <p:sp>
        <p:nvSpPr>
          <p:cNvPr id="9" name="Rectangle : coins arrondis 8">
            <a:extLst>
              <a:ext uri="{FF2B5EF4-FFF2-40B4-BE49-F238E27FC236}">
                <a16:creationId xmlns:a16="http://schemas.microsoft.com/office/drawing/2014/main" id="{C084467B-A953-B63F-77E8-39FF6282EFC5}"/>
              </a:ext>
            </a:extLst>
          </p:cNvPr>
          <p:cNvSpPr/>
          <p:nvPr/>
        </p:nvSpPr>
        <p:spPr>
          <a:xfrm rot="3175227">
            <a:off x="5304892" y="5171084"/>
            <a:ext cx="1449612" cy="5470428"/>
          </a:xfrm>
          <a:prstGeom prst="roundRect">
            <a:avLst>
              <a:gd name="adj" fmla="val 50000"/>
            </a:avLst>
          </a:prstGeom>
          <a:solidFill>
            <a:srgbClr val="D7B32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e 9">
            <a:extLst>
              <a:ext uri="{FF2B5EF4-FFF2-40B4-BE49-F238E27FC236}">
                <a16:creationId xmlns:a16="http://schemas.microsoft.com/office/drawing/2014/main" id="{3D4B551A-B667-F347-4BFB-12D753A4128F}"/>
              </a:ext>
            </a:extLst>
          </p:cNvPr>
          <p:cNvGrpSpPr/>
          <p:nvPr/>
        </p:nvGrpSpPr>
        <p:grpSpPr>
          <a:xfrm>
            <a:off x="4581115" y="-316732"/>
            <a:ext cx="9835418" cy="6584296"/>
            <a:chOff x="4581115" y="-316732"/>
            <a:chExt cx="9835418" cy="6584296"/>
          </a:xfrm>
          <a:blipFill>
            <a:blip r:embed="rId5"/>
            <a:stretch>
              <a:fillRect/>
            </a:stretch>
          </a:blipFill>
        </p:grpSpPr>
        <p:sp>
          <p:nvSpPr>
            <p:cNvPr id="14" name="Rectangle : coins arrondis 13">
              <a:extLst>
                <a:ext uri="{FF2B5EF4-FFF2-40B4-BE49-F238E27FC236}">
                  <a16:creationId xmlns:a16="http://schemas.microsoft.com/office/drawing/2014/main" id="{DF92306E-5169-743A-06C6-CA3C56062F54}"/>
                </a:ext>
              </a:extLst>
            </p:cNvPr>
            <p:cNvSpPr/>
            <p:nvPr/>
          </p:nvSpPr>
          <p:spPr>
            <a:xfrm rot="3197709">
              <a:off x="7799986" y="-3198709"/>
              <a:ext cx="2140159" cy="81697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03B7F9AC-79D7-C57C-FAD8-912186F0AC3E}"/>
                </a:ext>
              </a:extLst>
            </p:cNvPr>
            <p:cNvSpPr/>
            <p:nvPr/>
          </p:nvSpPr>
          <p:spPr>
            <a:xfrm rot="3197709">
              <a:off x="7183843" y="2826068"/>
              <a:ext cx="1792002" cy="2575938"/>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C3C4E7A4-8872-DCEF-9C3F-BCC576B6193E}"/>
                </a:ext>
              </a:extLst>
            </p:cNvPr>
            <p:cNvSpPr/>
            <p:nvPr/>
          </p:nvSpPr>
          <p:spPr>
            <a:xfrm rot="3197709">
              <a:off x="10277438" y="-677885"/>
              <a:ext cx="1753604" cy="494266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77A7C5E0-0164-4F89-F8E5-EFA1B68BB321}"/>
                </a:ext>
              </a:extLst>
            </p:cNvPr>
            <p:cNvSpPr/>
            <p:nvPr/>
          </p:nvSpPr>
          <p:spPr>
            <a:xfrm rot="3197709">
              <a:off x="8200338" y="4966016"/>
              <a:ext cx="1311751" cy="129134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D0D742B2-119F-80FD-8C27-2C7166B8DB9B}"/>
                </a:ext>
              </a:extLst>
            </p:cNvPr>
            <p:cNvSpPr/>
            <p:nvPr/>
          </p:nvSpPr>
          <p:spPr>
            <a:xfrm rot="3197709">
              <a:off x="10715871" y="1319808"/>
              <a:ext cx="1268763" cy="481514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08D6C430-E3BE-CCEB-7886-CEA154757CC0}"/>
                </a:ext>
              </a:extLst>
            </p:cNvPr>
            <p:cNvSpPr/>
            <p:nvPr/>
          </p:nvSpPr>
          <p:spPr>
            <a:xfrm rot="3197709">
              <a:off x="6168621" y="-1904238"/>
              <a:ext cx="1136358" cy="4311369"/>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665D5573-EF80-F32C-1C4A-9E7E53FB9AA8}"/>
                </a:ext>
              </a:extLst>
            </p:cNvPr>
            <p:cNvSpPr/>
            <p:nvPr/>
          </p:nvSpPr>
          <p:spPr>
            <a:xfrm rot="3197709">
              <a:off x="11566725" y="3176781"/>
              <a:ext cx="1953361" cy="37462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ZoneTexte 20">
            <a:extLst>
              <a:ext uri="{FF2B5EF4-FFF2-40B4-BE49-F238E27FC236}">
                <a16:creationId xmlns:a16="http://schemas.microsoft.com/office/drawing/2014/main" id="{E3702517-9868-E247-CB3E-4E5E72421810}"/>
              </a:ext>
            </a:extLst>
          </p:cNvPr>
          <p:cNvSpPr txBox="1"/>
          <p:nvPr/>
        </p:nvSpPr>
        <p:spPr>
          <a:xfrm>
            <a:off x="441809" y="4327831"/>
            <a:ext cx="6387714" cy="1754326"/>
          </a:xfrm>
          <a:prstGeom prst="rect">
            <a:avLst/>
          </a:prstGeom>
          <a:noFill/>
        </p:spPr>
        <p:txBody>
          <a:bodyPr wrap="square" rtlCol="0">
            <a:spAutoFit/>
          </a:bodyPr>
          <a:lstStyle/>
          <a:p>
            <a:r>
              <a:rPr lang="fr-FR" sz="3600" dirty="0">
                <a:latin typeface="Avenir Medium" panose="02000503020000020003" pitchFamily="2" charset="0"/>
              </a:rPr>
              <a:t>THE TRUE COST OF WINE FROM A BIOREFINERY PERSPECTIVE</a:t>
            </a:r>
          </a:p>
        </p:txBody>
      </p:sp>
      <p:sp>
        <p:nvSpPr>
          <p:cNvPr id="22" name="ZoneTexte 21">
            <a:extLst>
              <a:ext uri="{FF2B5EF4-FFF2-40B4-BE49-F238E27FC236}">
                <a16:creationId xmlns:a16="http://schemas.microsoft.com/office/drawing/2014/main" id="{F26C4FA8-F020-2B66-FBCA-1D6FAEC51178}"/>
              </a:ext>
            </a:extLst>
          </p:cNvPr>
          <p:cNvSpPr txBox="1"/>
          <p:nvPr/>
        </p:nvSpPr>
        <p:spPr>
          <a:xfrm>
            <a:off x="520626" y="3108335"/>
            <a:ext cx="686364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fr-FR" sz="3200" dirty="0">
              <a:solidFill>
                <a:srgbClr val="000000"/>
              </a:solidFill>
              <a:latin typeface="Avenir Book" panose="02000503020000020003" pitchFamily="2" charset="0"/>
              <a:sym typeface="Calibri"/>
            </a:endParaRPr>
          </a:p>
          <a:p>
            <a:r>
              <a:rPr lang="fr-FR" sz="3200" dirty="0">
                <a:solidFill>
                  <a:srgbClr val="000000"/>
                </a:solidFill>
                <a:latin typeface="Avenir Book" panose="02000503020000020003" pitchFamily="2" charset="0"/>
                <a:sym typeface="Calibri"/>
              </a:rPr>
              <a:t>Workshop n°3</a:t>
            </a:r>
          </a:p>
        </p:txBody>
      </p:sp>
      <p:sp>
        <p:nvSpPr>
          <p:cNvPr id="28" name="ZoneTexte 27">
            <a:extLst>
              <a:ext uri="{FF2B5EF4-FFF2-40B4-BE49-F238E27FC236}">
                <a16:creationId xmlns:a16="http://schemas.microsoft.com/office/drawing/2014/main" id="{756A10C5-A33F-A838-B1A9-59F23FA31493}"/>
              </a:ext>
            </a:extLst>
          </p:cNvPr>
          <p:cNvSpPr txBox="1"/>
          <p:nvPr/>
        </p:nvSpPr>
        <p:spPr>
          <a:xfrm>
            <a:off x="441809" y="3060679"/>
            <a:ext cx="3805850" cy="452047"/>
          </a:xfrm>
          <a:prstGeom prst="rect">
            <a:avLst/>
          </a:prstGeom>
          <a:noFill/>
        </p:spPr>
        <p:txBody>
          <a:bodyPr wrap="none" rtlCol="0">
            <a:spAutoFit/>
          </a:bodyPr>
          <a:lstStyle/>
          <a:p>
            <a:pPr>
              <a:lnSpc>
                <a:spcPct val="150000"/>
              </a:lnSpc>
            </a:pPr>
            <a:r>
              <a:rPr lang="fr-FR" sz="1700" dirty="0">
                <a:solidFill>
                  <a:srgbClr val="B39026"/>
                </a:solidFill>
                <a:latin typeface="Adelle Sans Devanagari Light" panose="02000503000000020004" pitchFamily="2" charset="-78"/>
                <a:cs typeface="Adelle Sans Devanagari Light" panose="02000503000000020004" pitchFamily="2" charset="-78"/>
              </a:rPr>
              <a:t>International Conference Parma 2024</a:t>
            </a:r>
            <a:endParaRPr lang="fr-FR" sz="1700" dirty="0">
              <a:latin typeface="Avenir Light" panose="020B0402020203020204" pitchFamily="34" charset="77"/>
            </a:endParaRPr>
          </a:p>
        </p:txBody>
      </p:sp>
      <p:sp>
        <p:nvSpPr>
          <p:cNvPr id="23" name="ZoneTexte 22">
            <a:extLst>
              <a:ext uri="{FF2B5EF4-FFF2-40B4-BE49-F238E27FC236}">
                <a16:creationId xmlns:a16="http://schemas.microsoft.com/office/drawing/2014/main" id="{C1D2C49B-FA70-7A1D-8B37-067ACBC0186B}"/>
              </a:ext>
            </a:extLst>
          </p:cNvPr>
          <p:cNvSpPr txBox="1"/>
          <p:nvPr/>
        </p:nvSpPr>
        <p:spPr>
          <a:xfrm>
            <a:off x="520626" y="6250777"/>
            <a:ext cx="268914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err="1">
                <a:solidFill>
                  <a:srgbClr val="000000"/>
                </a:solidFill>
                <a:latin typeface="Avenir Book" panose="02000503020000020003" pitchFamily="2" charset="0"/>
                <a:sym typeface="Calibri"/>
              </a:rPr>
              <a:t>Breuillot</a:t>
            </a:r>
            <a:r>
              <a:rPr lang="fr-FR" sz="1200" dirty="0">
                <a:solidFill>
                  <a:srgbClr val="000000"/>
                </a:solidFill>
                <a:latin typeface="Avenir Book" panose="02000503020000020003" pitchFamily="2" charset="0"/>
                <a:sym typeface="Calibri"/>
              </a:rPr>
              <a:t> Marie-Clémence (EPFL)</a:t>
            </a:r>
          </a:p>
          <a:p>
            <a:r>
              <a:rPr lang="fr-FR" sz="1200" dirty="0" err="1">
                <a:solidFill>
                  <a:srgbClr val="000000"/>
                </a:solidFill>
                <a:latin typeface="Avenir Book" panose="02000503020000020003" pitchFamily="2" charset="0"/>
                <a:sym typeface="Calibri"/>
              </a:rPr>
              <a:t>Barjolle</a:t>
            </a:r>
            <a:r>
              <a:rPr lang="fr-FR" sz="1200" dirty="0">
                <a:solidFill>
                  <a:srgbClr val="000000"/>
                </a:solidFill>
                <a:latin typeface="Avenir Book" panose="02000503020000020003" pitchFamily="2" charset="0"/>
                <a:sym typeface="Calibri"/>
              </a:rPr>
              <a:t> Dominique (UNIL)</a:t>
            </a:r>
          </a:p>
        </p:txBody>
      </p:sp>
    </p:spTree>
    <p:extLst>
      <p:ext uri="{BB962C8B-B14F-4D97-AF65-F5344CB8AC3E}">
        <p14:creationId xmlns:p14="http://schemas.microsoft.com/office/powerpoint/2010/main" val="90622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ABB5-25BE-0726-4A51-291E78C5210B}"/>
            </a:ext>
          </a:extLst>
        </p:cNvPr>
        <p:cNvGrpSpPr/>
        <p:nvPr/>
      </p:nvGrpSpPr>
      <p:grpSpPr>
        <a:xfrm>
          <a:off x="0" y="0"/>
          <a:ext cx="0" cy="0"/>
          <a:chOff x="0" y="0"/>
          <a:chExt cx="0" cy="0"/>
        </a:xfrm>
      </p:grpSpPr>
      <p:sp>
        <p:nvSpPr>
          <p:cNvPr id="140" name="Rectangle : coins arrondis 139">
            <a:extLst>
              <a:ext uri="{FF2B5EF4-FFF2-40B4-BE49-F238E27FC236}">
                <a16:creationId xmlns:a16="http://schemas.microsoft.com/office/drawing/2014/main" id="{308E9C04-4570-3278-B56C-34E03041039F}"/>
              </a:ext>
            </a:extLst>
          </p:cNvPr>
          <p:cNvSpPr/>
          <p:nvPr/>
        </p:nvSpPr>
        <p:spPr>
          <a:xfrm>
            <a:off x="8035773" y="4295498"/>
            <a:ext cx="5235173" cy="1366036"/>
          </a:xfrm>
          <a:prstGeom prst="roundRect">
            <a:avLst>
              <a:gd name="adj" fmla="val 43492"/>
            </a:avLst>
          </a:prstGeom>
          <a:solidFill>
            <a:srgbClr val="EBDA9D">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3" name="Espace réservé du numéro de diapositive 2">
            <a:extLst>
              <a:ext uri="{FF2B5EF4-FFF2-40B4-BE49-F238E27FC236}">
                <a16:creationId xmlns:a16="http://schemas.microsoft.com/office/drawing/2014/main" id="{5922FA13-588D-B03A-5E05-089FBBF4845A}"/>
              </a:ext>
            </a:extLst>
          </p:cNvPr>
          <p:cNvSpPr>
            <a:spLocks noGrp="1"/>
          </p:cNvSpPr>
          <p:nvPr>
            <p:ph type="sldNum" sz="quarter" idx="12"/>
          </p:nvPr>
        </p:nvSpPr>
        <p:spPr/>
        <p:txBody>
          <a:bodyPr/>
          <a:lstStyle/>
          <a:p>
            <a:fld id="{D0A4BE25-63F8-4FBD-909E-92E38D93C208}" type="slidenum">
              <a:rPr lang="fr-FR" smtClean="0"/>
              <a:t>10</a:t>
            </a:fld>
            <a:endParaRPr lang="fr-FR" dirty="0"/>
          </a:p>
        </p:txBody>
      </p:sp>
      <p:sp>
        <p:nvSpPr>
          <p:cNvPr id="8" name="Titre 3">
            <a:extLst>
              <a:ext uri="{FF2B5EF4-FFF2-40B4-BE49-F238E27FC236}">
                <a16:creationId xmlns:a16="http://schemas.microsoft.com/office/drawing/2014/main" id="{B40BEC24-1BFD-88D9-547D-E5EDFDB2272F}"/>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5E065A3A-4C18-D846-AAAC-809C673E5FF8}"/>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AACCD5A8-E197-4E5E-5771-E166ED1A505F}"/>
              </a:ext>
            </a:extLst>
          </p:cNvPr>
          <p:cNvSpPr/>
          <p:nvPr/>
        </p:nvSpPr>
        <p:spPr>
          <a:xfrm rot="19540409">
            <a:off x="2591477" y="-53196"/>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22440E4A-8ED0-3F43-C9F9-BA00DAA6D1AB}"/>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C7AFFF61-5CC3-AE86-C55F-8B1D77C8D23F}"/>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FEF66553-532E-85EB-7521-A662EC4772F9}"/>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grpSp>
        <p:nvGrpSpPr>
          <p:cNvPr id="118" name="Groupe 117">
            <a:extLst>
              <a:ext uri="{FF2B5EF4-FFF2-40B4-BE49-F238E27FC236}">
                <a16:creationId xmlns:a16="http://schemas.microsoft.com/office/drawing/2014/main" id="{F19040CC-E29B-E3FC-5E6B-6633A144EB4D}"/>
              </a:ext>
            </a:extLst>
          </p:cNvPr>
          <p:cNvGrpSpPr/>
          <p:nvPr/>
        </p:nvGrpSpPr>
        <p:grpSpPr>
          <a:xfrm>
            <a:off x="1146391" y="1933670"/>
            <a:ext cx="6242199" cy="4431520"/>
            <a:chOff x="1295650" y="1404015"/>
            <a:chExt cx="6242199" cy="4431520"/>
          </a:xfrm>
        </p:grpSpPr>
        <p:cxnSp>
          <p:nvCxnSpPr>
            <p:cNvPr id="86" name="Connecteur droit avec flèche 85">
              <a:extLst>
                <a:ext uri="{FF2B5EF4-FFF2-40B4-BE49-F238E27FC236}">
                  <a16:creationId xmlns:a16="http://schemas.microsoft.com/office/drawing/2014/main" id="{ED32A88D-C54E-A706-A5D2-435106EF6172}"/>
                </a:ext>
              </a:extLst>
            </p:cNvPr>
            <p:cNvCxnSpPr>
              <a:cxnSpLocks/>
            </p:cNvCxnSpPr>
            <p:nvPr/>
          </p:nvCxnSpPr>
          <p:spPr>
            <a:xfrm>
              <a:off x="4483288" y="2531046"/>
              <a:ext cx="0" cy="33044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id="{5A032D28-F076-4623-D9D5-BA7AD359A921}"/>
                </a:ext>
              </a:extLst>
            </p:cNvPr>
            <p:cNvGrpSpPr/>
            <p:nvPr/>
          </p:nvGrpSpPr>
          <p:grpSpPr>
            <a:xfrm>
              <a:off x="3507475" y="1716038"/>
              <a:ext cx="1951629" cy="815009"/>
              <a:chOff x="3507475" y="1716038"/>
              <a:chExt cx="1951629" cy="815009"/>
            </a:xfrm>
          </p:grpSpPr>
          <p:sp>
            <p:nvSpPr>
              <p:cNvPr id="37" name="Rectangle : coins arrondis 36">
                <a:extLst>
                  <a:ext uri="{FF2B5EF4-FFF2-40B4-BE49-F238E27FC236}">
                    <a16:creationId xmlns:a16="http://schemas.microsoft.com/office/drawing/2014/main" id="{01657D34-3558-13F7-0355-FC3CD2380B00}"/>
                  </a:ext>
                </a:extLst>
              </p:cNvPr>
              <p:cNvSpPr/>
              <p:nvPr/>
            </p:nvSpPr>
            <p:spPr>
              <a:xfrm>
                <a:off x="3507475" y="1716038"/>
                <a:ext cx="1951629" cy="815009"/>
              </a:xfrm>
              <a:prstGeom prst="roundRect">
                <a:avLst/>
              </a:prstGeom>
              <a:no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B6E5F60B-D0FC-DA3F-18EB-6EFCA05F4E8D}"/>
                  </a:ext>
                </a:extLst>
              </p:cNvPr>
              <p:cNvSpPr txBox="1"/>
              <p:nvPr/>
            </p:nvSpPr>
            <p:spPr>
              <a:xfrm>
                <a:off x="3523282" y="1938876"/>
                <a:ext cx="1920013" cy="369332"/>
              </a:xfrm>
              <a:prstGeom prst="rect">
                <a:avLst/>
              </a:prstGeom>
              <a:noFill/>
            </p:spPr>
            <p:txBody>
              <a:bodyPr wrap="none" rtlCol="0">
                <a:spAutoFit/>
              </a:bodyPr>
              <a:lstStyle/>
              <a:p>
                <a:r>
                  <a:rPr lang="fr-FR" dirty="0">
                    <a:latin typeface="Avenir Light" panose="020B0402020203020204" pitchFamily="34" charset="77"/>
                  </a:rPr>
                  <a:t>Food production</a:t>
                </a:r>
              </a:p>
            </p:txBody>
          </p:sp>
        </p:grpSp>
        <p:grpSp>
          <p:nvGrpSpPr>
            <p:cNvPr id="50" name="Groupe 49">
              <a:extLst>
                <a:ext uri="{FF2B5EF4-FFF2-40B4-BE49-F238E27FC236}">
                  <a16:creationId xmlns:a16="http://schemas.microsoft.com/office/drawing/2014/main" id="{60B6C824-9075-B040-20E6-2D25540BA4D2}"/>
                </a:ext>
              </a:extLst>
            </p:cNvPr>
            <p:cNvGrpSpPr/>
            <p:nvPr/>
          </p:nvGrpSpPr>
          <p:grpSpPr>
            <a:xfrm>
              <a:off x="5828302" y="2778185"/>
              <a:ext cx="1522455" cy="693285"/>
              <a:chOff x="4474905" y="3051691"/>
              <a:chExt cx="1436154" cy="612554"/>
            </a:xfrm>
          </p:grpSpPr>
          <p:sp>
            <p:nvSpPr>
              <p:cNvPr id="44" name="Rectangle : coins arrondis 43">
                <a:extLst>
                  <a:ext uri="{FF2B5EF4-FFF2-40B4-BE49-F238E27FC236}">
                    <a16:creationId xmlns:a16="http://schemas.microsoft.com/office/drawing/2014/main" id="{622901DA-9F37-8756-C23A-6CE1505A0AAD}"/>
                  </a:ext>
                </a:extLst>
              </p:cNvPr>
              <p:cNvSpPr/>
              <p:nvPr/>
            </p:nvSpPr>
            <p:spPr>
              <a:xfrm>
                <a:off x="4474905" y="3051691"/>
                <a:ext cx="1436154" cy="612554"/>
              </a:xfrm>
              <a:prstGeom prst="roundRect">
                <a:avLst/>
              </a:prstGeom>
              <a:noFill/>
              <a:ln w="15875">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9986F263-85FE-823A-54B2-3B33B2238F07}"/>
                  </a:ext>
                </a:extLst>
              </p:cNvPr>
              <p:cNvSpPr txBox="1"/>
              <p:nvPr/>
            </p:nvSpPr>
            <p:spPr>
              <a:xfrm>
                <a:off x="4474905" y="3078785"/>
                <a:ext cx="1436151" cy="571068"/>
              </a:xfrm>
              <a:prstGeom prst="rect">
                <a:avLst/>
              </a:prstGeom>
              <a:noFill/>
            </p:spPr>
            <p:txBody>
              <a:bodyPr wrap="square" rtlCol="0">
                <a:spAutoFit/>
              </a:bodyPr>
              <a:lstStyle/>
              <a:p>
                <a:pPr algn="ctr"/>
                <a:r>
                  <a:rPr lang="fr-FR" dirty="0">
                    <a:solidFill>
                      <a:schemeClr val="bg1">
                        <a:lumMod val="50000"/>
                      </a:schemeClr>
                    </a:solidFill>
                    <a:latin typeface="Avenir Light" panose="020B0402020203020204" pitchFamily="34" charset="77"/>
                  </a:rPr>
                  <a:t>Non-</a:t>
                </a:r>
                <a:r>
                  <a:rPr lang="fr-FR" dirty="0" err="1">
                    <a:solidFill>
                      <a:schemeClr val="bg1">
                        <a:lumMod val="50000"/>
                      </a:schemeClr>
                    </a:solidFill>
                    <a:latin typeface="Avenir Light" panose="020B0402020203020204" pitchFamily="34" charset="77"/>
                  </a:rPr>
                  <a:t>food</a:t>
                </a:r>
                <a:r>
                  <a:rPr lang="fr-FR" dirty="0">
                    <a:solidFill>
                      <a:schemeClr val="bg1">
                        <a:lumMod val="50000"/>
                      </a:schemeClr>
                    </a:solidFill>
                    <a:latin typeface="Avenir Light" panose="020B0402020203020204" pitchFamily="34" charset="77"/>
                  </a:rPr>
                  <a:t> </a:t>
                </a:r>
              </a:p>
              <a:p>
                <a:pPr algn="ctr"/>
                <a:r>
                  <a:rPr lang="fr-FR" dirty="0">
                    <a:solidFill>
                      <a:schemeClr val="bg1">
                        <a:lumMod val="50000"/>
                      </a:schemeClr>
                    </a:solidFill>
                    <a:latin typeface="Avenir Light" panose="020B0402020203020204" pitchFamily="34" charset="77"/>
                  </a:rPr>
                  <a:t>by-</a:t>
                </a:r>
                <a:r>
                  <a:rPr lang="fr-FR" dirty="0" err="1">
                    <a:solidFill>
                      <a:schemeClr val="bg1">
                        <a:lumMod val="50000"/>
                      </a:schemeClr>
                    </a:solidFill>
                    <a:latin typeface="Avenir Light" panose="020B0402020203020204" pitchFamily="34" charset="77"/>
                  </a:rPr>
                  <a:t>products</a:t>
                </a:r>
                <a:endParaRPr lang="fr-FR" dirty="0">
                  <a:solidFill>
                    <a:schemeClr val="bg1">
                      <a:lumMod val="50000"/>
                    </a:schemeClr>
                  </a:solidFill>
                  <a:latin typeface="Avenir Light" panose="020B0402020203020204" pitchFamily="34" charset="77"/>
                </a:endParaRPr>
              </a:p>
            </p:txBody>
          </p:sp>
        </p:grpSp>
        <p:grpSp>
          <p:nvGrpSpPr>
            <p:cNvPr id="51" name="Groupe 50">
              <a:extLst>
                <a:ext uri="{FF2B5EF4-FFF2-40B4-BE49-F238E27FC236}">
                  <a16:creationId xmlns:a16="http://schemas.microsoft.com/office/drawing/2014/main" id="{062F4900-DAB0-A5A0-8286-902C4D221F0B}"/>
                </a:ext>
              </a:extLst>
            </p:cNvPr>
            <p:cNvGrpSpPr/>
            <p:nvPr/>
          </p:nvGrpSpPr>
          <p:grpSpPr>
            <a:xfrm>
              <a:off x="3507475" y="3755171"/>
              <a:ext cx="1951629" cy="815009"/>
              <a:chOff x="3481919" y="3755172"/>
              <a:chExt cx="1951629" cy="815009"/>
            </a:xfrm>
            <a:solidFill>
              <a:schemeClr val="bg1"/>
            </a:solidFill>
          </p:grpSpPr>
          <p:sp>
            <p:nvSpPr>
              <p:cNvPr id="46" name="Rectangle : coins arrondis 45">
                <a:extLst>
                  <a:ext uri="{FF2B5EF4-FFF2-40B4-BE49-F238E27FC236}">
                    <a16:creationId xmlns:a16="http://schemas.microsoft.com/office/drawing/2014/main" id="{0BCE4767-1445-F28E-7D4F-8782F77A1560}"/>
                  </a:ext>
                </a:extLst>
              </p:cNvPr>
              <p:cNvSpPr/>
              <p:nvPr/>
            </p:nvSpPr>
            <p:spPr>
              <a:xfrm>
                <a:off x="3481919" y="3755172"/>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ZoneTexte 46">
                <a:extLst>
                  <a:ext uri="{FF2B5EF4-FFF2-40B4-BE49-F238E27FC236}">
                    <a16:creationId xmlns:a16="http://schemas.microsoft.com/office/drawing/2014/main" id="{751E7523-F53B-6A4A-EEBF-F0223DA19609}"/>
                  </a:ext>
                </a:extLst>
              </p:cNvPr>
              <p:cNvSpPr txBox="1"/>
              <p:nvPr/>
            </p:nvSpPr>
            <p:spPr>
              <a:xfrm>
                <a:off x="3788056" y="3991797"/>
                <a:ext cx="1388778" cy="369332"/>
              </a:xfrm>
              <a:prstGeom prst="rect">
                <a:avLst/>
              </a:prstGeom>
              <a:grpFill/>
            </p:spPr>
            <p:txBody>
              <a:bodyPr wrap="none" rtlCol="0">
                <a:spAutoFit/>
              </a:bodyPr>
              <a:lstStyle/>
              <a:p>
                <a:r>
                  <a:rPr lang="fr-FR" dirty="0">
                    <a:latin typeface="Avenir Light" panose="020B0402020203020204" pitchFamily="34" charset="77"/>
                  </a:rPr>
                  <a:t>Distribution</a:t>
                </a:r>
              </a:p>
            </p:txBody>
          </p:sp>
        </p:grpSp>
        <p:grpSp>
          <p:nvGrpSpPr>
            <p:cNvPr id="52" name="Groupe 51">
              <a:extLst>
                <a:ext uri="{FF2B5EF4-FFF2-40B4-BE49-F238E27FC236}">
                  <a16:creationId xmlns:a16="http://schemas.microsoft.com/office/drawing/2014/main" id="{7CFE77D4-4F6F-EFFD-BC0D-EF1605F53196}"/>
                </a:ext>
              </a:extLst>
            </p:cNvPr>
            <p:cNvGrpSpPr/>
            <p:nvPr/>
          </p:nvGrpSpPr>
          <p:grpSpPr>
            <a:xfrm>
              <a:off x="3540397" y="4791180"/>
              <a:ext cx="1951629" cy="815009"/>
              <a:chOff x="3481919" y="4774739"/>
              <a:chExt cx="1951629" cy="815009"/>
            </a:xfrm>
            <a:solidFill>
              <a:schemeClr val="bg1"/>
            </a:solidFill>
          </p:grpSpPr>
          <p:sp>
            <p:nvSpPr>
              <p:cNvPr id="48" name="Rectangle : coins arrondis 47">
                <a:extLst>
                  <a:ext uri="{FF2B5EF4-FFF2-40B4-BE49-F238E27FC236}">
                    <a16:creationId xmlns:a16="http://schemas.microsoft.com/office/drawing/2014/main" id="{FC710E8D-435B-55BF-8484-0AC708F1AE62}"/>
                  </a:ext>
                </a:extLst>
              </p:cNvPr>
              <p:cNvSpPr/>
              <p:nvPr/>
            </p:nvSpPr>
            <p:spPr>
              <a:xfrm>
                <a:off x="3481919" y="4774739"/>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ZoneTexte 48">
                <a:extLst>
                  <a:ext uri="{FF2B5EF4-FFF2-40B4-BE49-F238E27FC236}">
                    <a16:creationId xmlns:a16="http://schemas.microsoft.com/office/drawing/2014/main" id="{6CD1FED1-4692-1F85-8149-022DD34C6C44}"/>
                  </a:ext>
                </a:extLst>
              </p:cNvPr>
              <p:cNvSpPr txBox="1"/>
              <p:nvPr/>
            </p:nvSpPr>
            <p:spPr>
              <a:xfrm>
                <a:off x="3669568" y="4997577"/>
                <a:ext cx="1576329" cy="369332"/>
              </a:xfrm>
              <a:prstGeom prst="rect">
                <a:avLst/>
              </a:prstGeom>
              <a:grpFill/>
            </p:spPr>
            <p:txBody>
              <a:bodyPr wrap="none" rtlCol="0">
                <a:spAutoFit/>
              </a:bodyPr>
              <a:lstStyle/>
              <a:p>
                <a:r>
                  <a:rPr lang="fr-FR" dirty="0" err="1">
                    <a:latin typeface="Avenir Light" panose="020B0402020203020204" pitchFamily="34" charset="77"/>
                  </a:rPr>
                  <a:t>Consumption</a:t>
                </a:r>
                <a:endParaRPr lang="fr-FR" dirty="0">
                  <a:latin typeface="Avenir Light" panose="020B0402020203020204" pitchFamily="34" charset="77"/>
                </a:endParaRPr>
              </a:p>
            </p:txBody>
          </p:sp>
        </p:grpSp>
        <p:grpSp>
          <p:nvGrpSpPr>
            <p:cNvPr id="53" name="Groupe 52">
              <a:extLst>
                <a:ext uri="{FF2B5EF4-FFF2-40B4-BE49-F238E27FC236}">
                  <a16:creationId xmlns:a16="http://schemas.microsoft.com/office/drawing/2014/main" id="{8CEC9053-559C-256F-D662-713A21DBA406}"/>
                </a:ext>
              </a:extLst>
            </p:cNvPr>
            <p:cNvGrpSpPr/>
            <p:nvPr/>
          </p:nvGrpSpPr>
          <p:grpSpPr>
            <a:xfrm>
              <a:off x="3507475" y="2717324"/>
              <a:ext cx="1951629" cy="815009"/>
              <a:chOff x="3507475" y="2735605"/>
              <a:chExt cx="1951629" cy="815009"/>
            </a:xfrm>
            <a:solidFill>
              <a:schemeClr val="bg1"/>
            </a:solidFill>
          </p:grpSpPr>
          <p:sp>
            <p:nvSpPr>
              <p:cNvPr id="54" name="Rectangle : coins arrondis 53">
                <a:extLst>
                  <a:ext uri="{FF2B5EF4-FFF2-40B4-BE49-F238E27FC236}">
                    <a16:creationId xmlns:a16="http://schemas.microsoft.com/office/drawing/2014/main" id="{325ACA1C-4F71-1BC8-CC02-EB06331075FF}"/>
                  </a:ext>
                </a:extLst>
              </p:cNvPr>
              <p:cNvSpPr/>
              <p:nvPr/>
            </p:nvSpPr>
            <p:spPr>
              <a:xfrm>
                <a:off x="3507475" y="2735605"/>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B6CFECE7-053B-96ED-7260-7905B733FB51}"/>
                  </a:ext>
                </a:extLst>
              </p:cNvPr>
              <p:cNvSpPr txBox="1"/>
              <p:nvPr/>
            </p:nvSpPr>
            <p:spPr>
              <a:xfrm>
                <a:off x="3533028" y="2958443"/>
                <a:ext cx="1900520" cy="369332"/>
              </a:xfrm>
              <a:prstGeom prst="rect">
                <a:avLst/>
              </a:prstGeom>
              <a:grpFill/>
            </p:spPr>
            <p:txBody>
              <a:bodyPr wrap="none" rtlCol="0">
                <a:spAutoFit/>
              </a:bodyPr>
              <a:lstStyle/>
              <a:p>
                <a:r>
                  <a:rPr lang="fr-FR" dirty="0">
                    <a:latin typeface="Avenir Light" panose="020B0402020203020204" pitchFamily="34" charset="77"/>
                  </a:rPr>
                  <a:t>Food </a:t>
                </a:r>
                <a:r>
                  <a:rPr lang="fr-FR" dirty="0" err="1">
                    <a:latin typeface="Avenir Light" panose="020B0402020203020204" pitchFamily="34" charset="77"/>
                  </a:rPr>
                  <a:t>processing</a:t>
                </a:r>
                <a:endParaRPr lang="fr-FR" dirty="0">
                  <a:latin typeface="Avenir Light" panose="020B0402020203020204" pitchFamily="34" charset="77"/>
                </a:endParaRPr>
              </a:p>
            </p:txBody>
          </p:sp>
        </p:grpSp>
        <p:grpSp>
          <p:nvGrpSpPr>
            <p:cNvPr id="56" name="Groupe 55">
              <a:extLst>
                <a:ext uri="{FF2B5EF4-FFF2-40B4-BE49-F238E27FC236}">
                  <a16:creationId xmlns:a16="http://schemas.microsoft.com/office/drawing/2014/main" id="{171CA136-491B-DDED-C274-39DA175F416A}"/>
                </a:ext>
              </a:extLst>
            </p:cNvPr>
            <p:cNvGrpSpPr/>
            <p:nvPr/>
          </p:nvGrpSpPr>
          <p:grpSpPr>
            <a:xfrm>
              <a:off x="1467850" y="2636540"/>
              <a:ext cx="1522455" cy="693285"/>
              <a:chOff x="4474905" y="3368196"/>
              <a:chExt cx="1436154" cy="612554"/>
            </a:xfrm>
          </p:grpSpPr>
          <p:sp>
            <p:nvSpPr>
              <p:cNvPr id="57" name="Rectangle : coins arrondis 56">
                <a:extLst>
                  <a:ext uri="{FF2B5EF4-FFF2-40B4-BE49-F238E27FC236}">
                    <a16:creationId xmlns:a16="http://schemas.microsoft.com/office/drawing/2014/main" id="{F9AC8DAD-27A5-2C54-03CA-078DD65620B2}"/>
                  </a:ext>
                </a:extLst>
              </p:cNvPr>
              <p:cNvSpPr/>
              <p:nvPr/>
            </p:nvSpPr>
            <p:spPr>
              <a:xfrm>
                <a:off x="4474905" y="3368196"/>
                <a:ext cx="1436154" cy="612554"/>
              </a:xfrm>
              <a:prstGeom prst="roundRect">
                <a:avLst/>
              </a:prstGeom>
              <a:noFill/>
              <a:ln w="15875">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50A6506-5759-4DC2-3A40-FC06CC8C09EE}"/>
                  </a:ext>
                </a:extLst>
              </p:cNvPr>
              <p:cNvSpPr txBox="1"/>
              <p:nvPr/>
            </p:nvSpPr>
            <p:spPr>
              <a:xfrm>
                <a:off x="4474905" y="3395288"/>
                <a:ext cx="1436151" cy="571068"/>
              </a:xfrm>
              <a:prstGeom prst="rect">
                <a:avLst/>
              </a:prstGeom>
              <a:noFill/>
            </p:spPr>
            <p:txBody>
              <a:bodyPr wrap="square" rtlCol="0">
                <a:spAutoFit/>
              </a:bodyPr>
              <a:lstStyle/>
              <a:p>
                <a:pPr algn="ctr"/>
                <a:r>
                  <a:rPr lang="fr-FR" dirty="0">
                    <a:solidFill>
                      <a:schemeClr val="bg1">
                        <a:lumMod val="50000"/>
                      </a:schemeClr>
                    </a:solidFill>
                    <a:latin typeface="Avenir Light" panose="020B0402020203020204" pitchFamily="34" charset="77"/>
                  </a:rPr>
                  <a:t>Non-</a:t>
                </a:r>
                <a:r>
                  <a:rPr lang="fr-FR" dirty="0" err="1">
                    <a:solidFill>
                      <a:schemeClr val="bg1">
                        <a:lumMod val="50000"/>
                      </a:schemeClr>
                    </a:solidFill>
                    <a:latin typeface="Avenir Light" panose="020B0402020203020204" pitchFamily="34" charset="77"/>
                  </a:rPr>
                  <a:t>food</a:t>
                </a:r>
                <a:r>
                  <a:rPr lang="fr-FR" dirty="0">
                    <a:solidFill>
                      <a:schemeClr val="bg1">
                        <a:lumMod val="50000"/>
                      </a:schemeClr>
                    </a:solidFill>
                    <a:latin typeface="Avenir Light" panose="020B0402020203020204" pitchFamily="34" charset="77"/>
                  </a:rPr>
                  <a:t> </a:t>
                </a:r>
              </a:p>
              <a:p>
                <a:pPr algn="ctr"/>
                <a:r>
                  <a:rPr lang="fr-FR" dirty="0">
                    <a:solidFill>
                      <a:schemeClr val="bg1">
                        <a:lumMod val="50000"/>
                      </a:schemeClr>
                    </a:solidFill>
                    <a:latin typeface="Avenir Light" panose="020B0402020203020204" pitchFamily="34" charset="77"/>
                  </a:rPr>
                  <a:t>by-</a:t>
                </a:r>
                <a:r>
                  <a:rPr lang="fr-FR" dirty="0" err="1">
                    <a:solidFill>
                      <a:schemeClr val="bg1">
                        <a:lumMod val="50000"/>
                      </a:schemeClr>
                    </a:solidFill>
                    <a:latin typeface="Avenir Light" panose="020B0402020203020204" pitchFamily="34" charset="77"/>
                  </a:rPr>
                  <a:t>products</a:t>
                </a:r>
                <a:endParaRPr lang="fr-FR" dirty="0">
                  <a:solidFill>
                    <a:schemeClr val="bg1">
                      <a:lumMod val="50000"/>
                    </a:schemeClr>
                  </a:solidFill>
                  <a:latin typeface="Avenir Light" panose="020B0402020203020204" pitchFamily="34" charset="77"/>
                </a:endParaRPr>
              </a:p>
            </p:txBody>
          </p:sp>
        </p:grpSp>
        <p:cxnSp>
          <p:nvCxnSpPr>
            <p:cNvPr id="75" name="Connecteur droit 74">
              <a:extLst>
                <a:ext uri="{FF2B5EF4-FFF2-40B4-BE49-F238E27FC236}">
                  <a16:creationId xmlns:a16="http://schemas.microsoft.com/office/drawing/2014/main" id="{EDE44EA4-833D-893F-4B75-4208402BF9BC}"/>
                </a:ext>
              </a:extLst>
            </p:cNvPr>
            <p:cNvCxnSpPr>
              <a:cxnSpLocks/>
              <a:stCxn id="58" idx="3"/>
            </p:cNvCxnSpPr>
            <p:nvPr/>
          </p:nvCxnSpPr>
          <p:spPr>
            <a:xfrm>
              <a:off x="2990302" y="2990368"/>
              <a:ext cx="19460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16E2C7-C8A1-451C-AAFA-7C884BF9FD7B}"/>
                </a:ext>
              </a:extLst>
            </p:cNvPr>
            <p:cNvCxnSpPr>
              <a:cxnSpLocks/>
            </p:cNvCxnSpPr>
            <p:nvPr/>
          </p:nvCxnSpPr>
          <p:spPr>
            <a:xfrm>
              <a:off x="3184902" y="2125865"/>
              <a:ext cx="31353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80221D78-1B56-93A6-6B16-9A1CEB1DC943}"/>
                </a:ext>
              </a:extLst>
            </p:cNvPr>
            <p:cNvCxnSpPr>
              <a:cxnSpLocks/>
            </p:cNvCxnSpPr>
            <p:nvPr/>
          </p:nvCxnSpPr>
          <p:spPr>
            <a:xfrm>
              <a:off x="3193945" y="3178267"/>
              <a:ext cx="31353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8550D2F3-0246-7C43-C4FE-376A79172185}"/>
                </a:ext>
              </a:extLst>
            </p:cNvPr>
            <p:cNvCxnSpPr>
              <a:cxnSpLocks/>
            </p:cNvCxnSpPr>
            <p:nvPr/>
          </p:nvCxnSpPr>
          <p:spPr>
            <a:xfrm flipV="1">
              <a:off x="3184902" y="2123542"/>
              <a:ext cx="0" cy="1048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626FF37A-3490-2E18-C78D-E381BFDDD11C}"/>
                </a:ext>
              </a:extLst>
            </p:cNvPr>
            <p:cNvCxnSpPr>
              <a:cxnSpLocks/>
            </p:cNvCxnSpPr>
            <p:nvPr/>
          </p:nvCxnSpPr>
          <p:spPr>
            <a:xfrm>
              <a:off x="1304693" y="2999328"/>
              <a:ext cx="163157"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3B8FFB26-E68E-60DF-F704-2D9F09959898}"/>
                </a:ext>
              </a:extLst>
            </p:cNvPr>
            <p:cNvCxnSpPr>
              <a:cxnSpLocks/>
            </p:cNvCxnSpPr>
            <p:nvPr/>
          </p:nvCxnSpPr>
          <p:spPr>
            <a:xfrm flipV="1">
              <a:off x="1304693" y="1854065"/>
              <a:ext cx="0" cy="230534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Connecteur droit avec flèche 95">
              <a:extLst>
                <a:ext uri="{FF2B5EF4-FFF2-40B4-BE49-F238E27FC236}">
                  <a16:creationId xmlns:a16="http://schemas.microsoft.com/office/drawing/2014/main" id="{D2A3A3A5-D83A-A137-6C86-479687427132}"/>
                </a:ext>
              </a:extLst>
            </p:cNvPr>
            <p:cNvCxnSpPr>
              <a:cxnSpLocks/>
            </p:cNvCxnSpPr>
            <p:nvPr/>
          </p:nvCxnSpPr>
          <p:spPr>
            <a:xfrm>
              <a:off x="1295650" y="4165650"/>
              <a:ext cx="2202782" cy="3271"/>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Connecteur droit avec flèche 96">
              <a:extLst>
                <a:ext uri="{FF2B5EF4-FFF2-40B4-BE49-F238E27FC236}">
                  <a16:creationId xmlns:a16="http://schemas.microsoft.com/office/drawing/2014/main" id="{8F5CF528-071D-9C51-B894-2D6EA18ACAE5}"/>
                </a:ext>
              </a:extLst>
            </p:cNvPr>
            <p:cNvCxnSpPr>
              <a:cxnSpLocks/>
            </p:cNvCxnSpPr>
            <p:nvPr/>
          </p:nvCxnSpPr>
          <p:spPr>
            <a:xfrm>
              <a:off x="1295650" y="1854065"/>
              <a:ext cx="2202782" cy="24765"/>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1" name="ZoneTexte 100">
              <a:extLst>
                <a:ext uri="{FF2B5EF4-FFF2-40B4-BE49-F238E27FC236}">
                  <a16:creationId xmlns:a16="http://schemas.microsoft.com/office/drawing/2014/main" id="{6055DC1E-B594-1190-01D1-0FD736FF27B9}"/>
                </a:ext>
              </a:extLst>
            </p:cNvPr>
            <p:cNvSpPr txBox="1"/>
            <p:nvPr/>
          </p:nvSpPr>
          <p:spPr>
            <a:xfrm>
              <a:off x="3158833" y="3714797"/>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sp>
          <p:nvSpPr>
            <p:cNvPr id="102" name="ZoneTexte 101">
              <a:extLst>
                <a:ext uri="{FF2B5EF4-FFF2-40B4-BE49-F238E27FC236}">
                  <a16:creationId xmlns:a16="http://schemas.microsoft.com/office/drawing/2014/main" id="{036A072C-2172-D942-9B9A-16D58D0380CF}"/>
                </a:ext>
              </a:extLst>
            </p:cNvPr>
            <p:cNvSpPr txBox="1"/>
            <p:nvPr/>
          </p:nvSpPr>
          <p:spPr>
            <a:xfrm>
              <a:off x="3156044" y="1404015"/>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cxnSp>
          <p:nvCxnSpPr>
            <p:cNvPr id="103" name="Connecteur droit 102">
              <a:extLst>
                <a:ext uri="{FF2B5EF4-FFF2-40B4-BE49-F238E27FC236}">
                  <a16:creationId xmlns:a16="http://schemas.microsoft.com/office/drawing/2014/main" id="{A8533B01-C9D5-A12B-0DEA-B19F942173D2}"/>
                </a:ext>
              </a:extLst>
            </p:cNvPr>
            <p:cNvCxnSpPr>
              <a:cxnSpLocks/>
              <a:stCxn id="54" idx="3"/>
              <a:endCxn id="45" idx="1"/>
            </p:cNvCxnSpPr>
            <p:nvPr/>
          </p:nvCxnSpPr>
          <p:spPr>
            <a:xfrm>
              <a:off x="5459104" y="3124829"/>
              <a:ext cx="369198" cy="718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a:extLst>
                <a:ext uri="{FF2B5EF4-FFF2-40B4-BE49-F238E27FC236}">
                  <a16:creationId xmlns:a16="http://schemas.microsoft.com/office/drawing/2014/main" id="{9254087A-00C0-32F9-D7CF-3A99C0144E50}"/>
                </a:ext>
              </a:extLst>
            </p:cNvPr>
            <p:cNvCxnSpPr>
              <a:cxnSpLocks/>
              <a:endCxn id="48" idx="3"/>
            </p:cNvCxnSpPr>
            <p:nvPr/>
          </p:nvCxnSpPr>
          <p:spPr>
            <a:xfrm flipH="1" flipV="1">
              <a:off x="5492026" y="5198685"/>
              <a:ext cx="2045823" cy="916"/>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CF37BA85-16CD-F731-2200-50D73FFEC6EB}"/>
                </a:ext>
              </a:extLst>
            </p:cNvPr>
            <p:cNvCxnSpPr>
              <a:cxnSpLocks/>
            </p:cNvCxnSpPr>
            <p:nvPr/>
          </p:nvCxnSpPr>
          <p:spPr>
            <a:xfrm flipV="1">
              <a:off x="7537849" y="3124827"/>
              <a:ext cx="0" cy="207385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7000BB26-0FCE-90BF-40AA-1A738F953989}"/>
                </a:ext>
              </a:extLst>
            </p:cNvPr>
            <p:cNvCxnSpPr>
              <a:cxnSpLocks/>
            </p:cNvCxnSpPr>
            <p:nvPr/>
          </p:nvCxnSpPr>
          <p:spPr>
            <a:xfrm>
              <a:off x="7350754" y="3124888"/>
              <a:ext cx="163157"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a:extLst>
                <a:ext uri="{FF2B5EF4-FFF2-40B4-BE49-F238E27FC236}">
                  <a16:creationId xmlns:a16="http://schemas.microsoft.com/office/drawing/2014/main" id="{4688E052-98B1-C1B2-86AA-75C204ABC494}"/>
                </a:ext>
              </a:extLst>
            </p:cNvPr>
            <p:cNvCxnSpPr>
              <a:cxnSpLocks/>
            </p:cNvCxnSpPr>
            <p:nvPr/>
          </p:nvCxnSpPr>
          <p:spPr>
            <a:xfrm flipH="1">
              <a:off x="5492025" y="4167285"/>
              <a:ext cx="2045823" cy="0"/>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6" name="ZoneTexte 115">
              <a:extLst>
                <a:ext uri="{FF2B5EF4-FFF2-40B4-BE49-F238E27FC236}">
                  <a16:creationId xmlns:a16="http://schemas.microsoft.com/office/drawing/2014/main" id="{6C1FACF5-71B5-E1B8-C558-0F2F41DD73E9}"/>
                </a:ext>
              </a:extLst>
            </p:cNvPr>
            <p:cNvSpPr txBox="1"/>
            <p:nvPr/>
          </p:nvSpPr>
          <p:spPr>
            <a:xfrm>
              <a:off x="5476830" y="3725798"/>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sp>
          <p:nvSpPr>
            <p:cNvPr id="117" name="ZoneTexte 116">
              <a:extLst>
                <a:ext uri="{FF2B5EF4-FFF2-40B4-BE49-F238E27FC236}">
                  <a16:creationId xmlns:a16="http://schemas.microsoft.com/office/drawing/2014/main" id="{FEDD387B-4E0D-B2B2-2680-EE2933422300}"/>
                </a:ext>
              </a:extLst>
            </p:cNvPr>
            <p:cNvSpPr txBox="1"/>
            <p:nvPr/>
          </p:nvSpPr>
          <p:spPr>
            <a:xfrm>
              <a:off x="5497717" y="4781108"/>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grpSp>
      <p:sp>
        <p:nvSpPr>
          <p:cNvPr id="119" name="ZoneTexte 118">
            <a:extLst>
              <a:ext uri="{FF2B5EF4-FFF2-40B4-BE49-F238E27FC236}">
                <a16:creationId xmlns:a16="http://schemas.microsoft.com/office/drawing/2014/main" id="{C4CDA6F4-8419-3E68-FE57-E5FCAE57ED2E}"/>
              </a:ext>
            </a:extLst>
          </p:cNvPr>
          <p:cNvSpPr txBox="1"/>
          <p:nvPr/>
        </p:nvSpPr>
        <p:spPr>
          <a:xfrm>
            <a:off x="8155524" y="2651196"/>
            <a:ext cx="3846594" cy="2431435"/>
          </a:xfrm>
          <a:prstGeom prst="rect">
            <a:avLst/>
          </a:prstGeom>
          <a:noFill/>
        </p:spPr>
        <p:txBody>
          <a:bodyPr wrap="square" rtlCol="0">
            <a:spAutoFit/>
          </a:bodyPr>
          <a:lstStyle/>
          <a:p>
            <a:pPr marL="285750" indent="-285750">
              <a:buFont typeface="Wingdings" pitchFamily="2" charset="2"/>
              <a:buChar char="Ø"/>
            </a:pPr>
            <a:r>
              <a:rPr lang="fr-FR" sz="1600" b="1" dirty="0" err="1">
                <a:latin typeface="Avenir Book" panose="02000503020000020003" pitchFamily="2" charset="0"/>
              </a:rPr>
              <a:t>Significant</a:t>
            </a:r>
            <a:r>
              <a:rPr lang="fr-FR" sz="1600" b="1" dirty="0">
                <a:latin typeface="Avenir Book" panose="02000503020000020003" pitchFamily="2" charset="0"/>
              </a:rPr>
              <a:t> source </a:t>
            </a:r>
            <a:r>
              <a:rPr lang="fr-FR" sz="1600" dirty="0">
                <a:latin typeface="Avenir Book" panose="02000503020000020003" pitchFamily="2" charset="0"/>
              </a:rPr>
              <a:t>of biomass</a:t>
            </a:r>
            <a:r>
              <a:rPr lang="fr-FR" sz="1600" baseline="30000" dirty="0">
                <a:solidFill>
                  <a:schemeClr val="bg1">
                    <a:lumMod val="50000"/>
                  </a:schemeClr>
                </a:solidFill>
                <a:latin typeface="Avenir Light" panose="020B0402020203020204" pitchFamily="34" charset="77"/>
                <a:cs typeface="Adelle Sans Devanagari Light" panose="02000503000000020004" pitchFamily="2" charset="-78"/>
              </a:rPr>
              <a:t>5</a:t>
            </a:r>
            <a:r>
              <a:rPr lang="fr-FR" sz="1600" dirty="0">
                <a:solidFill>
                  <a:srgbClr val="000000"/>
                </a:solidFill>
                <a:effectLst/>
                <a:latin typeface="Avenir Book" panose="02000503020000020003" pitchFamily="2" charset="0"/>
                <a:cs typeface="Adelle Sans Devanagari" panose="02000503000000020004" pitchFamily="2" charset="-78"/>
              </a:rPr>
              <a:t> </a:t>
            </a:r>
          </a:p>
          <a:p>
            <a:pPr marL="285750" indent="-285750">
              <a:buFont typeface="Wingdings" pitchFamily="2" charset="2"/>
              <a:buChar char="Ø"/>
            </a:pPr>
            <a:endParaRPr lang="fr-FR" sz="1600" dirty="0">
              <a:latin typeface="Avenir Book" panose="02000503020000020003" pitchFamily="2" charset="0"/>
            </a:endParaRPr>
          </a:p>
          <a:p>
            <a:pPr marL="285750" indent="-285750">
              <a:buFont typeface="Wingdings" pitchFamily="2" charset="2"/>
              <a:buChar char="Ø"/>
            </a:pPr>
            <a:r>
              <a:rPr lang="fr-FR" sz="1600" b="1" dirty="0" err="1">
                <a:latin typeface="Avenir Book" panose="02000503020000020003" pitchFamily="2" charset="0"/>
              </a:rPr>
              <a:t>Comprehensive</a:t>
            </a:r>
            <a:r>
              <a:rPr lang="fr-FR" sz="1600" dirty="0">
                <a:latin typeface="Avenir Book" panose="02000503020000020003" pitchFamily="2" charset="0"/>
              </a:rPr>
              <a:t> </a:t>
            </a:r>
            <a:r>
              <a:rPr lang="fr-FR" sz="1600" dirty="0" err="1">
                <a:latin typeface="Avenir Book" panose="02000503020000020003" pitchFamily="2" charset="0"/>
              </a:rPr>
              <a:t>assessment</a:t>
            </a:r>
            <a:r>
              <a:rPr lang="fr-FR" sz="1600" dirty="0">
                <a:latin typeface="Avenir Book" panose="02000503020000020003" pitchFamily="2" charset="0"/>
              </a:rPr>
              <a:t> </a:t>
            </a:r>
          </a:p>
          <a:p>
            <a:pPr marL="285750" indent="-285750">
              <a:buFont typeface="Wingdings" pitchFamily="2" charset="2"/>
              <a:buChar char="Ø"/>
            </a:pPr>
            <a:endParaRPr lang="fr-FR" sz="1600" dirty="0">
              <a:solidFill>
                <a:srgbClr val="000000"/>
              </a:solidFill>
              <a:latin typeface="Avenir Book" panose="02000503020000020003" pitchFamily="2" charset="0"/>
              <a:cs typeface="Adelle Sans Devanagari" panose="02000503000000020004" pitchFamily="2" charset="-78"/>
            </a:endParaRPr>
          </a:p>
          <a:p>
            <a:pPr marL="285750" indent="-285750">
              <a:buFont typeface="Wingdings" pitchFamily="2" charset="2"/>
              <a:buChar char="Ø"/>
            </a:pPr>
            <a:r>
              <a:rPr lang="fr-FR" sz="1600" b="1" dirty="0" err="1">
                <a:solidFill>
                  <a:srgbClr val="000000"/>
                </a:solidFill>
                <a:latin typeface="Avenir Book" panose="02000503020000020003" pitchFamily="2" charset="0"/>
                <a:cs typeface="Adelle Sans Devanagari" panose="02000503000000020004" pitchFamily="2" charset="-78"/>
              </a:rPr>
              <a:t>Biorefinery</a:t>
            </a:r>
            <a:r>
              <a:rPr lang="fr-FR" sz="1600" dirty="0">
                <a:solidFill>
                  <a:srgbClr val="000000"/>
                </a:solidFill>
                <a:latin typeface="Avenir Book" panose="02000503020000020003" pitchFamily="2" charset="0"/>
                <a:cs typeface="Adelle Sans Devanagari" panose="02000503000000020004" pitchFamily="2" charset="-78"/>
              </a:rPr>
              <a:t> </a:t>
            </a:r>
            <a:r>
              <a:rPr lang="fr-FR" sz="1600" dirty="0" err="1">
                <a:solidFill>
                  <a:srgbClr val="000000"/>
                </a:solidFill>
                <a:latin typeface="Avenir Book" panose="02000503020000020003" pitchFamily="2" charset="0"/>
                <a:cs typeface="Adelle Sans Devanagari" panose="02000503000000020004" pitchFamily="2" charset="-78"/>
              </a:rPr>
              <a:t>approach</a:t>
            </a:r>
            <a:r>
              <a:rPr lang="fr-FR" sz="1600" dirty="0">
                <a:solidFill>
                  <a:srgbClr val="000000"/>
                </a:solidFill>
                <a:latin typeface="Avenir Book" panose="02000503020000020003" pitchFamily="2" charset="0"/>
                <a:cs typeface="Adelle Sans Devanagari" panose="02000503000000020004" pitchFamily="2" charset="-78"/>
              </a:rPr>
              <a:t> </a:t>
            </a:r>
          </a:p>
          <a:p>
            <a:pPr algn="r"/>
            <a:r>
              <a:rPr lang="fr-FR" sz="1400" dirty="0">
                <a:solidFill>
                  <a:srgbClr val="000000"/>
                </a:solidFill>
                <a:effectLst/>
                <a:latin typeface="Avenir Book" panose="02000503020000020003" pitchFamily="2" charset="0"/>
                <a:cs typeface="Adelle Sans Devanagari" panose="02000503000000020004" pitchFamily="2" charset="-78"/>
              </a:rPr>
              <a:t>  </a:t>
            </a:r>
          </a:p>
          <a:p>
            <a:pPr algn="r"/>
            <a:endParaRPr lang="fr-FR" sz="1400" dirty="0">
              <a:latin typeface="Avenir Book" panose="02000503020000020003" pitchFamily="2" charset="0"/>
            </a:endParaRPr>
          </a:p>
          <a:p>
            <a:pPr algn="ctr"/>
            <a:endParaRPr lang="fr-FR" sz="1600" dirty="0">
              <a:solidFill>
                <a:srgbClr val="000000"/>
              </a:solidFill>
              <a:latin typeface="Avenir Book" panose="02000503020000020003" pitchFamily="2" charset="0"/>
              <a:cs typeface="Adelle Sans Devanagari" panose="02000503000000020004" pitchFamily="2" charset="-78"/>
            </a:endParaRPr>
          </a:p>
          <a:p>
            <a:pPr algn="r"/>
            <a:r>
              <a:rPr lang="fr-FR" sz="1400" dirty="0">
                <a:solidFill>
                  <a:srgbClr val="000000"/>
                </a:solidFill>
                <a:effectLst/>
                <a:latin typeface="Avenir Book" panose="02000503020000020003" pitchFamily="2" charset="0"/>
                <a:cs typeface="Adelle Sans Devanagari" panose="02000503000000020004" pitchFamily="2" charset="-78"/>
              </a:rPr>
              <a:t>  </a:t>
            </a:r>
          </a:p>
          <a:p>
            <a:pPr algn="r"/>
            <a:endParaRPr lang="fr-FR" sz="1400" dirty="0">
              <a:latin typeface="Avenir Book" panose="02000503020000020003" pitchFamily="2" charset="0"/>
            </a:endParaRPr>
          </a:p>
        </p:txBody>
      </p:sp>
      <p:sp>
        <p:nvSpPr>
          <p:cNvPr id="120" name="ZoneTexte 119">
            <a:extLst>
              <a:ext uri="{FF2B5EF4-FFF2-40B4-BE49-F238E27FC236}">
                <a16:creationId xmlns:a16="http://schemas.microsoft.com/office/drawing/2014/main" id="{C51B5D48-FE00-9BDD-BC2E-9A90A3773675}"/>
              </a:ext>
            </a:extLst>
          </p:cNvPr>
          <p:cNvSpPr txBox="1"/>
          <p:nvPr/>
        </p:nvSpPr>
        <p:spPr>
          <a:xfrm>
            <a:off x="1036145" y="1052857"/>
            <a:ext cx="10609747" cy="767133"/>
          </a:xfrm>
          <a:prstGeom prst="rect">
            <a:avLst/>
          </a:prstGeom>
          <a:noFill/>
        </p:spPr>
        <p:txBody>
          <a:bodyPr wrap="square" rtlCol="0">
            <a:spAutoFit/>
          </a:bodyPr>
          <a:lstStyle/>
          <a:p>
            <a:pPr>
              <a:lnSpc>
                <a:spcPct val="150000"/>
              </a:lnSpc>
            </a:pPr>
            <a:r>
              <a:rPr lang="fr-FR" sz="3200" dirty="0">
                <a:latin typeface="Avenir" panose="02000503020000020003" pitchFamily="2" charset="0"/>
              </a:rPr>
              <a:t>TCA: </a:t>
            </a:r>
            <a:r>
              <a:rPr lang="fr-FR" sz="3200" dirty="0" err="1">
                <a:latin typeface="Avenir" panose="02000503020000020003" pitchFamily="2" charset="0"/>
              </a:rPr>
              <a:t>Current</a:t>
            </a:r>
            <a:r>
              <a:rPr lang="fr-FR" sz="3200" dirty="0">
                <a:latin typeface="Avenir" panose="02000503020000020003" pitchFamily="2" charset="0"/>
              </a:rPr>
              <a:t> scope &amp; Value of by-</a:t>
            </a:r>
            <a:r>
              <a:rPr lang="fr-FR" sz="3200" dirty="0" err="1">
                <a:latin typeface="Avenir" panose="02000503020000020003" pitchFamily="2" charset="0"/>
              </a:rPr>
              <a:t>products</a:t>
            </a:r>
            <a:r>
              <a:rPr lang="fr-FR" sz="3200" dirty="0">
                <a:latin typeface="Avenir" panose="02000503020000020003" pitchFamily="2" charset="0"/>
              </a:rPr>
              <a:t> </a:t>
            </a:r>
            <a:r>
              <a:rPr lang="fr-FR" sz="3200" dirty="0" err="1">
                <a:latin typeface="Avenir" panose="02000503020000020003" pitchFamily="2" charset="0"/>
              </a:rPr>
              <a:t>integration</a:t>
            </a:r>
            <a:r>
              <a:rPr lang="fr-FR" sz="3200" dirty="0">
                <a:latin typeface="Avenir" panose="02000503020000020003" pitchFamily="2" charset="0"/>
              </a:rPr>
              <a:t>   </a:t>
            </a:r>
          </a:p>
        </p:txBody>
      </p:sp>
      <p:grpSp>
        <p:nvGrpSpPr>
          <p:cNvPr id="138" name="Groupe 137">
            <a:extLst>
              <a:ext uri="{FF2B5EF4-FFF2-40B4-BE49-F238E27FC236}">
                <a16:creationId xmlns:a16="http://schemas.microsoft.com/office/drawing/2014/main" id="{8AF7F398-E9C1-5F27-9764-BDE8EE1CC318}"/>
              </a:ext>
            </a:extLst>
          </p:cNvPr>
          <p:cNvGrpSpPr/>
          <p:nvPr/>
        </p:nvGrpSpPr>
        <p:grpSpPr>
          <a:xfrm>
            <a:off x="8302808" y="4424893"/>
            <a:ext cx="3234582" cy="1210842"/>
            <a:chOff x="8132913" y="2428009"/>
            <a:chExt cx="3234582" cy="1210842"/>
          </a:xfrm>
        </p:grpSpPr>
        <p:pic>
          <p:nvPicPr>
            <p:cNvPr id="128" name="Image 127">
              <a:extLst>
                <a:ext uri="{FF2B5EF4-FFF2-40B4-BE49-F238E27FC236}">
                  <a16:creationId xmlns:a16="http://schemas.microsoft.com/office/drawing/2014/main" id="{DE91BEE1-059B-515B-632E-255754149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2500" y="2428009"/>
              <a:ext cx="721626" cy="721626"/>
            </a:xfrm>
            <a:prstGeom prst="rect">
              <a:avLst/>
            </a:prstGeom>
          </p:spPr>
        </p:pic>
        <p:pic>
          <p:nvPicPr>
            <p:cNvPr id="130" name="Image 129">
              <a:extLst>
                <a:ext uri="{FF2B5EF4-FFF2-40B4-BE49-F238E27FC236}">
                  <a16:creationId xmlns:a16="http://schemas.microsoft.com/office/drawing/2014/main" id="{EC3E947F-9333-F847-EBD0-8FF539292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913" y="2468531"/>
              <a:ext cx="718949" cy="717191"/>
            </a:xfrm>
            <a:prstGeom prst="rect">
              <a:avLst/>
            </a:prstGeom>
          </p:spPr>
        </p:pic>
        <p:pic>
          <p:nvPicPr>
            <p:cNvPr id="134" name="Image 133" descr="Une image contenant noir, obscurité&#10;&#10;Description générée automatiquement">
              <a:extLst>
                <a:ext uri="{FF2B5EF4-FFF2-40B4-BE49-F238E27FC236}">
                  <a16:creationId xmlns:a16="http://schemas.microsoft.com/office/drawing/2014/main" id="{281A8BA7-99DE-2C87-FB5B-5EC6FE445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368" y="2433231"/>
              <a:ext cx="721626" cy="721626"/>
            </a:xfrm>
            <a:prstGeom prst="rect">
              <a:avLst/>
            </a:prstGeom>
          </p:spPr>
        </p:pic>
        <p:sp>
          <p:nvSpPr>
            <p:cNvPr id="135" name="ZoneTexte 134">
              <a:extLst>
                <a:ext uri="{FF2B5EF4-FFF2-40B4-BE49-F238E27FC236}">
                  <a16:creationId xmlns:a16="http://schemas.microsoft.com/office/drawing/2014/main" id="{CF63CAFA-E080-3DFC-BF3B-0C70D7A3D96C}"/>
                </a:ext>
              </a:extLst>
            </p:cNvPr>
            <p:cNvSpPr txBox="1"/>
            <p:nvPr/>
          </p:nvSpPr>
          <p:spPr>
            <a:xfrm>
              <a:off x="8161337" y="3302158"/>
              <a:ext cx="746712" cy="307777"/>
            </a:xfrm>
            <a:prstGeom prst="rect">
              <a:avLst/>
            </a:prstGeom>
            <a:noFill/>
          </p:spPr>
          <p:txBody>
            <a:bodyPr wrap="square" rtlCol="0">
              <a:spAutoFit/>
            </a:bodyPr>
            <a:lstStyle/>
            <a:p>
              <a:pPr algn="ctr"/>
              <a:r>
                <a:rPr lang="fr-FR" sz="1400" dirty="0">
                  <a:latin typeface="Avenir Light" panose="020B0402020203020204" pitchFamily="34" charset="77"/>
                </a:rPr>
                <a:t>Food</a:t>
              </a:r>
            </a:p>
          </p:txBody>
        </p:sp>
        <p:sp>
          <p:nvSpPr>
            <p:cNvPr id="136" name="ZoneTexte 135">
              <a:extLst>
                <a:ext uri="{FF2B5EF4-FFF2-40B4-BE49-F238E27FC236}">
                  <a16:creationId xmlns:a16="http://schemas.microsoft.com/office/drawing/2014/main" id="{18CCE16D-FF26-23C9-0CDC-F8BBAAE8C9EC}"/>
                </a:ext>
              </a:extLst>
            </p:cNvPr>
            <p:cNvSpPr txBox="1"/>
            <p:nvPr/>
          </p:nvSpPr>
          <p:spPr>
            <a:xfrm>
              <a:off x="9173094" y="3312499"/>
              <a:ext cx="988173" cy="307777"/>
            </a:xfrm>
            <a:prstGeom prst="rect">
              <a:avLst/>
            </a:prstGeom>
            <a:noFill/>
          </p:spPr>
          <p:txBody>
            <a:bodyPr wrap="square" rtlCol="0">
              <a:spAutoFit/>
            </a:bodyPr>
            <a:lstStyle/>
            <a:p>
              <a:pPr algn="ctr"/>
              <a:r>
                <a:rPr lang="fr-FR" sz="1400" dirty="0">
                  <a:latin typeface="Avenir Light" panose="020B0402020203020204" pitchFamily="34" charset="77"/>
                </a:rPr>
                <a:t>Materials</a:t>
              </a:r>
            </a:p>
          </p:txBody>
        </p:sp>
        <p:sp>
          <p:nvSpPr>
            <p:cNvPr id="137" name="ZoneTexte 136">
              <a:extLst>
                <a:ext uri="{FF2B5EF4-FFF2-40B4-BE49-F238E27FC236}">
                  <a16:creationId xmlns:a16="http://schemas.microsoft.com/office/drawing/2014/main" id="{7D3D2729-358D-FBD2-9FDB-5F90204301B8}"/>
                </a:ext>
              </a:extLst>
            </p:cNvPr>
            <p:cNvSpPr txBox="1"/>
            <p:nvPr/>
          </p:nvSpPr>
          <p:spPr>
            <a:xfrm>
              <a:off x="10379322" y="3331074"/>
              <a:ext cx="988173" cy="307777"/>
            </a:xfrm>
            <a:prstGeom prst="rect">
              <a:avLst/>
            </a:prstGeom>
            <a:noFill/>
          </p:spPr>
          <p:txBody>
            <a:bodyPr wrap="square" rtlCol="0">
              <a:spAutoFit/>
            </a:bodyPr>
            <a:lstStyle/>
            <a:p>
              <a:pPr algn="ctr"/>
              <a:r>
                <a:rPr lang="fr-FR" sz="1400" dirty="0">
                  <a:latin typeface="Avenir Light" panose="020B0402020203020204" pitchFamily="34" charset="77"/>
                </a:rPr>
                <a:t>Energy</a:t>
              </a:r>
            </a:p>
          </p:txBody>
        </p:sp>
      </p:grpSp>
      <p:pic>
        <p:nvPicPr>
          <p:cNvPr id="143" name="Image 142" descr="Une image contenant noir, obscurité&#10;&#10;Description générée automatiquement">
            <a:extLst>
              <a:ext uri="{FF2B5EF4-FFF2-40B4-BE49-F238E27FC236}">
                <a16:creationId xmlns:a16="http://schemas.microsoft.com/office/drawing/2014/main" id="{9311F6CF-2998-663A-A4B5-D447608AE3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6308" y="4064442"/>
            <a:ext cx="598227" cy="598227"/>
          </a:xfrm>
          <a:prstGeom prst="rect">
            <a:avLst/>
          </a:prstGeom>
        </p:spPr>
      </p:pic>
      <p:pic>
        <p:nvPicPr>
          <p:cNvPr id="144" name="Image 143" descr="Une image contenant noir, obscurité&#10;&#10;Description générée automatiquement">
            <a:extLst>
              <a:ext uri="{FF2B5EF4-FFF2-40B4-BE49-F238E27FC236}">
                <a16:creationId xmlns:a16="http://schemas.microsoft.com/office/drawing/2014/main" id="{2882DEC8-E3CF-CCB4-BCCE-31BC231996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6308" y="4978649"/>
            <a:ext cx="598227" cy="598227"/>
          </a:xfrm>
          <a:prstGeom prst="rect">
            <a:avLst/>
          </a:prstGeom>
        </p:spPr>
      </p:pic>
      <p:pic>
        <p:nvPicPr>
          <p:cNvPr id="145" name="Image 144" descr="Une image contenant noir, obscurité&#10;&#10;Description générée automatiquement">
            <a:extLst>
              <a:ext uri="{FF2B5EF4-FFF2-40B4-BE49-F238E27FC236}">
                <a16:creationId xmlns:a16="http://schemas.microsoft.com/office/drawing/2014/main" id="{B7B22B28-4F69-72F0-C249-25C425AD24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778869" y="3997710"/>
            <a:ext cx="598227" cy="598227"/>
          </a:xfrm>
          <a:prstGeom prst="rect">
            <a:avLst/>
          </a:prstGeom>
        </p:spPr>
      </p:pic>
      <p:pic>
        <p:nvPicPr>
          <p:cNvPr id="146" name="Image 145" descr="Une image contenant noir, obscurité&#10;&#10;Description générée automatiquement">
            <a:extLst>
              <a:ext uri="{FF2B5EF4-FFF2-40B4-BE49-F238E27FC236}">
                <a16:creationId xmlns:a16="http://schemas.microsoft.com/office/drawing/2014/main" id="{D2952E10-A476-8B76-5B3A-4B133EBF5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778869" y="2503558"/>
            <a:ext cx="598227" cy="598227"/>
          </a:xfrm>
          <a:prstGeom prst="rect">
            <a:avLst/>
          </a:prstGeom>
        </p:spPr>
      </p:pic>
      <p:grpSp>
        <p:nvGrpSpPr>
          <p:cNvPr id="69" name="Groupe 68">
            <a:extLst>
              <a:ext uri="{FF2B5EF4-FFF2-40B4-BE49-F238E27FC236}">
                <a16:creationId xmlns:a16="http://schemas.microsoft.com/office/drawing/2014/main" id="{BB5CFF53-9825-1384-D259-343850B0A7D5}"/>
              </a:ext>
            </a:extLst>
          </p:cNvPr>
          <p:cNvGrpSpPr/>
          <p:nvPr/>
        </p:nvGrpSpPr>
        <p:grpSpPr>
          <a:xfrm>
            <a:off x="12478697" y="1363872"/>
            <a:ext cx="10987351" cy="5068025"/>
            <a:chOff x="4028381" y="1363872"/>
            <a:chExt cx="10987351" cy="5068025"/>
          </a:xfrm>
        </p:grpSpPr>
        <p:sp>
          <p:nvSpPr>
            <p:cNvPr id="70" name="Rectangle : coins arrondis 69">
              <a:extLst>
                <a:ext uri="{FF2B5EF4-FFF2-40B4-BE49-F238E27FC236}">
                  <a16:creationId xmlns:a16="http://schemas.microsoft.com/office/drawing/2014/main" id="{4F3C3F67-E214-E397-8C75-934D9A1FA60C}"/>
                </a:ext>
              </a:extLst>
            </p:cNvPr>
            <p:cNvSpPr/>
            <p:nvPr/>
          </p:nvSpPr>
          <p:spPr>
            <a:xfrm>
              <a:off x="4028381" y="4605949"/>
              <a:ext cx="10288046" cy="1825948"/>
            </a:xfrm>
            <a:prstGeom prst="roundRect">
              <a:avLst>
                <a:gd name="adj" fmla="val 50000"/>
              </a:avLst>
            </a:prstGeom>
            <a:solidFill>
              <a:srgbClr val="EBDA9D">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71" name="Rectangle : coins arrondis 70">
              <a:extLst>
                <a:ext uri="{FF2B5EF4-FFF2-40B4-BE49-F238E27FC236}">
                  <a16:creationId xmlns:a16="http://schemas.microsoft.com/office/drawing/2014/main" id="{65CBFC66-5C99-8E54-E0C5-03D77CCB43C3}"/>
                </a:ext>
              </a:extLst>
            </p:cNvPr>
            <p:cNvSpPr/>
            <p:nvPr/>
          </p:nvSpPr>
          <p:spPr>
            <a:xfrm>
              <a:off x="5816597" y="3013490"/>
              <a:ext cx="9037956" cy="1420918"/>
            </a:xfrm>
            <a:prstGeom prst="roundRect">
              <a:avLst>
                <a:gd name="adj" fmla="val 47145"/>
              </a:avLst>
            </a:prstGeom>
            <a:solidFill>
              <a:srgbClr val="D7B32E">
                <a:alpha val="55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72" name="Rectangle : coins arrondis 71">
              <a:extLst>
                <a:ext uri="{FF2B5EF4-FFF2-40B4-BE49-F238E27FC236}">
                  <a16:creationId xmlns:a16="http://schemas.microsoft.com/office/drawing/2014/main" id="{CFDB3F1F-72E7-50CC-CFE8-8AC5575F9D4B}"/>
                </a:ext>
              </a:extLst>
            </p:cNvPr>
            <p:cNvSpPr/>
            <p:nvPr/>
          </p:nvSpPr>
          <p:spPr>
            <a:xfrm rot="10800000">
              <a:off x="7546448" y="1363872"/>
              <a:ext cx="7469284" cy="1470698"/>
            </a:xfrm>
            <a:prstGeom prst="roundRect">
              <a:avLst>
                <a:gd name="adj" fmla="val 50000"/>
              </a:avLst>
            </a:prstGeom>
            <a:solidFill>
              <a:srgbClr val="C6BE79">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pic>
          <p:nvPicPr>
            <p:cNvPr id="73" name="Image 72" descr="Une image contenant noir, bouteille&#10;&#10;Description générée automatiquement">
              <a:extLst>
                <a:ext uri="{FF2B5EF4-FFF2-40B4-BE49-F238E27FC236}">
                  <a16:creationId xmlns:a16="http://schemas.microsoft.com/office/drawing/2014/main" id="{302E68BF-6924-C681-E0A5-B2749DD836C6}"/>
                </a:ext>
              </a:extLst>
            </p:cNvPr>
            <p:cNvPicPr>
              <a:picLocks noChangeAspect="1"/>
            </p:cNvPicPr>
            <p:nvPr/>
          </p:nvPicPr>
          <p:blipFill>
            <a:blip r:embed="rId7"/>
            <a:stretch>
              <a:fillRect/>
            </a:stretch>
          </p:blipFill>
          <p:spPr>
            <a:xfrm>
              <a:off x="7491946" y="1438058"/>
              <a:ext cx="1322324" cy="1322324"/>
            </a:xfrm>
            <a:prstGeom prst="rect">
              <a:avLst/>
            </a:prstGeom>
          </p:spPr>
        </p:pic>
        <p:pic>
          <p:nvPicPr>
            <p:cNvPr id="74" name="Graphique 73" descr="Raisins contour">
              <a:extLst>
                <a:ext uri="{FF2B5EF4-FFF2-40B4-BE49-F238E27FC236}">
                  <a16:creationId xmlns:a16="http://schemas.microsoft.com/office/drawing/2014/main" id="{707D6AD2-642E-2F5F-0B66-A3D4E8F6C9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3310" y="4954436"/>
              <a:ext cx="1212941" cy="1212941"/>
            </a:xfrm>
            <a:prstGeom prst="rect">
              <a:avLst/>
            </a:prstGeom>
          </p:spPr>
        </p:pic>
        <p:pic>
          <p:nvPicPr>
            <p:cNvPr id="76" name="Image 75" descr="Une image contenant noir, obscurité&#10;&#10;Description générée automatiquement">
              <a:extLst>
                <a:ext uri="{FF2B5EF4-FFF2-40B4-BE49-F238E27FC236}">
                  <a16:creationId xmlns:a16="http://schemas.microsoft.com/office/drawing/2014/main" id="{D3FB0E18-63F7-8F92-F846-1F615470FBCC}"/>
                </a:ext>
              </a:extLst>
            </p:cNvPr>
            <p:cNvPicPr>
              <a:picLocks noChangeAspect="1"/>
            </p:cNvPicPr>
            <p:nvPr/>
          </p:nvPicPr>
          <p:blipFill rotWithShape="1">
            <a:blip r:embed="rId10">
              <a:extLst>
                <a:ext uri="{28A0092B-C50C-407E-A947-70E740481C1C}">
                  <a14:useLocalDpi xmlns:a14="http://schemas.microsoft.com/office/drawing/2010/main" val="0"/>
                </a:ext>
              </a:extLst>
            </a:blip>
            <a:srcRect t="-1" b="50685"/>
            <a:stretch/>
          </p:blipFill>
          <p:spPr>
            <a:xfrm>
              <a:off x="6096000" y="3393183"/>
              <a:ext cx="1319252" cy="616028"/>
            </a:xfrm>
            <a:prstGeom prst="rect">
              <a:avLst/>
            </a:prstGeom>
          </p:spPr>
        </p:pic>
        <p:sp>
          <p:nvSpPr>
            <p:cNvPr id="78" name="ZoneTexte 77">
              <a:extLst>
                <a:ext uri="{FF2B5EF4-FFF2-40B4-BE49-F238E27FC236}">
                  <a16:creationId xmlns:a16="http://schemas.microsoft.com/office/drawing/2014/main" id="{34EBCA7D-A38E-7CCC-0745-DE959AD9DFB8}"/>
                </a:ext>
              </a:extLst>
            </p:cNvPr>
            <p:cNvSpPr txBox="1"/>
            <p:nvPr/>
          </p:nvSpPr>
          <p:spPr>
            <a:xfrm>
              <a:off x="8742912" y="2040680"/>
              <a:ext cx="3241593" cy="369332"/>
            </a:xfrm>
            <a:prstGeom prst="rect">
              <a:avLst/>
            </a:prstGeom>
            <a:noFill/>
          </p:spPr>
          <p:txBody>
            <a:bodyPr wrap="none" rtlCol="0">
              <a:spAutoFit/>
            </a:bodyPr>
            <a:lstStyle/>
            <a:p>
              <a:pPr marL="285750" indent="-285750">
                <a:buFont typeface="Wingdings" pitchFamily="2" charset="2"/>
                <a:buChar char="Ø"/>
              </a:pPr>
              <a:r>
                <a:rPr lang="fr-CH" b="1" dirty="0">
                  <a:latin typeface="Avenir Light" panose="020B0402020203020204" pitchFamily="34" charset="77"/>
                </a:rPr>
                <a:t>~</a:t>
              </a:r>
              <a:r>
                <a:rPr lang="fr-FR" b="1" dirty="0">
                  <a:latin typeface="Avenir Light" panose="020B0402020203020204" pitchFamily="34" charset="77"/>
                  <a:cs typeface="Adelle Sans Devanagari" panose="02000503000000020004" pitchFamily="2" charset="-78"/>
                </a:rPr>
                <a:t>1</a:t>
              </a:r>
              <a:r>
                <a:rPr lang="fr-FR" sz="1800" b="1" dirty="0">
                  <a:solidFill>
                    <a:schemeClr val="tx1"/>
                  </a:solidFill>
                  <a:latin typeface="Avenir Light" panose="020B0402020203020204" pitchFamily="34" charset="77"/>
                  <a:cs typeface="Adelle Sans Devanagari" panose="02000503000000020004" pitchFamily="2" charset="-78"/>
                </a:rPr>
                <a:t>00 M l. </a:t>
              </a:r>
              <a:r>
                <a:rPr lang="fr-FR" sz="1800" dirty="0">
                  <a:solidFill>
                    <a:schemeClr val="tx1"/>
                  </a:solidFill>
                  <a:latin typeface="Avenir Light" panose="020B0402020203020204" pitchFamily="34" charset="77"/>
                  <a:cs typeface="Adelle Sans Devanagari" panose="02000503000000020004" pitchFamily="2" charset="-78"/>
                </a:rPr>
                <a:t>of </a:t>
              </a:r>
              <a:r>
                <a:rPr lang="fr-FR" sz="1800" dirty="0" err="1">
                  <a:solidFill>
                    <a:schemeClr val="tx1"/>
                  </a:solidFill>
                  <a:latin typeface="Avenir Light" panose="020B0402020203020204" pitchFamily="34" charset="77"/>
                  <a:cs typeface="Adelle Sans Devanagari" panose="02000503000000020004" pitchFamily="2" charset="-78"/>
                </a:rPr>
                <a:t>wine</a:t>
              </a:r>
              <a:r>
                <a:rPr lang="fr-FR" sz="1800" dirty="0">
                  <a:solidFill>
                    <a:schemeClr val="tx1"/>
                  </a:solidFill>
                  <a:latin typeface="Avenir Light" panose="020B0402020203020204" pitchFamily="34" charset="77"/>
                  <a:cs typeface="Adelle Sans Devanagari" panose="02000503000000020004" pitchFamily="2" charset="-78"/>
                </a:rPr>
                <a:t> </a:t>
              </a:r>
              <a:r>
                <a:rPr lang="fr-FR" dirty="0">
                  <a:latin typeface="Avenir Light" panose="020B0402020203020204" pitchFamily="34" charset="77"/>
                  <a:cs typeface="Adelle Sans Devanagari Light" panose="02000503000000020004" pitchFamily="2" charset="-78"/>
                </a:rPr>
                <a:t>per year</a:t>
              </a:r>
              <a:r>
                <a:rPr lang="fr-FR" baseline="30000" dirty="0">
                  <a:solidFill>
                    <a:schemeClr val="bg1">
                      <a:lumMod val="50000"/>
                    </a:schemeClr>
                  </a:solidFill>
                  <a:latin typeface="Avenir Book" panose="02000503020000020003" pitchFamily="2" charset="0"/>
                  <a:cs typeface="Adelle Sans Devanagari Light" panose="02000503000000020004" pitchFamily="2" charset="-78"/>
                </a:rPr>
                <a:t>6</a:t>
              </a:r>
              <a:endParaRPr lang="fr-FR" dirty="0">
                <a:latin typeface="Avenir Light" panose="020B0402020203020204" pitchFamily="34" charset="77"/>
              </a:endParaRPr>
            </a:p>
          </p:txBody>
        </p:sp>
        <p:sp>
          <p:nvSpPr>
            <p:cNvPr id="81" name="ZoneTexte 80">
              <a:extLst>
                <a:ext uri="{FF2B5EF4-FFF2-40B4-BE49-F238E27FC236}">
                  <a16:creationId xmlns:a16="http://schemas.microsoft.com/office/drawing/2014/main" id="{75191B1B-DC39-89CA-431E-195076ACDBE8}"/>
                </a:ext>
              </a:extLst>
            </p:cNvPr>
            <p:cNvSpPr txBox="1"/>
            <p:nvPr/>
          </p:nvSpPr>
          <p:spPr>
            <a:xfrm>
              <a:off x="7371790" y="3439033"/>
              <a:ext cx="4266553" cy="913070"/>
            </a:xfrm>
            <a:prstGeom prst="rect">
              <a:avLst/>
            </a:prstGeom>
            <a:noFill/>
          </p:spPr>
          <p:txBody>
            <a:bodyPr wrap="none" rtlCol="0">
              <a:spAutoFit/>
            </a:bodyPr>
            <a:lstStyle/>
            <a:p>
              <a:pPr marL="742950" lvl="1" indent="-285750">
                <a:lnSpc>
                  <a:spcPct val="150000"/>
                </a:lnSpc>
                <a:spcBef>
                  <a:spcPts val="100"/>
                </a:spcBef>
                <a:spcAft>
                  <a:spcPts val="100"/>
                </a:spcAft>
                <a:buFont typeface="Wingdings" pitchFamily="2" charset="2"/>
                <a:buChar char="Ø"/>
              </a:pPr>
              <a:r>
                <a:rPr lang="fr-FR" b="1" dirty="0">
                  <a:solidFill>
                    <a:schemeClr val="tx1"/>
                  </a:solidFill>
                  <a:latin typeface="Avenir Light" panose="020B0402020203020204" pitchFamily="34" charset="77"/>
                  <a:cs typeface="Adelle Sans Devanagari" panose="02000503000000020004" pitchFamily="2" charset="-78"/>
                </a:rPr>
                <a:t>9’000</a:t>
              </a:r>
              <a:r>
                <a:rPr lang="fr-FR" b="1" dirty="0">
                  <a:solidFill>
                    <a:schemeClr val="tx1"/>
                  </a:solidFill>
                  <a:latin typeface="Avenir Light" panose="020B0402020203020204" pitchFamily="34" charset="77"/>
                  <a:cs typeface="Adelle Sans Devanagari Light" panose="02000503000000020004" pitchFamily="2" charset="-78"/>
                </a:rPr>
                <a:t> </a:t>
              </a:r>
              <a:r>
                <a:rPr lang="fr-FR" dirty="0" err="1">
                  <a:solidFill>
                    <a:schemeClr val="tx1"/>
                  </a:solidFill>
                  <a:latin typeface="Avenir Light" panose="020B0402020203020204" pitchFamily="34" charset="77"/>
                  <a:cs typeface="Adelle Sans Devanagari Light" panose="02000503000000020004" pitchFamily="2" charset="-78"/>
                </a:rPr>
                <a:t>winegrowers</a:t>
              </a:r>
              <a:endParaRPr lang="fr-FR" dirty="0">
                <a:solidFill>
                  <a:schemeClr val="tx1"/>
                </a:solidFill>
                <a:latin typeface="Avenir Light" panose="020B0402020203020204" pitchFamily="34" charset="77"/>
                <a:cs typeface="Adelle Sans Devanagari Light" panose="02000503000000020004" pitchFamily="2" charset="-78"/>
              </a:endParaRPr>
            </a:p>
            <a:p>
              <a:pPr marL="742950" lvl="1" indent="-285750">
                <a:lnSpc>
                  <a:spcPct val="150000"/>
                </a:lnSpc>
                <a:spcBef>
                  <a:spcPts val="100"/>
                </a:spcBef>
                <a:spcAft>
                  <a:spcPts val="100"/>
                </a:spcAft>
                <a:buFont typeface="Wingdings" pitchFamily="2" charset="2"/>
                <a:buChar char="Ø"/>
              </a:pPr>
              <a:r>
                <a:rPr lang="fr-FR" b="1" dirty="0">
                  <a:solidFill>
                    <a:schemeClr val="tx1"/>
                  </a:solidFill>
                  <a:latin typeface="Avenir Light" panose="020B0402020203020204" pitchFamily="34" charset="77"/>
                  <a:cs typeface="Adelle Sans Devanagari" panose="02000503000000020004" pitchFamily="2" charset="-78"/>
                </a:rPr>
                <a:t>40’000</a:t>
              </a:r>
              <a:r>
                <a:rPr lang="fr-FR" dirty="0">
                  <a:solidFill>
                    <a:schemeClr val="tx1"/>
                  </a:solidFill>
                  <a:latin typeface="Avenir Light" panose="020B0402020203020204" pitchFamily="34" charset="77"/>
                  <a:cs typeface="Adelle Sans Devanagari Light" panose="02000503000000020004" pitchFamily="2" charset="-78"/>
                </a:rPr>
                <a:t> jobs </a:t>
              </a:r>
              <a:r>
                <a:rPr lang="fr-FR" dirty="0" err="1">
                  <a:solidFill>
                    <a:schemeClr val="tx1"/>
                  </a:solidFill>
                  <a:latin typeface="Avenir Light" panose="020B0402020203020204" pitchFamily="34" charset="77"/>
                  <a:cs typeface="Adelle Sans Devanagari Light" panose="02000503000000020004" pitchFamily="2" charset="-78"/>
                </a:rPr>
                <a:t>across</a:t>
              </a:r>
              <a:r>
                <a:rPr lang="fr-FR" dirty="0">
                  <a:solidFill>
                    <a:schemeClr val="tx1"/>
                  </a:solidFill>
                  <a:latin typeface="Avenir Light" panose="020B0402020203020204" pitchFamily="34" charset="77"/>
                  <a:cs typeface="Adelle Sans Devanagari Light" panose="02000503000000020004" pitchFamily="2" charset="-78"/>
                </a:rPr>
                <a:t> </a:t>
              </a:r>
              <a:r>
                <a:rPr lang="fr-FR" dirty="0" err="1">
                  <a:solidFill>
                    <a:schemeClr val="tx1"/>
                  </a:solidFill>
                  <a:latin typeface="Avenir Light" panose="020B0402020203020204" pitchFamily="34" charset="77"/>
                  <a:cs typeface="Adelle Sans Devanagari Light" panose="02000503000000020004" pitchFamily="2" charset="-78"/>
                </a:rPr>
                <a:t>supply</a:t>
              </a:r>
              <a:r>
                <a:rPr lang="fr-FR" dirty="0">
                  <a:solidFill>
                    <a:schemeClr val="tx1"/>
                  </a:solidFill>
                  <a:latin typeface="Avenir Light" panose="020B0402020203020204" pitchFamily="34" charset="77"/>
                  <a:cs typeface="Adelle Sans Devanagari Light" panose="02000503000000020004" pitchFamily="2" charset="-78"/>
                </a:rPr>
                <a:t> chain</a:t>
              </a:r>
              <a:r>
                <a:rPr lang="fr-FR" baseline="30000" dirty="0">
                  <a:solidFill>
                    <a:schemeClr val="bg1">
                      <a:lumMod val="50000"/>
                    </a:schemeClr>
                  </a:solidFill>
                  <a:latin typeface="Avenir Light" panose="020B0402020203020204" pitchFamily="34" charset="77"/>
                  <a:cs typeface="Adelle Sans Devanagari Light" panose="02000503000000020004" pitchFamily="2" charset="-78"/>
                </a:rPr>
                <a:t>7</a:t>
              </a:r>
              <a:endParaRPr lang="fr-FR" baseline="30000" dirty="0">
                <a:solidFill>
                  <a:schemeClr val="bg1">
                    <a:lumMod val="50000"/>
                  </a:schemeClr>
                </a:solidFill>
                <a:latin typeface="Avenir Light" panose="020B0402020203020204" pitchFamily="34" charset="77"/>
              </a:endParaRPr>
            </a:p>
          </p:txBody>
        </p:sp>
        <p:sp>
          <p:nvSpPr>
            <p:cNvPr id="82" name="ZoneTexte 81">
              <a:extLst>
                <a:ext uri="{FF2B5EF4-FFF2-40B4-BE49-F238E27FC236}">
                  <a16:creationId xmlns:a16="http://schemas.microsoft.com/office/drawing/2014/main" id="{58241092-637C-1690-0F72-C301EA39E069}"/>
                </a:ext>
              </a:extLst>
            </p:cNvPr>
            <p:cNvSpPr txBox="1"/>
            <p:nvPr/>
          </p:nvSpPr>
          <p:spPr>
            <a:xfrm>
              <a:off x="5363120" y="5246263"/>
              <a:ext cx="6224461" cy="913070"/>
            </a:xfrm>
            <a:prstGeom prst="rect">
              <a:avLst/>
            </a:prstGeom>
            <a:noFill/>
          </p:spPr>
          <p:txBody>
            <a:bodyPr wrap="none" rtlCol="0">
              <a:spAutoFit/>
            </a:bodyPr>
            <a:lstStyle/>
            <a:p>
              <a:pPr marL="742950" lvl="1" indent="-285750">
                <a:lnSpc>
                  <a:spcPct val="150000"/>
                </a:lnSpc>
                <a:spcBef>
                  <a:spcPts val="100"/>
                </a:spcBef>
                <a:spcAft>
                  <a:spcPts val="100"/>
                </a:spcAft>
                <a:buFont typeface="Wingdings" pitchFamily="2" charset="2"/>
                <a:buChar char="Ø"/>
              </a:pPr>
              <a:r>
                <a:rPr lang="fr-CH" dirty="0" err="1">
                  <a:latin typeface="Avenir Light" panose="020B0402020203020204" pitchFamily="34" charset="77"/>
                </a:rPr>
                <a:t>Vineyard</a:t>
              </a:r>
              <a:r>
                <a:rPr lang="fr-CH" dirty="0">
                  <a:latin typeface="Avenir Light" panose="020B0402020203020204" pitchFamily="34" charset="77"/>
                </a:rPr>
                <a:t> area: </a:t>
              </a:r>
              <a:r>
                <a:rPr lang="fr-CH" b="1" dirty="0">
                  <a:latin typeface="Avenir Light" panose="020B0402020203020204" pitchFamily="34" charset="77"/>
                </a:rPr>
                <a:t>~15’000</a:t>
              </a:r>
              <a:r>
                <a:rPr lang="fr-FR" b="1" dirty="0">
                  <a:latin typeface="Avenir Light" panose="020B0402020203020204" pitchFamily="34" charset="77"/>
                </a:rPr>
                <a:t> </a:t>
              </a:r>
              <a:r>
                <a:rPr lang="fr-CH" b="1" dirty="0">
                  <a:latin typeface="Avenir Light" panose="020B0402020203020204" pitchFamily="34" charset="77"/>
                </a:rPr>
                <a:t>ha</a:t>
              </a:r>
            </a:p>
            <a:p>
              <a:pPr marL="742950" lvl="1" indent="-285750">
                <a:lnSpc>
                  <a:spcPct val="150000"/>
                </a:lnSpc>
                <a:spcBef>
                  <a:spcPts val="100"/>
                </a:spcBef>
                <a:spcAft>
                  <a:spcPts val="100"/>
                </a:spcAft>
                <a:buFont typeface="Wingdings" pitchFamily="2" charset="2"/>
                <a:buChar char="Ø"/>
              </a:pPr>
              <a:r>
                <a:rPr lang="fr-FR" sz="1800" dirty="0">
                  <a:solidFill>
                    <a:schemeClr val="tx1"/>
                  </a:solidFill>
                  <a:latin typeface="Avenir Light" panose="020B0402020203020204" pitchFamily="34" charset="77"/>
                  <a:cs typeface="Adelle Sans Devanagari" panose="02000503000000020004" pitchFamily="2" charset="-78"/>
                </a:rPr>
                <a:t>International </a:t>
              </a:r>
              <a:r>
                <a:rPr lang="fr-FR" sz="1800" dirty="0" err="1">
                  <a:solidFill>
                    <a:schemeClr val="tx1"/>
                  </a:solidFill>
                  <a:latin typeface="Avenir Light" panose="020B0402020203020204" pitchFamily="34" charset="77"/>
                  <a:cs typeface="Adelle Sans Devanagari" panose="02000503000000020004" pitchFamily="2" charset="-78"/>
                </a:rPr>
                <a:t>rank</a:t>
              </a:r>
              <a:r>
                <a:rPr lang="fr-FR" dirty="0" err="1">
                  <a:latin typeface="Avenir Light" panose="020B0402020203020204" pitchFamily="34" charset="77"/>
                  <a:cs typeface="Adelle Sans Devanagari" panose="02000503000000020004" pitchFamily="2" charset="-78"/>
                </a:rPr>
                <a:t>ing</a:t>
              </a:r>
              <a:r>
                <a:rPr lang="fr-FR" dirty="0">
                  <a:latin typeface="Avenir Light" panose="020B0402020203020204" pitchFamily="34" charset="77"/>
                  <a:cs typeface="Adelle Sans Devanagari" panose="02000503000000020004" pitchFamily="2" charset="-78"/>
                </a:rPr>
                <a:t>: </a:t>
              </a:r>
              <a:r>
                <a:rPr lang="fr-FR" sz="1800" b="1" dirty="0">
                  <a:solidFill>
                    <a:schemeClr val="tx1"/>
                  </a:solidFill>
                  <a:latin typeface="Avenir Light" panose="020B0402020203020204" pitchFamily="34" charset="77"/>
                  <a:cs typeface="Adelle Sans Devanagari" panose="02000503000000020004" pitchFamily="2" charset="-78"/>
                </a:rPr>
                <a:t>10</a:t>
              </a:r>
              <a:r>
                <a:rPr lang="fr-FR" sz="1800" b="1" baseline="30000" dirty="0">
                  <a:solidFill>
                    <a:schemeClr val="tx1"/>
                  </a:solidFill>
                  <a:latin typeface="Avenir Light" panose="020B0402020203020204" pitchFamily="34" charset="77"/>
                  <a:cs typeface="Adelle Sans Devanagari" panose="02000503000000020004" pitchFamily="2" charset="-78"/>
                </a:rPr>
                <a:t>th</a:t>
              </a:r>
              <a:r>
                <a:rPr lang="fr-FR" sz="1800" b="1" dirty="0">
                  <a:solidFill>
                    <a:schemeClr val="tx1"/>
                  </a:solidFill>
                  <a:latin typeface="Avenir Light" panose="020B0402020203020204" pitchFamily="34" charset="77"/>
                  <a:cs typeface="Adelle Sans Devanagari Light" panose="02000503000000020004" pitchFamily="2" charset="-78"/>
                </a:rPr>
                <a:t> </a:t>
              </a:r>
              <a:r>
                <a:rPr lang="fr-FR" sz="1800" dirty="0">
                  <a:solidFill>
                    <a:schemeClr val="tx1"/>
                  </a:solidFill>
                  <a:latin typeface="Avenir Light" panose="020B0402020203020204" pitchFamily="34" charset="77"/>
                  <a:cs typeface="Adelle Sans Devanagari Light" panose="02000503000000020004" pitchFamily="2" charset="-78"/>
                </a:rPr>
                <a:t>in ratio to total land area</a:t>
              </a:r>
              <a:r>
                <a:rPr lang="fr-FR" baseline="30000" dirty="0">
                  <a:solidFill>
                    <a:schemeClr val="bg1">
                      <a:lumMod val="50000"/>
                    </a:schemeClr>
                  </a:solidFill>
                  <a:latin typeface="Avenir Book" panose="02000503020000020003" pitchFamily="2" charset="0"/>
                  <a:cs typeface="Adelle Sans Devanagari Light" panose="02000503000000020004" pitchFamily="2" charset="-78"/>
                </a:rPr>
                <a:t>6</a:t>
              </a:r>
              <a:endParaRPr lang="fr-FR" sz="1800" dirty="0">
                <a:solidFill>
                  <a:schemeClr val="tx1"/>
                </a:solidFill>
                <a:latin typeface="Avenir Light" panose="020B0402020203020204" pitchFamily="34" charset="77"/>
                <a:cs typeface="Adelle Sans Devanagari Light" panose="02000503000000020004" pitchFamily="2" charset="-78"/>
              </a:endParaRPr>
            </a:p>
          </p:txBody>
        </p:sp>
        <p:sp>
          <p:nvSpPr>
            <p:cNvPr id="83" name="ZoneTexte 82">
              <a:extLst>
                <a:ext uri="{FF2B5EF4-FFF2-40B4-BE49-F238E27FC236}">
                  <a16:creationId xmlns:a16="http://schemas.microsoft.com/office/drawing/2014/main" id="{3502B1BB-8351-C8A1-091F-245E0F5E9A3E}"/>
                </a:ext>
              </a:extLst>
            </p:cNvPr>
            <p:cNvSpPr txBox="1"/>
            <p:nvPr/>
          </p:nvSpPr>
          <p:spPr>
            <a:xfrm>
              <a:off x="5363604" y="4748839"/>
              <a:ext cx="2023952" cy="514051"/>
            </a:xfrm>
            <a:prstGeom prst="rect">
              <a:avLst/>
            </a:prstGeom>
            <a:noFill/>
          </p:spPr>
          <p:txBody>
            <a:bodyPr wrap="none" rtlCol="0">
              <a:spAutoFit/>
            </a:bodyPr>
            <a:lstStyle/>
            <a:p>
              <a:pPr lvl="1">
                <a:lnSpc>
                  <a:spcPct val="150000"/>
                </a:lnSpc>
                <a:spcBef>
                  <a:spcPts val="100"/>
                </a:spcBef>
                <a:spcAft>
                  <a:spcPts val="100"/>
                </a:spcAft>
              </a:pPr>
              <a:r>
                <a:rPr lang="fr-FR" sz="2000" dirty="0">
                  <a:solidFill>
                    <a:schemeClr val="tx1"/>
                  </a:solidFill>
                  <a:latin typeface="Avenir Medium" panose="02000503020000020003" pitchFamily="2" charset="0"/>
                  <a:cs typeface="Adelle Sans Devanagari" panose="02000503000000020004" pitchFamily="2" charset="-78"/>
                </a:rPr>
                <a:t>Surface</a:t>
              </a:r>
              <a:r>
                <a:rPr lang="fr-FR" sz="1800" dirty="0">
                  <a:solidFill>
                    <a:schemeClr val="tx1"/>
                  </a:solidFill>
                  <a:latin typeface="Avenir Medium" panose="02000503020000020003" pitchFamily="2" charset="0"/>
                  <a:cs typeface="Adelle Sans Devanagari" panose="02000503000000020004" pitchFamily="2" charset="-78"/>
                </a:rPr>
                <a:t> area</a:t>
              </a:r>
              <a:endParaRPr lang="fr-FR" sz="1800" dirty="0">
                <a:solidFill>
                  <a:schemeClr val="tx1"/>
                </a:solidFill>
                <a:latin typeface="Avenir Medium" panose="02000503020000020003" pitchFamily="2" charset="0"/>
                <a:cs typeface="Adelle Sans Devanagari Light" panose="02000503000000020004" pitchFamily="2" charset="-78"/>
              </a:endParaRPr>
            </a:p>
          </p:txBody>
        </p:sp>
        <p:sp>
          <p:nvSpPr>
            <p:cNvPr id="84" name="ZoneTexte 83">
              <a:extLst>
                <a:ext uri="{FF2B5EF4-FFF2-40B4-BE49-F238E27FC236}">
                  <a16:creationId xmlns:a16="http://schemas.microsoft.com/office/drawing/2014/main" id="{2C0C2373-1424-0044-2231-B3D01FCE7F12}"/>
                </a:ext>
              </a:extLst>
            </p:cNvPr>
            <p:cNvSpPr txBox="1"/>
            <p:nvPr/>
          </p:nvSpPr>
          <p:spPr>
            <a:xfrm>
              <a:off x="8234205" y="1497682"/>
              <a:ext cx="2392643" cy="471924"/>
            </a:xfrm>
            <a:prstGeom prst="rect">
              <a:avLst/>
            </a:prstGeom>
            <a:noFill/>
          </p:spPr>
          <p:txBody>
            <a:bodyPr wrap="none" rtlCol="0">
              <a:spAutoFit/>
            </a:bodyPr>
            <a:lstStyle/>
            <a:p>
              <a:pPr lvl="1">
                <a:lnSpc>
                  <a:spcPct val="150000"/>
                </a:lnSpc>
                <a:spcBef>
                  <a:spcPts val="100"/>
                </a:spcBef>
                <a:spcAft>
                  <a:spcPts val="100"/>
                </a:spcAft>
              </a:pPr>
              <a:r>
                <a:rPr lang="fr-FR" dirty="0" err="1">
                  <a:latin typeface="Avenir Medium" panose="02000503020000020003" pitchFamily="2" charset="0"/>
                  <a:cs typeface="Adelle Sans Devanagari Light" panose="02000503000000020004" pitchFamily="2" charset="-78"/>
                </a:rPr>
                <a:t>Wine</a:t>
              </a:r>
              <a:r>
                <a:rPr lang="fr-FR" dirty="0">
                  <a:latin typeface="Avenir Medium" panose="02000503020000020003" pitchFamily="2" charset="0"/>
                  <a:cs typeface="Adelle Sans Devanagari Light" panose="02000503000000020004" pitchFamily="2" charset="-78"/>
                </a:rPr>
                <a:t> production</a:t>
              </a:r>
              <a:endParaRPr lang="fr-FR" sz="1800" dirty="0">
                <a:solidFill>
                  <a:schemeClr val="tx1"/>
                </a:solidFill>
                <a:latin typeface="Avenir Medium" panose="02000503020000020003" pitchFamily="2" charset="0"/>
                <a:cs typeface="Adelle Sans Devanagari Light" panose="02000503000000020004" pitchFamily="2" charset="-78"/>
              </a:endParaRPr>
            </a:p>
          </p:txBody>
        </p:sp>
        <p:sp>
          <p:nvSpPr>
            <p:cNvPr id="85" name="ZoneTexte 84">
              <a:extLst>
                <a:ext uri="{FF2B5EF4-FFF2-40B4-BE49-F238E27FC236}">
                  <a16:creationId xmlns:a16="http://schemas.microsoft.com/office/drawing/2014/main" id="{EF122D33-891D-9414-B933-CE4C43344A2F}"/>
                </a:ext>
              </a:extLst>
            </p:cNvPr>
            <p:cNvSpPr txBox="1"/>
            <p:nvPr/>
          </p:nvSpPr>
          <p:spPr>
            <a:xfrm>
              <a:off x="7371790" y="3020140"/>
              <a:ext cx="2037737" cy="471924"/>
            </a:xfrm>
            <a:prstGeom prst="rect">
              <a:avLst/>
            </a:prstGeom>
            <a:noFill/>
          </p:spPr>
          <p:txBody>
            <a:bodyPr wrap="none" rtlCol="0">
              <a:spAutoFit/>
            </a:bodyPr>
            <a:lstStyle/>
            <a:p>
              <a:pPr lvl="1">
                <a:lnSpc>
                  <a:spcPct val="150000"/>
                </a:lnSpc>
                <a:spcBef>
                  <a:spcPts val="100"/>
                </a:spcBef>
                <a:spcAft>
                  <a:spcPts val="100"/>
                </a:spcAft>
              </a:pPr>
              <a:r>
                <a:rPr lang="fr-FR" dirty="0" err="1">
                  <a:latin typeface="Avenir Medium" panose="02000503020000020003" pitchFamily="2" charset="0"/>
                  <a:cs typeface="Adelle Sans Devanagari Light" panose="02000503000000020004" pitchFamily="2" charset="-78"/>
                </a:rPr>
                <a:t>Employment</a:t>
              </a:r>
              <a:endParaRPr lang="fr-FR" sz="1800" dirty="0">
                <a:solidFill>
                  <a:schemeClr val="tx1"/>
                </a:solidFill>
                <a:latin typeface="Avenir Medium" panose="02000503020000020003" pitchFamily="2" charset="0"/>
                <a:cs typeface="Adelle Sans Devanagari Light" panose="02000503000000020004" pitchFamily="2" charset="-78"/>
              </a:endParaRPr>
            </a:p>
          </p:txBody>
        </p:sp>
      </p:grpSp>
      <p:sp>
        <p:nvSpPr>
          <p:cNvPr id="2" name="Rectangle : coins arrondis 1">
            <a:extLst>
              <a:ext uri="{FF2B5EF4-FFF2-40B4-BE49-F238E27FC236}">
                <a16:creationId xmlns:a16="http://schemas.microsoft.com/office/drawing/2014/main" id="{6514BF65-E804-5FD1-17E4-D4938C4A4BFA}"/>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3D1A5BB1-4FBB-A1F2-013F-3CE28C82F5AF}"/>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261365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B3B59-59DE-561F-51CB-A09D72524674}"/>
            </a:ext>
          </a:extLst>
        </p:cNvPr>
        <p:cNvGrpSpPr/>
        <p:nvPr/>
      </p:nvGrpSpPr>
      <p:grpSpPr>
        <a:xfrm>
          <a:off x="0" y="0"/>
          <a:ext cx="0" cy="0"/>
          <a:chOff x="0" y="0"/>
          <a:chExt cx="0" cy="0"/>
        </a:xfrm>
      </p:grpSpPr>
      <p:pic>
        <p:nvPicPr>
          <p:cNvPr id="31" name="Image 30" descr="Une image contenant croquis, dessin, clipart, conception&#10;&#10;Description générée automatiquement">
            <a:extLst>
              <a:ext uri="{FF2B5EF4-FFF2-40B4-BE49-F238E27FC236}">
                <a16:creationId xmlns:a16="http://schemas.microsoft.com/office/drawing/2014/main" id="{BFC539C1-E4B3-B778-E63B-0D2E0F05D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750" y="1603715"/>
            <a:ext cx="3478593" cy="2890174"/>
          </a:xfrm>
          <a:prstGeom prst="rect">
            <a:avLst/>
          </a:prstGeom>
        </p:spPr>
      </p:pic>
      <p:sp>
        <p:nvSpPr>
          <p:cNvPr id="3" name="Espace réservé du numéro de diapositive 2">
            <a:extLst>
              <a:ext uri="{FF2B5EF4-FFF2-40B4-BE49-F238E27FC236}">
                <a16:creationId xmlns:a16="http://schemas.microsoft.com/office/drawing/2014/main" id="{32109C6D-36A4-4590-2358-5BB33682B359}"/>
              </a:ext>
            </a:extLst>
          </p:cNvPr>
          <p:cNvSpPr>
            <a:spLocks noGrp="1"/>
          </p:cNvSpPr>
          <p:nvPr>
            <p:ph type="sldNum" sz="quarter" idx="12"/>
          </p:nvPr>
        </p:nvSpPr>
        <p:spPr/>
        <p:txBody>
          <a:bodyPr/>
          <a:lstStyle/>
          <a:p>
            <a:fld id="{D0A4BE25-63F8-4FBD-909E-92E38D93C208}" type="slidenum">
              <a:rPr lang="fr-FR" smtClean="0"/>
              <a:t>11</a:t>
            </a:fld>
            <a:endParaRPr lang="fr-FR" dirty="0"/>
          </a:p>
        </p:txBody>
      </p:sp>
      <p:sp>
        <p:nvSpPr>
          <p:cNvPr id="8" name="Titre 3">
            <a:extLst>
              <a:ext uri="{FF2B5EF4-FFF2-40B4-BE49-F238E27FC236}">
                <a16:creationId xmlns:a16="http://schemas.microsoft.com/office/drawing/2014/main" id="{0BD84335-830B-3F39-69D4-66BCACDEB357}"/>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D91BA0EE-0167-883E-2F21-EF625BAA03CF}"/>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6F13C795-AD48-FD29-CE3E-87FDFE889D8F}"/>
              </a:ext>
            </a:extLst>
          </p:cNvPr>
          <p:cNvSpPr/>
          <p:nvPr/>
        </p:nvSpPr>
        <p:spPr>
          <a:xfrm rot="19540409">
            <a:off x="2591477" y="-53196"/>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1856012A-9F98-25CF-A0D5-943615CD7238}"/>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052AE24F-B82E-5346-F262-53E85F2660CD}"/>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B7072C53-D086-764B-BEEA-FC561A875D4A}"/>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grpSp>
        <p:nvGrpSpPr>
          <p:cNvPr id="28" name="Groupe 27">
            <a:extLst>
              <a:ext uri="{FF2B5EF4-FFF2-40B4-BE49-F238E27FC236}">
                <a16:creationId xmlns:a16="http://schemas.microsoft.com/office/drawing/2014/main" id="{48E64340-0CC2-B47E-181A-EB1FD75F2DDF}"/>
              </a:ext>
            </a:extLst>
          </p:cNvPr>
          <p:cNvGrpSpPr/>
          <p:nvPr/>
        </p:nvGrpSpPr>
        <p:grpSpPr>
          <a:xfrm>
            <a:off x="4028381" y="1363872"/>
            <a:ext cx="10987351" cy="5068025"/>
            <a:chOff x="4028381" y="1363872"/>
            <a:chExt cx="10987351" cy="5068025"/>
          </a:xfrm>
        </p:grpSpPr>
        <p:sp>
          <p:nvSpPr>
            <p:cNvPr id="19" name="Rectangle : coins arrondis 18">
              <a:extLst>
                <a:ext uri="{FF2B5EF4-FFF2-40B4-BE49-F238E27FC236}">
                  <a16:creationId xmlns:a16="http://schemas.microsoft.com/office/drawing/2014/main" id="{C9A4DA12-FC5E-DA2D-1AFD-C7EF37BD2A51}"/>
                </a:ext>
              </a:extLst>
            </p:cNvPr>
            <p:cNvSpPr/>
            <p:nvPr/>
          </p:nvSpPr>
          <p:spPr>
            <a:xfrm>
              <a:off x="4028381" y="4605949"/>
              <a:ext cx="10288046" cy="1825948"/>
            </a:xfrm>
            <a:prstGeom prst="roundRect">
              <a:avLst>
                <a:gd name="adj" fmla="val 50000"/>
              </a:avLst>
            </a:prstGeom>
            <a:solidFill>
              <a:srgbClr val="EBDA9D">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20" name="Rectangle : coins arrondis 19">
              <a:extLst>
                <a:ext uri="{FF2B5EF4-FFF2-40B4-BE49-F238E27FC236}">
                  <a16:creationId xmlns:a16="http://schemas.microsoft.com/office/drawing/2014/main" id="{271A0E96-DD4A-22D4-C71E-E3C5C27B6DE8}"/>
                </a:ext>
              </a:extLst>
            </p:cNvPr>
            <p:cNvSpPr/>
            <p:nvPr/>
          </p:nvSpPr>
          <p:spPr>
            <a:xfrm>
              <a:off x="5816597" y="3013490"/>
              <a:ext cx="9037956" cy="1420918"/>
            </a:xfrm>
            <a:prstGeom prst="roundRect">
              <a:avLst>
                <a:gd name="adj" fmla="val 47145"/>
              </a:avLst>
            </a:prstGeom>
            <a:solidFill>
              <a:srgbClr val="D7B32E">
                <a:alpha val="55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18" name="Rectangle : coins arrondis 17">
              <a:extLst>
                <a:ext uri="{FF2B5EF4-FFF2-40B4-BE49-F238E27FC236}">
                  <a16:creationId xmlns:a16="http://schemas.microsoft.com/office/drawing/2014/main" id="{29EF9278-4F59-82F9-CA7E-2D995B86A563}"/>
                </a:ext>
              </a:extLst>
            </p:cNvPr>
            <p:cNvSpPr/>
            <p:nvPr/>
          </p:nvSpPr>
          <p:spPr>
            <a:xfrm rot="10800000">
              <a:off x="7546448" y="1363872"/>
              <a:ext cx="7469284" cy="1470698"/>
            </a:xfrm>
            <a:prstGeom prst="roundRect">
              <a:avLst>
                <a:gd name="adj" fmla="val 50000"/>
              </a:avLst>
            </a:prstGeom>
            <a:solidFill>
              <a:srgbClr val="C6BE79">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pic>
          <p:nvPicPr>
            <p:cNvPr id="2" name="Image 1" descr="Une image contenant noir, bouteille&#10;&#10;Description générée automatiquement">
              <a:extLst>
                <a:ext uri="{FF2B5EF4-FFF2-40B4-BE49-F238E27FC236}">
                  <a16:creationId xmlns:a16="http://schemas.microsoft.com/office/drawing/2014/main" id="{4C648EB2-CB83-4E9D-4937-B8D33A4F4B84}"/>
                </a:ext>
              </a:extLst>
            </p:cNvPr>
            <p:cNvPicPr>
              <a:picLocks noChangeAspect="1"/>
            </p:cNvPicPr>
            <p:nvPr/>
          </p:nvPicPr>
          <p:blipFill>
            <a:blip r:embed="rId4"/>
            <a:stretch>
              <a:fillRect/>
            </a:stretch>
          </p:blipFill>
          <p:spPr>
            <a:xfrm>
              <a:off x="7491946" y="1438058"/>
              <a:ext cx="1322324" cy="1322324"/>
            </a:xfrm>
            <a:prstGeom prst="rect">
              <a:avLst/>
            </a:prstGeom>
          </p:spPr>
        </p:pic>
        <p:pic>
          <p:nvPicPr>
            <p:cNvPr id="4" name="Graphique 3" descr="Raisins contour">
              <a:extLst>
                <a:ext uri="{FF2B5EF4-FFF2-40B4-BE49-F238E27FC236}">
                  <a16:creationId xmlns:a16="http://schemas.microsoft.com/office/drawing/2014/main" id="{0FBF1ED6-FCEF-0E1B-6A55-E95FE465AB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3310" y="4954436"/>
              <a:ext cx="1212941" cy="1212941"/>
            </a:xfrm>
            <a:prstGeom prst="rect">
              <a:avLst/>
            </a:prstGeom>
          </p:spPr>
        </p:pic>
        <p:pic>
          <p:nvPicPr>
            <p:cNvPr id="6" name="Image 5" descr="Une image contenant noir, obscurité&#10;&#10;Description générée automatiquement">
              <a:extLst>
                <a:ext uri="{FF2B5EF4-FFF2-40B4-BE49-F238E27FC236}">
                  <a16:creationId xmlns:a16="http://schemas.microsoft.com/office/drawing/2014/main" id="{65700086-DB08-304E-8DD2-378A1D0A3FA4}"/>
                </a:ext>
              </a:extLst>
            </p:cNvPr>
            <p:cNvPicPr>
              <a:picLocks noChangeAspect="1"/>
            </p:cNvPicPr>
            <p:nvPr/>
          </p:nvPicPr>
          <p:blipFill rotWithShape="1">
            <a:blip r:embed="rId7">
              <a:extLst>
                <a:ext uri="{28A0092B-C50C-407E-A947-70E740481C1C}">
                  <a14:useLocalDpi xmlns:a14="http://schemas.microsoft.com/office/drawing/2010/main" val="0"/>
                </a:ext>
              </a:extLst>
            </a:blip>
            <a:srcRect t="-1" b="50685"/>
            <a:stretch/>
          </p:blipFill>
          <p:spPr>
            <a:xfrm>
              <a:off x="6096000" y="3393183"/>
              <a:ext cx="1319252" cy="616028"/>
            </a:xfrm>
            <a:prstGeom prst="rect">
              <a:avLst/>
            </a:prstGeom>
          </p:spPr>
        </p:pic>
        <p:sp>
          <p:nvSpPr>
            <p:cNvPr id="21" name="ZoneTexte 20">
              <a:extLst>
                <a:ext uri="{FF2B5EF4-FFF2-40B4-BE49-F238E27FC236}">
                  <a16:creationId xmlns:a16="http://schemas.microsoft.com/office/drawing/2014/main" id="{592686CF-AFF2-732C-608E-D4A00E83F731}"/>
                </a:ext>
              </a:extLst>
            </p:cNvPr>
            <p:cNvSpPr txBox="1"/>
            <p:nvPr/>
          </p:nvSpPr>
          <p:spPr>
            <a:xfrm>
              <a:off x="8742912" y="2040680"/>
              <a:ext cx="3241593" cy="369332"/>
            </a:xfrm>
            <a:prstGeom prst="rect">
              <a:avLst/>
            </a:prstGeom>
            <a:noFill/>
          </p:spPr>
          <p:txBody>
            <a:bodyPr wrap="none" rtlCol="0">
              <a:spAutoFit/>
            </a:bodyPr>
            <a:lstStyle/>
            <a:p>
              <a:pPr marL="285750" indent="-285750">
                <a:buFont typeface="Wingdings" pitchFamily="2" charset="2"/>
                <a:buChar char="Ø"/>
              </a:pPr>
              <a:r>
                <a:rPr lang="fr-CH" b="1" dirty="0">
                  <a:latin typeface="Avenir Light" panose="020B0402020203020204" pitchFamily="34" charset="77"/>
                </a:rPr>
                <a:t>~</a:t>
              </a:r>
              <a:r>
                <a:rPr lang="fr-FR" b="1" dirty="0">
                  <a:latin typeface="Avenir Light" panose="020B0402020203020204" pitchFamily="34" charset="77"/>
                  <a:cs typeface="Adelle Sans Devanagari" panose="02000503000000020004" pitchFamily="2" charset="-78"/>
                </a:rPr>
                <a:t>1</a:t>
              </a:r>
              <a:r>
                <a:rPr lang="fr-FR" sz="1800" b="1" dirty="0">
                  <a:solidFill>
                    <a:schemeClr val="tx1"/>
                  </a:solidFill>
                  <a:latin typeface="Avenir Light" panose="020B0402020203020204" pitchFamily="34" charset="77"/>
                  <a:cs typeface="Adelle Sans Devanagari" panose="02000503000000020004" pitchFamily="2" charset="-78"/>
                </a:rPr>
                <a:t>00 M l. </a:t>
              </a:r>
              <a:r>
                <a:rPr lang="fr-FR" sz="1800" dirty="0">
                  <a:solidFill>
                    <a:schemeClr val="tx1"/>
                  </a:solidFill>
                  <a:latin typeface="Avenir Light" panose="020B0402020203020204" pitchFamily="34" charset="77"/>
                  <a:cs typeface="Adelle Sans Devanagari" panose="02000503000000020004" pitchFamily="2" charset="-78"/>
                </a:rPr>
                <a:t>of </a:t>
              </a:r>
              <a:r>
                <a:rPr lang="fr-FR" sz="1800" dirty="0" err="1">
                  <a:solidFill>
                    <a:schemeClr val="tx1"/>
                  </a:solidFill>
                  <a:latin typeface="Avenir Light" panose="020B0402020203020204" pitchFamily="34" charset="77"/>
                  <a:cs typeface="Adelle Sans Devanagari" panose="02000503000000020004" pitchFamily="2" charset="-78"/>
                </a:rPr>
                <a:t>wine</a:t>
              </a:r>
              <a:r>
                <a:rPr lang="fr-FR" sz="1800" dirty="0">
                  <a:solidFill>
                    <a:schemeClr val="tx1"/>
                  </a:solidFill>
                  <a:latin typeface="Avenir Light" panose="020B0402020203020204" pitchFamily="34" charset="77"/>
                  <a:cs typeface="Adelle Sans Devanagari" panose="02000503000000020004" pitchFamily="2" charset="-78"/>
                </a:rPr>
                <a:t> </a:t>
              </a:r>
              <a:r>
                <a:rPr lang="fr-FR" dirty="0">
                  <a:latin typeface="Avenir Light" panose="020B0402020203020204" pitchFamily="34" charset="77"/>
                  <a:cs typeface="Adelle Sans Devanagari Light" panose="02000503000000020004" pitchFamily="2" charset="-78"/>
                </a:rPr>
                <a:t>per year</a:t>
              </a:r>
              <a:r>
                <a:rPr lang="fr-FR" baseline="30000" dirty="0">
                  <a:solidFill>
                    <a:schemeClr val="bg1">
                      <a:lumMod val="50000"/>
                    </a:schemeClr>
                  </a:solidFill>
                  <a:latin typeface="Avenir Book" panose="02000503020000020003" pitchFamily="2" charset="0"/>
                  <a:cs typeface="Adelle Sans Devanagari Light" panose="02000503000000020004" pitchFamily="2" charset="-78"/>
                </a:rPr>
                <a:t>6</a:t>
              </a:r>
              <a:endParaRPr lang="fr-FR" dirty="0">
                <a:latin typeface="Avenir Light" panose="020B0402020203020204" pitchFamily="34" charset="77"/>
              </a:endParaRPr>
            </a:p>
          </p:txBody>
        </p:sp>
        <p:sp>
          <p:nvSpPr>
            <p:cNvPr id="22" name="ZoneTexte 21">
              <a:extLst>
                <a:ext uri="{FF2B5EF4-FFF2-40B4-BE49-F238E27FC236}">
                  <a16:creationId xmlns:a16="http://schemas.microsoft.com/office/drawing/2014/main" id="{E9D12198-731E-8E9A-E90A-82518867A73D}"/>
                </a:ext>
              </a:extLst>
            </p:cNvPr>
            <p:cNvSpPr txBox="1"/>
            <p:nvPr/>
          </p:nvSpPr>
          <p:spPr>
            <a:xfrm>
              <a:off x="7371790" y="3439033"/>
              <a:ext cx="4266553" cy="913070"/>
            </a:xfrm>
            <a:prstGeom prst="rect">
              <a:avLst/>
            </a:prstGeom>
            <a:noFill/>
          </p:spPr>
          <p:txBody>
            <a:bodyPr wrap="none" rtlCol="0">
              <a:spAutoFit/>
            </a:bodyPr>
            <a:lstStyle/>
            <a:p>
              <a:pPr marL="742950" lvl="1" indent="-285750">
                <a:lnSpc>
                  <a:spcPct val="150000"/>
                </a:lnSpc>
                <a:spcBef>
                  <a:spcPts val="100"/>
                </a:spcBef>
                <a:spcAft>
                  <a:spcPts val="100"/>
                </a:spcAft>
                <a:buFont typeface="Wingdings" pitchFamily="2" charset="2"/>
                <a:buChar char="Ø"/>
              </a:pPr>
              <a:r>
                <a:rPr lang="fr-FR" b="1" dirty="0">
                  <a:solidFill>
                    <a:schemeClr val="tx1"/>
                  </a:solidFill>
                  <a:latin typeface="Avenir Light" panose="020B0402020203020204" pitchFamily="34" charset="77"/>
                  <a:cs typeface="Adelle Sans Devanagari" panose="02000503000000020004" pitchFamily="2" charset="-78"/>
                </a:rPr>
                <a:t>9’000</a:t>
              </a:r>
              <a:r>
                <a:rPr lang="fr-FR" b="1" dirty="0">
                  <a:solidFill>
                    <a:schemeClr val="tx1"/>
                  </a:solidFill>
                  <a:latin typeface="Avenir Light" panose="020B0402020203020204" pitchFamily="34" charset="77"/>
                  <a:cs typeface="Adelle Sans Devanagari Light" panose="02000503000000020004" pitchFamily="2" charset="-78"/>
                </a:rPr>
                <a:t> </a:t>
              </a:r>
              <a:r>
                <a:rPr lang="fr-FR" dirty="0" err="1">
                  <a:solidFill>
                    <a:schemeClr val="tx1"/>
                  </a:solidFill>
                  <a:latin typeface="Avenir Light" panose="020B0402020203020204" pitchFamily="34" charset="77"/>
                  <a:cs typeface="Adelle Sans Devanagari Light" panose="02000503000000020004" pitchFamily="2" charset="-78"/>
                </a:rPr>
                <a:t>winegrowers</a:t>
              </a:r>
              <a:endParaRPr lang="fr-FR" dirty="0">
                <a:solidFill>
                  <a:schemeClr val="tx1"/>
                </a:solidFill>
                <a:latin typeface="Avenir Light" panose="020B0402020203020204" pitchFamily="34" charset="77"/>
                <a:cs typeface="Adelle Sans Devanagari Light" panose="02000503000000020004" pitchFamily="2" charset="-78"/>
              </a:endParaRPr>
            </a:p>
            <a:p>
              <a:pPr marL="742950" lvl="1" indent="-285750">
                <a:lnSpc>
                  <a:spcPct val="150000"/>
                </a:lnSpc>
                <a:spcBef>
                  <a:spcPts val="100"/>
                </a:spcBef>
                <a:spcAft>
                  <a:spcPts val="100"/>
                </a:spcAft>
                <a:buFont typeface="Wingdings" pitchFamily="2" charset="2"/>
                <a:buChar char="Ø"/>
              </a:pPr>
              <a:r>
                <a:rPr lang="fr-FR" b="1" dirty="0">
                  <a:solidFill>
                    <a:schemeClr val="tx1"/>
                  </a:solidFill>
                  <a:latin typeface="Avenir Light" panose="020B0402020203020204" pitchFamily="34" charset="77"/>
                  <a:cs typeface="Adelle Sans Devanagari" panose="02000503000000020004" pitchFamily="2" charset="-78"/>
                </a:rPr>
                <a:t>40’000</a:t>
              </a:r>
              <a:r>
                <a:rPr lang="fr-FR" dirty="0">
                  <a:solidFill>
                    <a:schemeClr val="tx1"/>
                  </a:solidFill>
                  <a:latin typeface="Avenir Light" panose="020B0402020203020204" pitchFamily="34" charset="77"/>
                  <a:cs typeface="Adelle Sans Devanagari Light" panose="02000503000000020004" pitchFamily="2" charset="-78"/>
                </a:rPr>
                <a:t> jobs </a:t>
              </a:r>
              <a:r>
                <a:rPr lang="fr-FR" dirty="0" err="1">
                  <a:solidFill>
                    <a:schemeClr val="tx1"/>
                  </a:solidFill>
                  <a:latin typeface="Avenir Light" panose="020B0402020203020204" pitchFamily="34" charset="77"/>
                  <a:cs typeface="Adelle Sans Devanagari Light" panose="02000503000000020004" pitchFamily="2" charset="-78"/>
                </a:rPr>
                <a:t>across</a:t>
              </a:r>
              <a:r>
                <a:rPr lang="fr-FR" dirty="0">
                  <a:solidFill>
                    <a:schemeClr val="tx1"/>
                  </a:solidFill>
                  <a:latin typeface="Avenir Light" panose="020B0402020203020204" pitchFamily="34" charset="77"/>
                  <a:cs typeface="Adelle Sans Devanagari Light" panose="02000503000000020004" pitchFamily="2" charset="-78"/>
                </a:rPr>
                <a:t> </a:t>
              </a:r>
              <a:r>
                <a:rPr lang="fr-FR" dirty="0" err="1">
                  <a:solidFill>
                    <a:schemeClr val="tx1"/>
                  </a:solidFill>
                  <a:latin typeface="Avenir Light" panose="020B0402020203020204" pitchFamily="34" charset="77"/>
                  <a:cs typeface="Adelle Sans Devanagari Light" panose="02000503000000020004" pitchFamily="2" charset="-78"/>
                </a:rPr>
                <a:t>supply</a:t>
              </a:r>
              <a:r>
                <a:rPr lang="fr-FR" dirty="0">
                  <a:solidFill>
                    <a:schemeClr val="tx1"/>
                  </a:solidFill>
                  <a:latin typeface="Avenir Light" panose="020B0402020203020204" pitchFamily="34" charset="77"/>
                  <a:cs typeface="Adelle Sans Devanagari Light" panose="02000503000000020004" pitchFamily="2" charset="-78"/>
                </a:rPr>
                <a:t> chain</a:t>
              </a:r>
              <a:r>
                <a:rPr lang="fr-FR" baseline="30000" dirty="0">
                  <a:solidFill>
                    <a:schemeClr val="bg1">
                      <a:lumMod val="50000"/>
                    </a:schemeClr>
                  </a:solidFill>
                  <a:latin typeface="Avenir Light" panose="020B0402020203020204" pitchFamily="34" charset="77"/>
                  <a:cs typeface="Adelle Sans Devanagari Light" panose="02000503000000020004" pitchFamily="2" charset="-78"/>
                </a:rPr>
                <a:t>7</a:t>
              </a:r>
              <a:endParaRPr lang="fr-FR" baseline="30000" dirty="0">
                <a:solidFill>
                  <a:schemeClr val="bg1">
                    <a:lumMod val="50000"/>
                  </a:schemeClr>
                </a:solidFill>
                <a:latin typeface="Avenir Light" panose="020B0402020203020204" pitchFamily="34" charset="77"/>
              </a:endParaRPr>
            </a:p>
          </p:txBody>
        </p:sp>
        <p:sp>
          <p:nvSpPr>
            <p:cNvPr id="23" name="ZoneTexte 22">
              <a:extLst>
                <a:ext uri="{FF2B5EF4-FFF2-40B4-BE49-F238E27FC236}">
                  <a16:creationId xmlns:a16="http://schemas.microsoft.com/office/drawing/2014/main" id="{9257D973-9D3A-7B75-CA0F-32886DD03742}"/>
                </a:ext>
              </a:extLst>
            </p:cNvPr>
            <p:cNvSpPr txBox="1"/>
            <p:nvPr/>
          </p:nvSpPr>
          <p:spPr>
            <a:xfrm>
              <a:off x="5363120" y="5246263"/>
              <a:ext cx="6224461" cy="913070"/>
            </a:xfrm>
            <a:prstGeom prst="rect">
              <a:avLst/>
            </a:prstGeom>
            <a:noFill/>
          </p:spPr>
          <p:txBody>
            <a:bodyPr wrap="none" rtlCol="0">
              <a:spAutoFit/>
            </a:bodyPr>
            <a:lstStyle/>
            <a:p>
              <a:pPr marL="742950" lvl="1" indent="-285750">
                <a:lnSpc>
                  <a:spcPct val="150000"/>
                </a:lnSpc>
                <a:spcBef>
                  <a:spcPts val="100"/>
                </a:spcBef>
                <a:spcAft>
                  <a:spcPts val="100"/>
                </a:spcAft>
                <a:buFont typeface="Wingdings" pitchFamily="2" charset="2"/>
                <a:buChar char="Ø"/>
              </a:pPr>
              <a:r>
                <a:rPr lang="fr-CH" dirty="0" err="1">
                  <a:latin typeface="Avenir Light" panose="020B0402020203020204" pitchFamily="34" charset="77"/>
                </a:rPr>
                <a:t>Vineyard</a:t>
              </a:r>
              <a:r>
                <a:rPr lang="fr-CH" dirty="0">
                  <a:latin typeface="Avenir Light" panose="020B0402020203020204" pitchFamily="34" charset="77"/>
                </a:rPr>
                <a:t> area: </a:t>
              </a:r>
              <a:r>
                <a:rPr lang="fr-CH" b="1" dirty="0">
                  <a:latin typeface="Avenir Light" panose="020B0402020203020204" pitchFamily="34" charset="77"/>
                </a:rPr>
                <a:t>~15’000</a:t>
              </a:r>
              <a:r>
                <a:rPr lang="fr-FR" b="1" dirty="0">
                  <a:latin typeface="Avenir Light" panose="020B0402020203020204" pitchFamily="34" charset="77"/>
                </a:rPr>
                <a:t> </a:t>
              </a:r>
              <a:r>
                <a:rPr lang="fr-CH" b="1" dirty="0">
                  <a:latin typeface="Avenir Light" panose="020B0402020203020204" pitchFamily="34" charset="77"/>
                </a:rPr>
                <a:t>ha</a:t>
              </a:r>
            </a:p>
            <a:p>
              <a:pPr marL="742950" lvl="1" indent="-285750">
                <a:lnSpc>
                  <a:spcPct val="150000"/>
                </a:lnSpc>
                <a:spcBef>
                  <a:spcPts val="100"/>
                </a:spcBef>
                <a:spcAft>
                  <a:spcPts val="100"/>
                </a:spcAft>
                <a:buFont typeface="Wingdings" pitchFamily="2" charset="2"/>
                <a:buChar char="Ø"/>
              </a:pPr>
              <a:r>
                <a:rPr lang="fr-FR" sz="1800" dirty="0">
                  <a:solidFill>
                    <a:schemeClr val="tx1"/>
                  </a:solidFill>
                  <a:latin typeface="Avenir Light" panose="020B0402020203020204" pitchFamily="34" charset="77"/>
                  <a:cs typeface="Adelle Sans Devanagari" panose="02000503000000020004" pitchFamily="2" charset="-78"/>
                </a:rPr>
                <a:t>International </a:t>
              </a:r>
              <a:r>
                <a:rPr lang="fr-FR" sz="1800" dirty="0" err="1">
                  <a:solidFill>
                    <a:schemeClr val="tx1"/>
                  </a:solidFill>
                  <a:latin typeface="Avenir Light" panose="020B0402020203020204" pitchFamily="34" charset="77"/>
                  <a:cs typeface="Adelle Sans Devanagari" panose="02000503000000020004" pitchFamily="2" charset="-78"/>
                </a:rPr>
                <a:t>rank</a:t>
              </a:r>
              <a:r>
                <a:rPr lang="fr-FR" dirty="0" err="1">
                  <a:latin typeface="Avenir Light" panose="020B0402020203020204" pitchFamily="34" charset="77"/>
                  <a:cs typeface="Adelle Sans Devanagari" panose="02000503000000020004" pitchFamily="2" charset="-78"/>
                </a:rPr>
                <a:t>ing</a:t>
              </a:r>
              <a:r>
                <a:rPr lang="fr-FR" dirty="0">
                  <a:latin typeface="Avenir Light" panose="020B0402020203020204" pitchFamily="34" charset="77"/>
                  <a:cs typeface="Adelle Sans Devanagari" panose="02000503000000020004" pitchFamily="2" charset="-78"/>
                </a:rPr>
                <a:t>: </a:t>
              </a:r>
              <a:r>
                <a:rPr lang="fr-FR" sz="1800" b="1" dirty="0">
                  <a:solidFill>
                    <a:schemeClr val="tx1"/>
                  </a:solidFill>
                  <a:latin typeface="Avenir Light" panose="020B0402020203020204" pitchFamily="34" charset="77"/>
                  <a:cs typeface="Adelle Sans Devanagari" panose="02000503000000020004" pitchFamily="2" charset="-78"/>
                </a:rPr>
                <a:t>10</a:t>
              </a:r>
              <a:r>
                <a:rPr lang="fr-FR" sz="1800" b="1" baseline="30000" dirty="0">
                  <a:solidFill>
                    <a:schemeClr val="tx1"/>
                  </a:solidFill>
                  <a:latin typeface="Avenir Light" panose="020B0402020203020204" pitchFamily="34" charset="77"/>
                  <a:cs typeface="Adelle Sans Devanagari" panose="02000503000000020004" pitchFamily="2" charset="-78"/>
                </a:rPr>
                <a:t>th</a:t>
              </a:r>
              <a:r>
                <a:rPr lang="fr-FR" sz="1800" b="1" dirty="0">
                  <a:solidFill>
                    <a:schemeClr val="tx1"/>
                  </a:solidFill>
                  <a:latin typeface="Avenir Light" panose="020B0402020203020204" pitchFamily="34" charset="77"/>
                  <a:cs typeface="Adelle Sans Devanagari Light" panose="02000503000000020004" pitchFamily="2" charset="-78"/>
                </a:rPr>
                <a:t> </a:t>
              </a:r>
              <a:r>
                <a:rPr lang="fr-FR" sz="1800" dirty="0">
                  <a:solidFill>
                    <a:schemeClr val="tx1"/>
                  </a:solidFill>
                  <a:latin typeface="Avenir Light" panose="020B0402020203020204" pitchFamily="34" charset="77"/>
                  <a:cs typeface="Adelle Sans Devanagari Light" panose="02000503000000020004" pitchFamily="2" charset="-78"/>
                </a:rPr>
                <a:t>in ratio to total land area</a:t>
              </a:r>
              <a:r>
                <a:rPr lang="fr-FR" sz="1800" baseline="30000" dirty="0">
                  <a:solidFill>
                    <a:schemeClr val="bg1">
                      <a:lumMod val="50000"/>
                    </a:schemeClr>
                  </a:solidFill>
                  <a:latin typeface="Avenir Book" panose="02000503020000020003" pitchFamily="2" charset="0"/>
                  <a:cs typeface="Adelle Sans Devanagari Light" panose="02000503000000020004" pitchFamily="2" charset="-78"/>
                </a:rPr>
                <a:t>6</a:t>
              </a:r>
              <a:endParaRPr lang="fr-FR" sz="1800" dirty="0">
                <a:solidFill>
                  <a:schemeClr val="tx1"/>
                </a:solidFill>
                <a:latin typeface="Avenir Light" panose="020B0402020203020204" pitchFamily="34" charset="77"/>
                <a:cs typeface="Adelle Sans Devanagari Light" panose="02000503000000020004" pitchFamily="2" charset="-78"/>
              </a:endParaRPr>
            </a:p>
          </p:txBody>
        </p:sp>
        <p:sp>
          <p:nvSpPr>
            <p:cNvPr id="25" name="ZoneTexte 24">
              <a:extLst>
                <a:ext uri="{FF2B5EF4-FFF2-40B4-BE49-F238E27FC236}">
                  <a16:creationId xmlns:a16="http://schemas.microsoft.com/office/drawing/2014/main" id="{F9D559FA-C6B9-790D-6C6A-D5A59E966751}"/>
                </a:ext>
              </a:extLst>
            </p:cNvPr>
            <p:cNvSpPr txBox="1"/>
            <p:nvPr/>
          </p:nvSpPr>
          <p:spPr>
            <a:xfrm>
              <a:off x="5363604" y="4748839"/>
              <a:ext cx="2023952" cy="514051"/>
            </a:xfrm>
            <a:prstGeom prst="rect">
              <a:avLst/>
            </a:prstGeom>
            <a:noFill/>
          </p:spPr>
          <p:txBody>
            <a:bodyPr wrap="none" rtlCol="0">
              <a:spAutoFit/>
            </a:bodyPr>
            <a:lstStyle/>
            <a:p>
              <a:pPr lvl="1">
                <a:lnSpc>
                  <a:spcPct val="150000"/>
                </a:lnSpc>
                <a:spcBef>
                  <a:spcPts val="100"/>
                </a:spcBef>
                <a:spcAft>
                  <a:spcPts val="100"/>
                </a:spcAft>
              </a:pPr>
              <a:r>
                <a:rPr lang="fr-FR" sz="2000" dirty="0">
                  <a:solidFill>
                    <a:schemeClr val="tx1"/>
                  </a:solidFill>
                  <a:latin typeface="Avenir Medium" panose="02000503020000020003" pitchFamily="2" charset="0"/>
                  <a:cs typeface="Adelle Sans Devanagari" panose="02000503000000020004" pitchFamily="2" charset="-78"/>
                </a:rPr>
                <a:t>Surface</a:t>
              </a:r>
              <a:r>
                <a:rPr lang="fr-FR" sz="1800" dirty="0">
                  <a:solidFill>
                    <a:schemeClr val="tx1"/>
                  </a:solidFill>
                  <a:latin typeface="Avenir Medium" panose="02000503020000020003" pitchFamily="2" charset="0"/>
                  <a:cs typeface="Adelle Sans Devanagari" panose="02000503000000020004" pitchFamily="2" charset="-78"/>
                </a:rPr>
                <a:t> area</a:t>
              </a:r>
              <a:endParaRPr lang="fr-FR" sz="1800" dirty="0">
                <a:solidFill>
                  <a:schemeClr val="tx1"/>
                </a:solidFill>
                <a:latin typeface="Avenir Medium" panose="02000503020000020003" pitchFamily="2" charset="0"/>
                <a:cs typeface="Adelle Sans Devanagari Light" panose="02000503000000020004" pitchFamily="2" charset="-78"/>
              </a:endParaRPr>
            </a:p>
          </p:txBody>
        </p:sp>
        <p:sp>
          <p:nvSpPr>
            <p:cNvPr id="26" name="ZoneTexte 25">
              <a:extLst>
                <a:ext uri="{FF2B5EF4-FFF2-40B4-BE49-F238E27FC236}">
                  <a16:creationId xmlns:a16="http://schemas.microsoft.com/office/drawing/2014/main" id="{C1B185E2-E886-58CD-04E7-BC7AFD7A5A19}"/>
                </a:ext>
              </a:extLst>
            </p:cNvPr>
            <p:cNvSpPr txBox="1"/>
            <p:nvPr/>
          </p:nvSpPr>
          <p:spPr>
            <a:xfrm>
              <a:off x="8234205" y="1497682"/>
              <a:ext cx="2392643" cy="471924"/>
            </a:xfrm>
            <a:prstGeom prst="rect">
              <a:avLst/>
            </a:prstGeom>
            <a:noFill/>
          </p:spPr>
          <p:txBody>
            <a:bodyPr wrap="none" rtlCol="0">
              <a:spAutoFit/>
            </a:bodyPr>
            <a:lstStyle/>
            <a:p>
              <a:pPr lvl="1">
                <a:lnSpc>
                  <a:spcPct val="150000"/>
                </a:lnSpc>
                <a:spcBef>
                  <a:spcPts val="100"/>
                </a:spcBef>
                <a:spcAft>
                  <a:spcPts val="100"/>
                </a:spcAft>
              </a:pPr>
              <a:r>
                <a:rPr lang="fr-FR" dirty="0" err="1">
                  <a:latin typeface="Avenir Medium" panose="02000503020000020003" pitchFamily="2" charset="0"/>
                  <a:cs typeface="Adelle Sans Devanagari Light" panose="02000503000000020004" pitchFamily="2" charset="-78"/>
                </a:rPr>
                <a:t>Wine</a:t>
              </a:r>
              <a:r>
                <a:rPr lang="fr-FR" dirty="0">
                  <a:latin typeface="Avenir Medium" panose="02000503020000020003" pitchFamily="2" charset="0"/>
                  <a:cs typeface="Adelle Sans Devanagari Light" panose="02000503000000020004" pitchFamily="2" charset="-78"/>
                </a:rPr>
                <a:t> production</a:t>
              </a:r>
              <a:endParaRPr lang="fr-FR" sz="1800" dirty="0">
                <a:solidFill>
                  <a:schemeClr val="tx1"/>
                </a:solidFill>
                <a:latin typeface="Avenir Medium" panose="02000503020000020003" pitchFamily="2" charset="0"/>
                <a:cs typeface="Adelle Sans Devanagari Light" panose="02000503000000020004" pitchFamily="2" charset="-78"/>
              </a:endParaRPr>
            </a:p>
          </p:txBody>
        </p:sp>
        <p:sp>
          <p:nvSpPr>
            <p:cNvPr id="27" name="ZoneTexte 26">
              <a:extLst>
                <a:ext uri="{FF2B5EF4-FFF2-40B4-BE49-F238E27FC236}">
                  <a16:creationId xmlns:a16="http://schemas.microsoft.com/office/drawing/2014/main" id="{28009B0C-3E62-C307-7EF5-611A28BA27E3}"/>
                </a:ext>
              </a:extLst>
            </p:cNvPr>
            <p:cNvSpPr txBox="1"/>
            <p:nvPr/>
          </p:nvSpPr>
          <p:spPr>
            <a:xfrm>
              <a:off x="7371790" y="3020140"/>
              <a:ext cx="2037737" cy="471924"/>
            </a:xfrm>
            <a:prstGeom prst="rect">
              <a:avLst/>
            </a:prstGeom>
            <a:noFill/>
          </p:spPr>
          <p:txBody>
            <a:bodyPr wrap="none" rtlCol="0">
              <a:spAutoFit/>
            </a:bodyPr>
            <a:lstStyle/>
            <a:p>
              <a:pPr lvl="1">
                <a:lnSpc>
                  <a:spcPct val="150000"/>
                </a:lnSpc>
                <a:spcBef>
                  <a:spcPts val="100"/>
                </a:spcBef>
                <a:spcAft>
                  <a:spcPts val="100"/>
                </a:spcAft>
              </a:pPr>
              <a:r>
                <a:rPr lang="fr-FR" dirty="0" err="1">
                  <a:latin typeface="Avenir Medium" panose="02000503020000020003" pitchFamily="2" charset="0"/>
                  <a:cs typeface="Adelle Sans Devanagari Light" panose="02000503000000020004" pitchFamily="2" charset="-78"/>
                </a:rPr>
                <a:t>Employment</a:t>
              </a:r>
              <a:endParaRPr lang="fr-FR" sz="1800" dirty="0">
                <a:solidFill>
                  <a:schemeClr val="tx1"/>
                </a:solidFill>
                <a:latin typeface="Avenir Medium" panose="02000503020000020003" pitchFamily="2" charset="0"/>
                <a:cs typeface="Adelle Sans Devanagari Light" panose="02000503000000020004" pitchFamily="2" charset="-78"/>
              </a:endParaRPr>
            </a:p>
          </p:txBody>
        </p:sp>
      </p:grpSp>
      <p:sp>
        <p:nvSpPr>
          <p:cNvPr id="29" name="ZoneTexte 28">
            <a:extLst>
              <a:ext uri="{FF2B5EF4-FFF2-40B4-BE49-F238E27FC236}">
                <a16:creationId xmlns:a16="http://schemas.microsoft.com/office/drawing/2014/main" id="{A165E7B7-C9C6-5544-807E-16378B64FC79}"/>
              </a:ext>
            </a:extLst>
          </p:cNvPr>
          <p:cNvSpPr txBox="1"/>
          <p:nvPr/>
        </p:nvSpPr>
        <p:spPr>
          <a:xfrm>
            <a:off x="1232303" y="4277328"/>
            <a:ext cx="2842445" cy="677108"/>
          </a:xfrm>
          <a:prstGeom prst="rect">
            <a:avLst/>
          </a:prstGeom>
          <a:noFill/>
        </p:spPr>
        <p:txBody>
          <a:bodyPr wrap="none" rtlCol="0">
            <a:spAutoFit/>
          </a:bodyPr>
          <a:lstStyle/>
          <a:p>
            <a:pPr algn="ctr"/>
            <a:r>
              <a:rPr lang="fr-FR" sz="2000" b="1" dirty="0" err="1">
                <a:solidFill>
                  <a:srgbClr val="000000"/>
                </a:solidFill>
                <a:effectLst/>
                <a:latin typeface="Avenir Book" panose="02000503020000020003" pitchFamily="2" charset="0"/>
              </a:rPr>
              <a:t>Swiss</a:t>
            </a:r>
            <a:r>
              <a:rPr lang="fr-FR" sz="2000" dirty="0">
                <a:solidFill>
                  <a:srgbClr val="000000"/>
                </a:solidFill>
                <a:effectLst/>
                <a:latin typeface="Avenir Book" panose="02000503020000020003" pitchFamily="2" charset="0"/>
              </a:rPr>
              <a:t> </a:t>
            </a:r>
            <a:r>
              <a:rPr lang="fr-FR" sz="2000" b="1" dirty="0">
                <a:solidFill>
                  <a:srgbClr val="000000"/>
                </a:solidFill>
                <a:effectLst/>
                <a:latin typeface="Avenir Book" panose="02000503020000020003" pitchFamily="2" charset="0"/>
              </a:rPr>
              <a:t>PDO</a:t>
            </a:r>
            <a:r>
              <a:rPr lang="fr-FR" sz="2000" dirty="0">
                <a:solidFill>
                  <a:srgbClr val="000000"/>
                </a:solidFill>
                <a:effectLst/>
                <a:latin typeface="Avenir Book" panose="02000503020000020003" pitchFamily="2" charset="0"/>
              </a:rPr>
              <a:t> </a:t>
            </a:r>
            <a:r>
              <a:rPr lang="fr-FR" sz="2000" b="1" dirty="0">
                <a:solidFill>
                  <a:srgbClr val="000000"/>
                </a:solidFill>
                <a:effectLst/>
                <a:latin typeface="Avenir Book" panose="02000503020000020003" pitchFamily="2" charset="0"/>
              </a:rPr>
              <a:t>white</a:t>
            </a:r>
            <a:r>
              <a:rPr lang="fr-FR" sz="2000" dirty="0">
                <a:solidFill>
                  <a:srgbClr val="000000"/>
                </a:solidFill>
                <a:effectLst/>
                <a:latin typeface="Avenir Book" panose="02000503020000020003" pitchFamily="2" charset="0"/>
              </a:rPr>
              <a:t> </a:t>
            </a:r>
            <a:r>
              <a:rPr lang="fr-FR" sz="2000" dirty="0" err="1">
                <a:solidFill>
                  <a:srgbClr val="000000"/>
                </a:solidFill>
                <a:effectLst/>
                <a:latin typeface="Avenir Book" panose="02000503020000020003" pitchFamily="2" charset="0"/>
              </a:rPr>
              <a:t>wine</a:t>
            </a:r>
            <a:r>
              <a:rPr lang="fr-FR" sz="2000" dirty="0">
                <a:solidFill>
                  <a:srgbClr val="000000"/>
                </a:solidFill>
                <a:effectLst/>
                <a:latin typeface="Avenir Book" panose="02000503020000020003" pitchFamily="2" charset="0"/>
              </a:rPr>
              <a:t> </a:t>
            </a:r>
          </a:p>
          <a:p>
            <a:pPr algn="ctr"/>
            <a:r>
              <a:rPr lang="fr-FR" u="none" strike="noStrike" dirty="0">
                <a:solidFill>
                  <a:srgbClr val="000000"/>
                </a:solidFill>
                <a:effectLst/>
                <a:latin typeface="Avenir Book" panose="02000503020000020003" pitchFamily="2" charset="0"/>
              </a:rPr>
              <a:t>90% of stocks (2023)</a:t>
            </a:r>
            <a:r>
              <a:rPr lang="fr-FR" u="none" strike="noStrike" baseline="30000" dirty="0">
                <a:solidFill>
                  <a:schemeClr val="bg1">
                    <a:lumMod val="50000"/>
                  </a:schemeClr>
                </a:solidFill>
                <a:effectLst/>
                <a:latin typeface="Avenir Book" panose="02000503020000020003" pitchFamily="2" charset="0"/>
              </a:rPr>
              <a:t>6</a:t>
            </a:r>
            <a:endParaRPr lang="fr-FR" baseline="30000" dirty="0">
              <a:solidFill>
                <a:schemeClr val="bg1">
                  <a:lumMod val="50000"/>
                </a:schemeClr>
              </a:solidFill>
              <a:effectLst/>
              <a:latin typeface="Avenir Book" panose="02000503020000020003" pitchFamily="2" charset="0"/>
            </a:endParaRPr>
          </a:p>
        </p:txBody>
      </p:sp>
      <p:sp>
        <p:nvSpPr>
          <p:cNvPr id="32" name="Croix 31">
            <a:extLst>
              <a:ext uri="{FF2B5EF4-FFF2-40B4-BE49-F238E27FC236}">
                <a16:creationId xmlns:a16="http://schemas.microsoft.com/office/drawing/2014/main" id="{D52A88D8-1BF5-C3E1-123A-394AEDB332A7}"/>
              </a:ext>
            </a:extLst>
          </p:cNvPr>
          <p:cNvSpPr/>
          <p:nvPr/>
        </p:nvSpPr>
        <p:spPr>
          <a:xfrm>
            <a:off x="2192047" y="2922613"/>
            <a:ext cx="461479" cy="447782"/>
          </a:xfrm>
          <a:prstGeom prst="plus">
            <a:avLst>
              <a:gd name="adj" fmla="val 35421"/>
            </a:avLst>
          </a:prstGeom>
          <a:solidFill>
            <a:schemeClr val="bg1"/>
          </a:solidFill>
          <a:ln w="38100" cmpd="sng">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1CFA756C-5A46-6868-6C35-573038827E4F}"/>
              </a:ext>
            </a:extLst>
          </p:cNvPr>
          <p:cNvSpPr txBox="1"/>
          <p:nvPr/>
        </p:nvSpPr>
        <p:spPr>
          <a:xfrm>
            <a:off x="1036145" y="1052857"/>
            <a:ext cx="10609747" cy="767133"/>
          </a:xfrm>
          <a:prstGeom prst="rect">
            <a:avLst/>
          </a:prstGeom>
          <a:noFill/>
        </p:spPr>
        <p:txBody>
          <a:bodyPr wrap="square" rtlCol="0">
            <a:spAutoFit/>
          </a:bodyPr>
          <a:lstStyle/>
          <a:p>
            <a:pPr>
              <a:lnSpc>
                <a:spcPct val="150000"/>
              </a:lnSpc>
            </a:pPr>
            <a:r>
              <a:rPr lang="fr-FR" sz="3200" dirty="0">
                <a:latin typeface="Avenir" panose="02000503020000020003" pitchFamily="2" charset="0"/>
              </a:rPr>
              <a:t>The </a:t>
            </a:r>
            <a:r>
              <a:rPr lang="fr-FR" sz="3200" dirty="0" err="1">
                <a:latin typeface="Avenir" panose="02000503020000020003" pitchFamily="2" charset="0"/>
              </a:rPr>
              <a:t>choice</a:t>
            </a:r>
            <a:r>
              <a:rPr lang="fr-FR" sz="3200" dirty="0">
                <a:latin typeface="Avenir" panose="02000503020000020003" pitchFamily="2" charset="0"/>
              </a:rPr>
              <a:t> of </a:t>
            </a:r>
            <a:r>
              <a:rPr lang="fr-FR" sz="3200" dirty="0" err="1">
                <a:latin typeface="Avenir" panose="02000503020000020003" pitchFamily="2" charset="0"/>
              </a:rPr>
              <a:t>wine</a:t>
            </a:r>
            <a:r>
              <a:rPr lang="fr-FR" sz="3200" dirty="0">
                <a:latin typeface="Avenir" panose="02000503020000020003" pitchFamily="2" charset="0"/>
              </a:rPr>
              <a:t>…</a:t>
            </a:r>
          </a:p>
        </p:txBody>
      </p:sp>
      <p:sp>
        <p:nvSpPr>
          <p:cNvPr id="5" name="Rectangle : coins arrondis 4">
            <a:extLst>
              <a:ext uri="{FF2B5EF4-FFF2-40B4-BE49-F238E27FC236}">
                <a16:creationId xmlns:a16="http://schemas.microsoft.com/office/drawing/2014/main" id="{231D9FF3-F7D5-AE49-C9E2-CB081B58127F}"/>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7" name="Rectangle : coins arrondis 6">
            <a:extLst>
              <a:ext uri="{FF2B5EF4-FFF2-40B4-BE49-F238E27FC236}">
                <a16:creationId xmlns:a16="http://schemas.microsoft.com/office/drawing/2014/main" id="{6579A875-FC4B-7922-01D6-DB60B0107B8C}"/>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283478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CA34-DE97-28BD-87D1-8EABDEFAA03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8AAC5E-5FC1-D9B3-B5B5-721CE08F171C}"/>
              </a:ext>
            </a:extLst>
          </p:cNvPr>
          <p:cNvSpPr/>
          <p:nvPr/>
        </p:nvSpPr>
        <p:spPr>
          <a:xfrm>
            <a:off x="4121834" y="6030931"/>
            <a:ext cx="4056965" cy="640560"/>
          </a:xfrm>
          <a:prstGeom prst="rect">
            <a:avLst/>
          </a:prstGeom>
          <a:solidFill>
            <a:srgbClr val="FFFFFF">
              <a:alpha val="70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Espace réservé du numéro de diapositive 2">
            <a:extLst>
              <a:ext uri="{FF2B5EF4-FFF2-40B4-BE49-F238E27FC236}">
                <a16:creationId xmlns:a16="http://schemas.microsoft.com/office/drawing/2014/main" id="{01B7FA39-A670-1A4B-D6BB-799AD2806600}"/>
              </a:ext>
            </a:extLst>
          </p:cNvPr>
          <p:cNvSpPr>
            <a:spLocks noGrp="1"/>
          </p:cNvSpPr>
          <p:nvPr>
            <p:ph type="sldNum" sz="quarter" idx="12"/>
          </p:nvPr>
        </p:nvSpPr>
        <p:spPr/>
        <p:txBody>
          <a:bodyPr/>
          <a:lstStyle/>
          <a:p>
            <a:fld id="{D0A4BE25-63F8-4FBD-909E-92E38D93C208}" type="slidenum">
              <a:rPr lang="fr-FR" smtClean="0"/>
              <a:t>12</a:t>
            </a:fld>
            <a:endParaRPr lang="fr-FR"/>
          </a:p>
        </p:txBody>
      </p:sp>
      <p:sp>
        <p:nvSpPr>
          <p:cNvPr id="5" name="Titre 3">
            <a:extLst>
              <a:ext uri="{FF2B5EF4-FFF2-40B4-BE49-F238E27FC236}">
                <a16:creationId xmlns:a16="http://schemas.microsoft.com/office/drawing/2014/main" id="{F55849E3-505C-B952-766B-3C6795FAA83D}"/>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10" name="Rectangle 9">
            <a:extLst>
              <a:ext uri="{FF2B5EF4-FFF2-40B4-BE49-F238E27FC236}">
                <a16:creationId xmlns:a16="http://schemas.microsoft.com/office/drawing/2014/main" id="{F3381EBF-770E-901D-ED4E-467EC1A7E0A5}"/>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E1E295C1-C7E1-AEEB-AA6B-E4A3E48E2E9F}"/>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2" name="Rectangle : coins arrondis 11">
            <a:extLst>
              <a:ext uri="{FF2B5EF4-FFF2-40B4-BE49-F238E27FC236}">
                <a16:creationId xmlns:a16="http://schemas.microsoft.com/office/drawing/2014/main" id="{08D3F00E-29F9-B5CE-EB8C-BBBC890A3F16}"/>
              </a:ext>
            </a:extLst>
          </p:cNvPr>
          <p:cNvSpPr/>
          <p:nvPr/>
        </p:nvSpPr>
        <p:spPr>
          <a:xfrm rot="19540409">
            <a:off x="4209942" y="-53196"/>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3" name="Rectangle : coins arrondis 12">
            <a:extLst>
              <a:ext uri="{FF2B5EF4-FFF2-40B4-BE49-F238E27FC236}">
                <a16:creationId xmlns:a16="http://schemas.microsoft.com/office/drawing/2014/main" id="{1D4BCAB2-5DAD-2338-54C6-2B6171D55A13}"/>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6" name="Rectangle : coins arrondis 15">
            <a:extLst>
              <a:ext uri="{FF2B5EF4-FFF2-40B4-BE49-F238E27FC236}">
                <a16:creationId xmlns:a16="http://schemas.microsoft.com/office/drawing/2014/main" id="{A5415FA9-1618-D7AB-D604-F693F93EABE1}"/>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18" name="ZoneTexte 17">
            <a:extLst>
              <a:ext uri="{FF2B5EF4-FFF2-40B4-BE49-F238E27FC236}">
                <a16:creationId xmlns:a16="http://schemas.microsoft.com/office/drawing/2014/main" id="{6F337571-AA41-0380-3783-37C87EDC8493}"/>
              </a:ext>
            </a:extLst>
          </p:cNvPr>
          <p:cNvSpPr txBox="1"/>
          <p:nvPr/>
        </p:nvSpPr>
        <p:spPr>
          <a:xfrm>
            <a:off x="1036145" y="1052857"/>
            <a:ext cx="10609747" cy="767133"/>
          </a:xfrm>
          <a:prstGeom prst="rect">
            <a:avLst/>
          </a:prstGeom>
          <a:noFill/>
        </p:spPr>
        <p:txBody>
          <a:bodyPr wrap="square" rtlCol="0">
            <a:spAutoFit/>
          </a:bodyPr>
          <a:lstStyle/>
          <a:p>
            <a:pPr>
              <a:lnSpc>
                <a:spcPct val="150000"/>
              </a:lnSpc>
            </a:pPr>
            <a:r>
              <a:rPr lang="fr-FR" sz="3200" dirty="0">
                <a:latin typeface="Avenir Book" panose="02000503020000020003" pitchFamily="2" charset="0"/>
              </a:rPr>
              <a:t>Scope &amp; Framework</a:t>
            </a:r>
          </a:p>
        </p:txBody>
      </p:sp>
      <p:pic>
        <p:nvPicPr>
          <p:cNvPr id="20" name="Image 19" descr="Une image contenant texte, capture d’écran, diagramme, Police&#10;&#10;Description générée automatiquement">
            <a:extLst>
              <a:ext uri="{FF2B5EF4-FFF2-40B4-BE49-F238E27FC236}">
                <a16:creationId xmlns:a16="http://schemas.microsoft.com/office/drawing/2014/main" id="{A1C09675-0436-936D-2DAC-8E598BE24999}"/>
              </a:ext>
            </a:extLst>
          </p:cNvPr>
          <p:cNvPicPr>
            <a:picLocks noChangeAspect="1"/>
          </p:cNvPicPr>
          <p:nvPr/>
        </p:nvPicPr>
        <p:blipFill rotWithShape="1">
          <a:blip r:embed="rId3">
            <a:extLst>
              <a:ext uri="{28A0092B-C50C-407E-A947-70E740481C1C}">
                <a14:useLocalDpi xmlns:a14="http://schemas.microsoft.com/office/drawing/2010/main" val="0"/>
              </a:ext>
            </a:extLst>
          </a:blip>
          <a:srcRect l="1274" b="13543"/>
          <a:stretch/>
        </p:blipFill>
        <p:spPr>
          <a:xfrm>
            <a:off x="4797083" y="1181372"/>
            <a:ext cx="7236170" cy="5240179"/>
          </a:xfrm>
          <a:prstGeom prst="rect">
            <a:avLst/>
          </a:prstGeom>
        </p:spPr>
      </p:pic>
      <p:sp>
        <p:nvSpPr>
          <p:cNvPr id="21" name="ZoneTexte 20">
            <a:extLst>
              <a:ext uri="{FF2B5EF4-FFF2-40B4-BE49-F238E27FC236}">
                <a16:creationId xmlns:a16="http://schemas.microsoft.com/office/drawing/2014/main" id="{CF140959-B007-4BAD-0901-92F4C7D75D8B}"/>
              </a:ext>
            </a:extLst>
          </p:cNvPr>
          <p:cNvSpPr txBox="1"/>
          <p:nvPr/>
        </p:nvSpPr>
        <p:spPr>
          <a:xfrm>
            <a:off x="1036145" y="2298606"/>
            <a:ext cx="2836674" cy="3693319"/>
          </a:xfrm>
          <a:prstGeom prst="rect">
            <a:avLst/>
          </a:prstGeom>
          <a:noFill/>
        </p:spPr>
        <p:txBody>
          <a:bodyPr wrap="none" rtlCol="0">
            <a:spAutoFit/>
          </a:bodyPr>
          <a:lstStyle/>
          <a:p>
            <a:pPr>
              <a:lnSpc>
                <a:spcPct val="150000"/>
              </a:lnSpc>
            </a:pPr>
            <a:r>
              <a:rPr lang="fr-FR" dirty="0">
                <a:solidFill>
                  <a:srgbClr val="000000"/>
                </a:solidFill>
                <a:latin typeface="Avenir Medium" panose="02000503020000020003" pitchFamily="2" charset="0"/>
                <a:cs typeface="Adelle Sans Devanagari" panose="02000503000000020004" pitchFamily="2" charset="-78"/>
              </a:rPr>
              <a:t>I</a:t>
            </a:r>
            <a:r>
              <a:rPr lang="fr-FR" dirty="0">
                <a:solidFill>
                  <a:srgbClr val="000000"/>
                </a:solidFill>
                <a:effectLst/>
                <a:latin typeface="Avenir Medium" panose="02000503020000020003" pitchFamily="2" charset="0"/>
                <a:cs typeface="Adelle Sans Devanagari" panose="02000503000000020004" pitchFamily="2" charset="-78"/>
              </a:rPr>
              <a:t>ntegrated</a:t>
            </a:r>
            <a:r>
              <a:rPr lang="fr-FR" dirty="0">
                <a:solidFill>
                  <a:srgbClr val="000000"/>
                </a:solidFill>
                <a:effectLst/>
                <a:latin typeface="Avenir Light" panose="020B0402020203020204" pitchFamily="34" charset="77"/>
                <a:cs typeface="Adelle Sans Devanagari" panose="02000503000000020004" pitchFamily="2" charset="-78"/>
              </a:rPr>
              <a:t> </a:t>
            </a:r>
            <a:r>
              <a:rPr lang="fr-FR" dirty="0">
                <a:solidFill>
                  <a:srgbClr val="000000"/>
                </a:solidFill>
                <a:latin typeface="Avenir Light" panose="020B0402020203020204" pitchFamily="34" charset="77"/>
                <a:cs typeface="Adelle Sans Devanagari" panose="02000503000000020004" pitchFamily="2" charset="-78"/>
              </a:rPr>
              <a:t>P</a:t>
            </a:r>
            <a:r>
              <a:rPr lang="fr-FR" dirty="0">
                <a:solidFill>
                  <a:srgbClr val="000000"/>
                </a:solidFill>
                <a:effectLst/>
                <a:latin typeface="Avenir Light" panose="020B0402020203020204" pitchFamily="34" charset="77"/>
                <a:cs typeface="Adelle Sans Devanagari" panose="02000503000000020004" pitchFamily="2" charset="-78"/>
              </a:rPr>
              <a:t>roduction</a:t>
            </a:r>
          </a:p>
          <a:p>
            <a:pPr marL="285750" indent="-285750">
              <a:lnSpc>
                <a:spcPct val="150000"/>
              </a:lnSpc>
              <a:buFont typeface="Wingdings" pitchFamily="2" charset="2"/>
              <a:buChar char="Ø"/>
            </a:pPr>
            <a:r>
              <a:rPr lang="fr-FR" dirty="0">
                <a:solidFill>
                  <a:srgbClr val="000000"/>
                </a:solidFill>
                <a:effectLst/>
                <a:latin typeface="Avenir Light" panose="020B0402020203020204" pitchFamily="34" charset="77"/>
                <a:cs typeface="Adelle Sans Devanagari Light" panose="02000503000000020004" pitchFamily="2" charset="-78"/>
              </a:rPr>
              <a:t>80% of winegrowers</a:t>
            </a:r>
            <a:r>
              <a:rPr lang="fr-FR" baseline="30000" dirty="0">
                <a:solidFill>
                  <a:schemeClr val="bg1">
                    <a:lumMod val="50000"/>
                  </a:schemeClr>
                </a:solidFill>
                <a:latin typeface="Avenir Light" panose="020B0402020203020204" pitchFamily="34" charset="77"/>
                <a:cs typeface="Adelle Sans Devanagari Light" panose="02000503000000020004" pitchFamily="2" charset="-78"/>
              </a:rPr>
              <a:t>8</a:t>
            </a:r>
            <a:endParaRPr lang="fr-FR" baseline="30000" dirty="0">
              <a:solidFill>
                <a:schemeClr val="bg1">
                  <a:lumMod val="50000"/>
                </a:schemeClr>
              </a:solidFill>
              <a:effectLst/>
              <a:latin typeface="Avenir Light" panose="020B0402020203020204" pitchFamily="34" charset="77"/>
              <a:cs typeface="Adelle Sans Devanagari Light" panose="02000503000000020004" pitchFamily="2" charset="-78"/>
            </a:endParaRPr>
          </a:p>
          <a:p>
            <a:pPr>
              <a:lnSpc>
                <a:spcPct val="150000"/>
              </a:lnSpc>
            </a:pPr>
            <a:endParaRPr lang="fr-FR" dirty="0">
              <a:solidFill>
                <a:srgbClr val="000000"/>
              </a:solidFill>
              <a:effectLst/>
              <a:latin typeface="Avenir Light" panose="020B0402020203020204" pitchFamily="34" charset="77"/>
              <a:cs typeface="Adelle Sans Devanagari" panose="02000503000000020004" pitchFamily="2" charset="-78"/>
            </a:endParaRPr>
          </a:p>
          <a:p>
            <a:pPr>
              <a:lnSpc>
                <a:spcPct val="150000"/>
              </a:lnSpc>
            </a:pPr>
            <a:r>
              <a:rPr lang="fr-FR" dirty="0" err="1">
                <a:solidFill>
                  <a:srgbClr val="000000"/>
                </a:solidFill>
                <a:latin typeface="Avenir Medium" panose="02000503020000020003" pitchFamily="2" charset="0"/>
                <a:cs typeface="Adelle Sans Devanagari" panose="02000503000000020004" pitchFamily="2" charset="-78"/>
              </a:rPr>
              <a:t>C</a:t>
            </a:r>
            <a:r>
              <a:rPr lang="fr-FR" dirty="0" err="1">
                <a:solidFill>
                  <a:srgbClr val="000000"/>
                </a:solidFill>
                <a:effectLst/>
                <a:latin typeface="Avenir Medium" panose="02000503020000020003" pitchFamily="2" charset="0"/>
                <a:cs typeface="Adelle Sans Devanagari" panose="02000503000000020004" pitchFamily="2" charset="-78"/>
              </a:rPr>
              <a:t>ooperative</a:t>
            </a:r>
            <a:r>
              <a:rPr lang="fr-FR" dirty="0">
                <a:solidFill>
                  <a:srgbClr val="000000"/>
                </a:solidFill>
                <a:effectLst/>
                <a:latin typeface="Avenir Light" panose="020B0402020203020204" pitchFamily="34" charset="77"/>
                <a:cs typeface="Adelle Sans Devanagari" panose="02000503000000020004" pitchFamily="2" charset="-78"/>
              </a:rPr>
              <a:t> </a:t>
            </a:r>
            <a:r>
              <a:rPr lang="fr-FR" dirty="0" err="1">
                <a:solidFill>
                  <a:srgbClr val="000000"/>
                </a:solidFill>
                <a:effectLst/>
                <a:latin typeface="Avenir Light" panose="020B0402020203020204" pitchFamily="34" charset="77"/>
                <a:cs typeface="Adelle Sans Devanagari" panose="02000503000000020004" pitchFamily="2" charset="-78"/>
              </a:rPr>
              <a:t>Wineries</a:t>
            </a:r>
            <a:endParaRPr lang="fr-FR" dirty="0">
              <a:solidFill>
                <a:srgbClr val="000000"/>
              </a:solidFill>
              <a:effectLst/>
              <a:latin typeface="Avenir Light" panose="020B0402020203020204" pitchFamily="34" charset="77"/>
              <a:cs typeface="Adelle Sans Devanagari" panose="02000503000000020004" pitchFamily="2" charset="-78"/>
            </a:endParaRPr>
          </a:p>
          <a:p>
            <a:pPr marL="285750" indent="-285750">
              <a:lnSpc>
                <a:spcPct val="150000"/>
              </a:lnSpc>
              <a:buFont typeface="Wingdings" pitchFamily="2" charset="2"/>
              <a:buChar char="Ø"/>
            </a:pPr>
            <a:r>
              <a:rPr lang="fr-FR" dirty="0" err="1">
                <a:solidFill>
                  <a:srgbClr val="000000"/>
                </a:solidFill>
                <a:effectLst/>
                <a:latin typeface="Avenir Light" panose="020B0402020203020204" pitchFamily="34" charset="77"/>
                <a:cs typeface="Adelle Sans Devanagari Light" panose="02000503000000020004" pitchFamily="2" charset="-78"/>
              </a:rPr>
              <a:t>Biorefinery</a:t>
            </a:r>
            <a:r>
              <a:rPr lang="fr-FR" dirty="0">
                <a:solidFill>
                  <a:srgbClr val="000000"/>
                </a:solidFill>
                <a:effectLst/>
                <a:latin typeface="Avenir Light" panose="020B0402020203020204" pitchFamily="34" charset="77"/>
                <a:cs typeface="Adelle Sans Devanagari Light" panose="02000503000000020004" pitchFamily="2" charset="-78"/>
              </a:rPr>
              <a:t> </a:t>
            </a:r>
            <a:r>
              <a:rPr lang="fr-FR" dirty="0" err="1">
                <a:solidFill>
                  <a:srgbClr val="000000"/>
                </a:solidFill>
                <a:effectLst/>
                <a:latin typeface="Avenir Light" panose="020B0402020203020204" pitchFamily="34" charset="77"/>
                <a:cs typeface="Adelle Sans Devanagari Light" panose="02000503000000020004" pitchFamily="2" charset="-78"/>
              </a:rPr>
              <a:t>integration</a:t>
            </a:r>
            <a:endParaRPr lang="fr-FR" dirty="0">
              <a:solidFill>
                <a:srgbClr val="000000"/>
              </a:solidFill>
              <a:effectLst/>
              <a:latin typeface="Avenir Light" panose="020B0402020203020204" pitchFamily="34" charset="77"/>
              <a:cs typeface="Adelle Sans Devanagari Light" panose="02000503000000020004" pitchFamily="2" charset="-78"/>
            </a:endParaRPr>
          </a:p>
          <a:p>
            <a:pPr marL="285750" indent="-285750">
              <a:lnSpc>
                <a:spcPct val="150000"/>
              </a:lnSpc>
              <a:buFont typeface="Wingdings" pitchFamily="2" charset="2"/>
              <a:buChar char="Ø"/>
            </a:pPr>
            <a:endParaRPr lang="fr-FR" dirty="0">
              <a:solidFill>
                <a:srgbClr val="000000"/>
              </a:solidFill>
              <a:latin typeface="Avenir Light" panose="020B0402020203020204" pitchFamily="34" charset="77"/>
              <a:cs typeface="Adelle Sans Devanagari Light" panose="02000503000000020004" pitchFamily="2" charset="-78"/>
            </a:endParaRPr>
          </a:p>
          <a:p>
            <a:pPr>
              <a:lnSpc>
                <a:spcPct val="150000"/>
              </a:lnSpc>
            </a:pPr>
            <a:r>
              <a:rPr lang="fr-FR" dirty="0" err="1">
                <a:solidFill>
                  <a:srgbClr val="000000"/>
                </a:solidFill>
                <a:effectLst/>
                <a:latin typeface="Avenir Medium" panose="02000503020000020003" pitchFamily="2" charset="0"/>
                <a:cs typeface="Adelle Sans Devanagari Light" panose="02000503000000020004" pitchFamily="2" charset="-78"/>
              </a:rPr>
              <a:t>Functional</a:t>
            </a:r>
            <a:r>
              <a:rPr lang="fr-FR" dirty="0">
                <a:solidFill>
                  <a:srgbClr val="000000"/>
                </a:solidFill>
                <a:effectLst/>
                <a:latin typeface="Avenir Medium" panose="02000503020000020003" pitchFamily="2" charset="0"/>
                <a:cs typeface="Adelle Sans Devanagari Light" panose="02000503000000020004" pitchFamily="2" charset="-78"/>
              </a:rPr>
              <a:t> Unit</a:t>
            </a:r>
          </a:p>
          <a:p>
            <a:pPr marL="285750" indent="-285750">
              <a:lnSpc>
                <a:spcPct val="150000"/>
              </a:lnSpc>
              <a:buFont typeface="Wingdings" pitchFamily="2" charset="2"/>
              <a:buChar char="Ø"/>
            </a:pPr>
            <a:r>
              <a:rPr lang="fr-FR" dirty="0">
                <a:solidFill>
                  <a:srgbClr val="000000"/>
                </a:solidFill>
                <a:effectLst/>
                <a:latin typeface="Avenir Medium" panose="02000503020000020003" pitchFamily="2" charset="0"/>
                <a:cs typeface="Adelle Sans Devanagari Light" panose="02000503000000020004" pitchFamily="2" charset="-78"/>
              </a:rPr>
              <a:t>1l</a:t>
            </a:r>
            <a:r>
              <a:rPr lang="fr-FR" dirty="0">
                <a:solidFill>
                  <a:srgbClr val="000000"/>
                </a:solidFill>
                <a:effectLst/>
                <a:latin typeface="Avenir Light" panose="020B0402020203020204" pitchFamily="34" charset="77"/>
                <a:cs typeface="Adelle Sans Devanagari Light" panose="02000503000000020004" pitchFamily="2" charset="-78"/>
              </a:rPr>
              <a:t> of PDO white </a:t>
            </a:r>
            <a:r>
              <a:rPr lang="fr-FR" dirty="0" err="1">
                <a:solidFill>
                  <a:srgbClr val="000000"/>
                </a:solidFill>
                <a:effectLst/>
                <a:latin typeface="Avenir Light" panose="020B0402020203020204" pitchFamily="34" charset="77"/>
                <a:cs typeface="Adelle Sans Devanagari Light" panose="02000503000000020004" pitchFamily="2" charset="-78"/>
              </a:rPr>
              <a:t>wine</a:t>
            </a:r>
            <a:endParaRPr lang="fr-FR" dirty="0">
              <a:solidFill>
                <a:srgbClr val="000000"/>
              </a:solidFill>
              <a:effectLst/>
              <a:latin typeface="Avenir Light" panose="020B0402020203020204" pitchFamily="34" charset="77"/>
              <a:cs typeface="Adelle Sans Devanagari Light" panose="02000503000000020004" pitchFamily="2" charset="-78"/>
            </a:endParaRPr>
          </a:p>
          <a:p>
            <a:endParaRPr lang="fr-FR" dirty="0">
              <a:latin typeface="Avenir" panose="02000503020000020003" pitchFamily="2" charset="0"/>
            </a:endParaRPr>
          </a:p>
        </p:txBody>
      </p:sp>
      <p:sp>
        <p:nvSpPr>
          <p:cNvPr id="2" name="Rectangle : coins arrondis 1">
            <a:extLst>
              <a:ext uri="{FF2B5EF4-FFF2-40B4-BE49-F238E27FC236}">
                <a16:creationId xmlns:a16="http://schemas.microsoft.com/office/drawing/2014/main" id="{E3DC8B21-7A63-4851-B6DD-AB649FC60CB7}"/>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6" name="Rectangle : coins arrondis 5">
            <a:extLst>
              <a:ext uri="{FF2B5EF4-FFF2-40B4-BE49-F238E27FC236}">
                <a16:creationId xmlns:a16="http://schemas.microsoft.com/office/drawing/2014/main" id="{B3436DEE-C31A-2A66-A94E-CCF452C4EDB1}"/>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3129228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F5767-432E-DE18-C0B2-BC650B1DC01D}"/>
            </a:ext>
          </a:extLst>
        </p:cNvPr>
        <p:cNvGrpSpPr/>
        <p:nvPr/>
      </p:nvGrpSpPr>
      <p:grpSpPr>
        <a:xfrm>
          <a:off x="0" y="0"/>
          <a:ext cx="0" cy="0"/>
          <a:chOff x="0" y="0"/>
          <a:chExt cx="0" cy="0"/>
        </a:xfrm>
      </p:grpSpPr>
      <p:pic>
        <p:nvPicPr>
          <p:cNvPr id="24" name="Image 23">
            <a:extLst>
              <a:ext uri="{FF2B5EF4-FFF2-40B4-BE49-F238E27FC236}">
                <a16:creationId xmlns:a16="http://schemas.microsoft.com/office/drawing/2014/main" id="{99426EA3-7BF3-1CD2-5EBE-850184CF309E}"/>
              </a:ext>
            </a:extLst>
          </p:cNvPr>
          <p:cNvPicPr>
            <a:picLocks noChangeAspect="1"/>
          </p:cNvPicPr>
          <p:nvPr/>
        </p:nvPicPr>
        <p:blipFill>
          <a:blip r:embed="rId3"/>
          <a:stretch>
            <a:fillRect/>
          </a:stretch>
        </p:blipFill>
        <p:spPr>
          <a:xfrm>
            <a:off x="1161539" y="1433603"/>
            <a:ext cx="10587093" cy="5280912"/>
          </a:xfrm>
          <a:prstGeom prst="rect">
            <a:avLst/>
          </a:prstGeom>
        </p:spPr>
      </p:pic>
      <p:sp>
        <p:nvSpPr>
          <p:cNvPr id="3" name="Espace réservé du numéro de diapositive 2">
            <a:extLst>
              <a:ext uri="{FF2B5EF4-FFF2-40B4-BE49-F238E27FC236}">
                <a16:creationId xmlns:a16="http://schemas.microsoft.com/office/drawing/2014/main" id="{39EFE762-36EC-22B1-4563-B810CE14AC90}"/>
              </a:ext>
            </a:extLst>
          </p:cNvPr>
          <p:cNvSpPr>
            <a:spLocks noGrp="1"/>
          </p:cNvSpPr>
          <p:nvPr>
            <p:ph type="sldNum" sz="quarter" idx="12"/>
          </p:nvPr>
        </p:nvSpPr>
        <p:spPr/>
        <p:txBody>
          <a:bodyPr/>
          <a:lstStyle/>
          <a:p>
            <a:fld id="{D0A4BE25-63F8-4FBD-909E-92E38D93C208}" type="slidenum">
              <a:rPr lang="fr-FR" smtClean="0"/>
              <a:t>13</a:t>
            </a:fld>
            <a:endParaRPr lang="fr-FR"/>
          </a:p>
        </p:txBody>
      </p:sp>
      <p:sp>
        <p:nvSpPr>
          <p:cNvPr id="8" name="Titre 3">
            <a:extLst>
              <a:ext uri="{FF2B5EF4-FFF2-40B4-BE49-F238E27FC236}">
                <a16:creationId xmlns:a16="http://schemas.microsoft.com/office/drawing/2014/main" id="{00EBCFC5-4B18-B3B8-B84E-51321ED02D58}"/>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57C937F0-13DD-93B3-0A9B-DE3EA03B8A50}"/>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B8F252AB-C7D3-A043-557C-97FD84930E97}"/>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03BE8EAF-1800-D73A-C539-4A0577ABEB0E}"/>
              </a:ext>
            </a:extLst>
          </p:cNvPr>
          <p:cNvSpPr/>
          <p:nvPr/>
        </p:nvSpPr>
        <p:spPr>
          <a:xfrm rot="19540409">
            <a:off x="4209942" y="-53196"/>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4066F234-D121-4AC3-32CA-0BAD8C4B821A}"/>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25F44CBD-1BAA-9A0C-012C-48D124E7250B}"/>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23" name="ZoneTexte 22">
            <a:extLst>
              <a:ext uri="{FF2B5EF4-FFF2-40B4-BE49-F238E27FC236}">
                <a16:creationId xmlns:a16="http://schemas.microsoft.com/office/drawing/2014/main" id="{F279F342-680A-9F3A-770C-4C7ACF385736}"/>
              </a:ext>
            </a:extLst>
          </p:cNvPr>
          <p:cNvSpPr txBox="1"/>
          <p:nvPr/>
        </p:nvSpPr>
        <p:spPr>
          <a:xfrm>
            <a:off x="4903688" y="3489312"/>
            <a:ext cx="1463863" cy="646331"/>
          </a:xfrm>
          <a:prstGeom prst="rect">
            <a:avLst/>
          </a:prstGeom>
          <a:noFill/>
        </p:spPr>
        <p:txBody>
          <a:bodyPr wrap="none" rtlCol="0">
            <a:spAutoFit/>
          </a:bodyPr>
          <a:lstStyle/>
          <a:p>
            <a:pPr algn="ctr"/>
            <a:r>
              <a:rPr lang="fr-FR" dirty="0" err="1">
                <a:solidFill>
                  <a:srgbClr val="D4C491"/>
                </a:solidFill>
                <a:latin typeface="Avenir Book" panose="02000503020000020003" pitchFamily="2" charset="0"/>
              </a:rPr>
              <a:t>Quantified</a:t>
            </a:r>
            <a:r>
              <a:rPr lang="fr-FR" dirty="0">
                <a:solidFill>
                  <a:srgbClr val="D4C491"/>
                </a:solidFill>
                <a:latin typeface="Avenir Book" panose="02000503020000020003" pitchFamily="2" charset="0"/>
              </a:rPr>
              <a:t> </a:t>
            </a:r>
          </a:p>
          <a:p>
            <a:pPr algn="ctr"/>
            <a:r>
              <a:rPr lang="fr-FR" dirty="0" err="1">
                <a:solidFill>
                  <a:srgbClr val="D4C491"/>
                </a:solidFill>
                <a:latin typeface="Avenir Book" panose="02000503020000020003" pitchFamily="2" charset="0"/>
              </a:rPr>
              <a:t>externalities</a:t>
            </a:r>
            <a:endParaRPr lang="fr-FR" dirty="0">
              <a:solidFill>
                <a:srgbClr val="D4C491"/>
              </a:solidFill>
              <a:latin typeface="Avenir Book" panose="02000503020000020003" pitchFamily="2" charset="0"/>
            </a:endParaRPr>
          </a:p>
        </p:txBody>
      </p:sp>
      <p:sp>
        <p:nvSpPr>
          <p:cNvPr id="29" name="ZoneTexte 28">
            <a:extLst>
              <a:ext uri="{FF2B5EF4-FFF2-40B4-BE49-F238E27FC236}">
                <a16:creationId xmlns:a16="http://schemas.microsoft.com/office/drawing/2014/main" id="{A0DC7CE0-B012-7495-405E-3AA4C04D985E}"/>
              </a:ext>
            </a:extLst>
          </p:cNvPr>
          <p:cNvSpPr txBox="1"/>
          <p:nvPr/>
        </p:nvSpPr>
        <p:spPr>
          <a:xfrm>
            <a:off x="-2450972" y="1433216"/>
            <a:ext cx="2409634" cy="646331"/>
          </a:xfrm>
          <a:prstGeom prst="rect">
            <a:avLst/>
          </a:prstGeom>
          <a:noFill/>
        </p:spPr>
        <p:txBody>
          <a:bodyPr wrap="none" rtlCol="0">
            <a:spAutoFit/>
          </a:bodyPr>
          <a:lstStyle/>
          <a:p>
            <a:r>
              <a:rPr lang="fr-FR" dirty="0" err="1">
                <a:latin typeface="Avenir Medium" panose="02000503020000020003" pitchFamily="2" charset="0"/>
              </a:rPr>
              <a:t>Monetization</a:t>
            </a:r>
            <a:r>
              <a:rPr lang="fr-FR" dirty="0">
                <a:latin typeface="Avenir Medium" panose="02000503020000020003" pitchFamily="2" charset="0"/>
              </a:rPr>
              <a:t> </a:t>
            </a:r>
            <a:r>
              <a:rPr lang="fr-FR" dirty="0" err="1">
                <a:latin typeface="Avenir Medium" panose="02000503020000020003" pitchFamily="2" charset="0"/>
              </a:rPr>
              <a:t>factors</a:t>
            </a:r>
            <a:r>
              <a:rPr lang="fr-FR" dirty="0">
                <a:latin typeface="Avenir Medium" panose="02000503020000020003" pitchFamily="2" charset="0"/>
              </a:rPr>
              <a:t> </a:t>
            </a:r>
          </a:p>
          <a:p>
            <a:pPr algn="ctr"/>
            <a:r>
              <a:rPr lang="fr-FR" dirty="0">
                <a:solidFill>
                  <a:srgbClr val="000000"/>
                </a:solidFill>
                <a:effectLst/>
                <a:latin typeface="Avenir Light" panose="020B0402020203020204" pitchFamily="34" charset="77"/>
              </a:rPr>
              <a:t>[</a:t>
            </a:r>
            <a:r>
              <a:rPr lang="fr-FR" dirty="0">
                <a:latin typeface="Avenir Light" panose="020B0402020203020204" pitchFamily="34" charset="77"/>
              </a:rPr>
              <a:t>CHF/</a:t>
            </a:r>
            <a:r>
              <a:rPr lang="fr-FR" i="1" dirty="0" err="1">
                <a:latin typeface="Avenir Light Oblique" panose="020B0402020203090204" pitchFamily="34" charset="77"/>
              </a:rPr>
              <a:t>metric</a:t>
            </a:r>
            <a:r>
              <a:rPr lang="fr-FR" dirty="0">
                <a:solidFill>
                  <a:srgbClr val="000000"/>
                </a:solidFill>
                <a:effectLst/>
                <a:latin typeface="Avenir Light" panose="020B0402020203020204" pitchFamily="34" charset="77"/>
              </a:rPr>
              <a:t> ]</a:t>
            </a:r>
            <a:r>
              <a:rPr lang="fr-FR" dirty="0"/>
              <a:t> </a:t>
            </a:r>
          </a:p>
        </p:txBody>
      </p:sp>
      <p:pic>
        <p:nvPicPr>
          <p:cNvPr id="30" name="Image 29" descr="Une image contenant Police, Graphique, texte, graphisme&#10;&#10;Description générée automatiquement">
            <a:extLst>
              <a:ext uri="{FF2B5EF4-FFF2-40B4-BE49-F238E27FC236}">
                <a16:creationId xmlns:a16="http://schemas.microsoft.com/office/drawing/2014/main" id="{C0669CDA-8756-563F-F373-CAA2203A3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789" y="2114939"/>
            <a:ext cx="1306619" cy="301135"/>
          </a:xfrm>
          <a:prstGeom prst="rect">
            <a:avLst/>
          </a:prstGeom>
        </p:spPr>
      </p:pic>
      <p:sp>
        <p:nvSpPr>
          <p:cNvPr id="31" name="ZoneTexte 30">
            <a:extLst>
              <a:ext uri="{FF2B5EF4-FFF2-40B4-BE49-F238E27FC236}">
                <a16:creationId xmlns:a16="http://schemas.microsoft.com/office/drawing/2014/main" id="{6CD1ECC8-2669-E38D-6A83-C8FFF7141B0F}"/>
              </a:ext>
            </a:extLst>
          </p:cNvPr>
          <p:cNvSpPr txBox="1"/>
          <p:nvPr/>
        </p:nvSpPr>
        <p:spPr>
          <a:xfrm>
            <a:off x="-2026433" y="2562974"/>
            <a:ext cx="1985095" cy="923330"/>
          </a:xfrm>
          <a:prstGeom prst="rect">
            <a:avLst/>
          </a:prstGeom>
          <a:noFill/>
        </p:spPr>
        <p:txBody>
          <a:bodyPr wrap="none" rtlCol="0">
            <a:spAutoFit/>
          </a:bodyPr>
          <a:lstStyle/>
          <a:p>
            <a:pPr marL="285750" indent="-285750">
              <a:buFont typeface="Wingdings" pitchFamily="2" charset="2"/>
              <a:buChar char="Ø"/>
            </a:pPr>
            <a:r>
              <a:rPr lang="fr-FR" dirty="0">
                <a:latin typeface="Avenir Light" panose="020B0402020203020204" pitchFamily="34" charset="77"/>
              </a:rPr>
              <a:t>Prevention </a:t>
            </a:r>
          </a:p>
          <a:p>
            <a:pPr marL="285750" indent="-285750">
              <a:buFont typeface="Wingdings" pitchFamily="2" charset="2"/>
              <a:buChar char="Ø"/>
            </a:pPr>
            <a:r>
              <a:rPr lang="fr-FR" dirty="0">
                <a:latin typeface="Avenir Light" panose="020B0402020203020204" pitchFamily="34" charset="77"/>
              </a:rPr>
              <a:t>Compensation</a:t>
            </a:r>
          </a:p>
          <a:p>
            <a:pPr marL="285750" indent="-285750">
              <a:buFont typeface="Wingdings" pitchFamily="2" charset="2"/>
              <a:buChar char="Ø"/>
            </a:pPr>
            <a:r>
              <a:rPr lang="fr-FR" dirty="0" err="1">
                <a:latin typeface="Avenir Light" panose="020B0402020203020204" pitchFamily="34" charset="77"/>
              </a:rPr>
              <a:t>Restoration</a:t>
            </a:r>
            <a:r>
              <a:rPr lang="fr-FR" dirty="0">
                <a:latin typeface="Avenir Light" panose="020B0402020203020204" pitchFamily="34" charset="77"/>
              </a:rPr>
              <a:t> </a:t>
            </a:r>
          </a:p>
        </p:txBody>
      </p:sp>
      <p:sp>
        <p:nvSpPr>
          <p:cNvPr id="32" name="Virage 31">
            <a:extLst>
              <a:ext uri="{FF2B5EF4-FFF2-40B4-BE49-F238E27FC236}">
                <a16:creationId xmlns:a16="http://schemas.microsoft.com/office/drawing/2014/main" id="{0EB05846-CE42-512E-30E5-9C5A7F281BBC}"/>
              </a:ext>
            </a:extLst>
          </p:cNvPr>
          <p:cNvSpPr/>
          <p:nvPr/>
        </p:nvSpPr>
        <p:spPr>
          <a:xfrm flipV="1">
            <a:off x="-2496297" y="3200553"/>
            <a:ext cx="2301821" cy="646331"/>
          </a:xfrm>
          <a:prstGeom prst="bentArrow">
            <a:avLst>
              <a:gd name="adj1" fmla="val 7243"/>
              <a:gd name="adj2" fmla="val 18000"/>
              <a:gd name="adj3" fmla="val 33954"/>
              <a:gd name="adj4" fmla="val 79167"/>
            </a:avLst>
          </a:prstGeom>
          <a:solidFill>
            <a:schemeClr val="tx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 coins arrondis 1">
            <a:extLst>
              <a:ext uri="{FF2B5EF4-FFF2-40B4-BE49-F238E27FC236}">
                <a16:creationId xmlns:a16="http://schemas.microsoft.com/office/drawing/2014/main" id="{88A1BAC3-029D-9832-02CA-997F2FFC7E54}"/>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414D4BB4-9966-1C43-757F-E4CD1D2047DF}"/>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286287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239B-2403-2C4F-F36D-67328167935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D6AC4BA-9490-F7A0-5B21-C42555991E5B}"/>
              </a:ext>
            </a:extLst>
          </p:cNvPr>
          <p:cNvSpPr>
            <a:spLocks noGrp="1"/>
          </p:cNvSpPr>
          <p:nvPr>
            <p:ph type="sldNum" sz="quarter" idx="12"/>
          </p:nvPr>
        </p:nvSpPr>
        <p:spPr/>
        <p:txBody>
          <a:bodyPr/>
          <a:lstStyle/>
          <a:p>
            <a:fld id="{D0A4BE25-63F8-4FBD-909E-92E38D93C208}" type="slidenum">
              <a:rPr lang="fr-FR" smtClean="0"/>
              <a:t>14</a:t>
            </a:fld>
            <a:endParaRPr lang="fr-FR"/>
          </a:p>
        </p:txBody>
      </p:sp>
      <p:sp>
        <p:nvSpPr>
          <p:cNvPr id="8" name="Titre 3">
            <a:extLst>
              <a:ext uri="{FF2B5EF4-FFF2-40B4-BE49-F238E27FC236}">
                <a16:creationId xmlns:a16="http://schemas.microsoft.com/office/drawing/2014/main" id="{7F8F00AE-8071-5033-9B64-B19B8888CE18}"/>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C7634C92-310B-61F2-0023-99E6DB4E37D9}"/>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28D2C946-A677-5645-EB12-DBE03439C2A0}"/>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E895039C-3B75-10F3-6CCE-0A121B8C6149}"/>
              </a:ext>
            </a:extLst>
          </p:cNvPr>
          <p:cNvSpPr/>
          <p:nvPr/>
        </p:nvSpPr>
        <p:spPr>
          <a:xfrm rot="19540409">
            <a:off x="4209942" y="-53196"/>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C9A0CF03-45D4-D29B-DDC6-5E259CB3E729}"/>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F204C545-8228-FB9F-3443-24BBE10756C7}"/>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18" name="ZoneTexte 17">
            <a:extLst>
              <a:ext uri="{FF2B5EF4-FFF2-40B4-BE49-F238E27FC236}">
                <a16:creationId xmlns:a16="http://schemas.microsoft.com/office/drawing/2014/main" id="{AADB64C6-8233-C447-1B87-A8BA285C5D11}"/>
              </a:ext>
            </a:extLst>
          </p:cNvPr>
          <p:cNvSpPr txBox="1"/>
          <p:nvPr/>
        </p:nvSpPr>
        <p:spPr>
          <a:xfrm>
            <a:off x="4695914" y="3486304"/>
            <a:ext cx="1935146" cy="646331"/>
          </a:xfrm>
          <a:prstGeom prst="rect">
            <a:avLst/>
          </a:prstGeom>
          <a:noFill/>
        </p:spPr>
        <p:txBody>
          <a:bodyPr wrap="none" rtlCol="0">
            <a:spAutoFit/>
          </a:bodyPr>
          <a:lstStyle/>
          <a:p>
            <a:pPr algn="ctr"/>
            <a:r>
              <a:rPr lang="fr-FR" dirty="0" err="1">
                <a:solidFill>
                  <a:srgbClr val="D4C491"/>
                </a:solidFill>
                <a:latin typeface="Avenir Book" panose="02000503020000020003" pitchFamily="2" charset="0"/>
              </a:rPr>
              <a:t>Hidden</a:t>
            </a:r>
            <a:r>
              <a:rPr lang="fr-FR" dirty="0">
                <a:solidFill>
                  <a:srgbClr val="D4C491"/>
                </a:solidFill>
                <a:latin typeface="Avenir Book" panose="02000503020000020003" pitchFamily="2" charset="0"/>
              </a:rPr>
              <a:t> </a:t>
            </a:r>
          </a:p>
          <a:p>
            <a:pPr algn="ctr"/>
            <a:r>
              <a:rPr lang="fr-FR" dirty="0" err="1">
                <a:solidFill>
                  <a:srgbClr val="D4C491"/>
                </a:solidFill>
                <a:latin typeface="Avenir Book" panose="02000503020000020003" pitchFamily="2" charset="0"/>
              </a:rPr>
              <a:t>Costs</a:t>
            </a:r>
            <a:r>
              <a:rPr lang="fr-FR" dirty="0">
                <a:solidFill>
                  <a:srgbClr val="D4C491"/>
                </a:solidFill>
                <a:latin typeface="Avenir Book" panose="02000503020000020003" pitchFamily="2" charset="0"/>
              </a:rPr>
              <a:t> &amp; </a:t>
            </a:r>
            <a:r>
              <a:rPr lang="fr-FR" dirty="0" err="1">
                <a:solidFill>
                  <a:srgbClr val="D4C491"/>
                </a:solidFill>
                <a:latin typeface="Avenir Book" panose="02000503020000020003" pitchFamily="2" charset="0"/>
              </a:rPr>
              <a:t>benefits</a:t>
            </a:r>
            <a:r>
              <a:rPr lang="fr-FR" dirty="0">
                <a:solidFill>
                  <a:srgbClr val="D4C491"/>
                </a:solidFill>
                <a:latin typeface="Avenir Book" panose="02000503020000020003" pitchFamily="2" charset="0"/>
              </a:rPr>
              <a:t> </a:t>
            </a:r>
          </a:p>
        </p:txBody>
      </p:sp>
      <p:sp>
        <p:nvSpPr>
          <p:cNvPr id="24" name="Virage 23">
            <a:extLst>
              <a:ext uri="{FF2B5EF4-FFF2-40B4-BE49-F238E27FC236}">
                <a16:creationId xmlns:a16="http://schemas.microsoft.com/office/drawing/2014/main" id="{55C726BF-8C52-164B-FEF0-F502CA16D4E1}"/>
              </a:ext>
            </a:extLst>
          </p:cNvPr>
          <p:cNvSpPr/>
          <p:nvPr/>
        </p:nvSpPr>
        <p:spPr>
          <a:xfrm flipV="1">
            <a:off x="1099311" y="3200553"/>
            <a:ext cx="2301821" cy="646331"/>
          </a:xfrm>
          <a:prstGeom prst="bentArrow">
            <a:avLst>
              <a:gd name="adj1" fmla="val 7243"/>
              <a:gd name="adj2" fmla="val 18000"/>
              <a:gd name="adj3" fmla="val 33954"/>
              <a:gd name="adj4" fmla="val 79167"/>
            </a:avLst>
          </a:prstGeom>
          <a:solidFill>
            <a:schemeClr val="tx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ZoneTexte 24">
            <a:extLst>
              <a:ext uri="{FF2B5EF4-FFF2-40B4-BE49-F238E27FC236}">
                <a16:creationId xmlns:a16="http://schemas.microsoft.com/office/drawing/2014/main" id="{C866E926-3488-E18B-888F-D97DA95F2829}"/>
              </a:ext>
            </a:extLst>
          </p:cNvPr>
          <p:cNvSpPr txBox="1"/>
          <p:nvPr/>
        </p:nvSpPr>
        <p:spPr>
          <a:xfrm>
            <a:off x="1036146" y="1433216"/>
            <a:ext cx="2409634" cy="646331"/>
          </a:xfrm>
          <a:prstGeom prst="rect">
            <a:avLst/>
          </a:prstGeom>
          <a:noFill/>
        </p:spPr>
        <p:txBody>
          <a:bodyPr wrap="none" rtlCol="0">
            <a:spAutoFit/>
          </a:bodyPr>
          <a:lstStyle/>
          <a:p>
            <a:r>
              <a:rPr lang="fr-FR" dirty="0" err="1">
                <a:latin typeface="Avenir Medium" panose="02000503020000020003" pitchFamily="2" charset="0"/>
              </a:rPr>
              <a:t>Monetization</a:t>
            </a:r>
            <a:r>
              <a:rPr lang="fr-FR" dirty="0">
                <a:latin typeface="Avenir Medium" panose="02000503020000020003" pitchFamily="2" charset="0"/>
              </a:rPr>
              <a:t> </a:t>
            </a:r>
            <a:r>
              <a:rPr lang="fr-FR" dirty="0" err="1">
                <a:latin typeface="Avenir Medium" panose="02000503020000020003" pitchFamily="2" charset="0"/>
              </a:rPr>
              <a:t>factors</a:t>
            </a:r>
            <a:r>
              <a:rPr lang="fr-FR" dirty="0">
                <a:latin typeface="Avenir Medium" panose="02000503020000020003" pitchFamily="2" charset="0"/>
              </a:rPr>
              <a:t> </a:t>
            </a:r>
          </a:p>
          <a:p>
            <a:pPr algn="ctr"/>
            <a:r>
              <a:rPr lang="fr-FR" dirty="0">
                <a:solidFill>
                  <a:srgbClr val="000000"/>
                </a:solidFill>
                <a:effectLst/>
                <a:latin typeface="Avenir Light" panose="020B0402020203020204" pitchFamily="34" charset="77"/>
              </a:rPr>
              <a:t>[</a:t>
            </a:r>
            <a:r>
              <a:rPr lang="fr-FR" dirty="0">
                <a:latin typeface="Avenir Light" panose="020B0402020203020204" pitchFamily="34" charset="77"/>
              </a:rPr>
              <a:t>CHF/</a:t>
            </a:r>
            <a:r>
              <a:rPr lang="fr-FR" i="1" dirty="0" err="1">
                <a:latin typeface="Avenir Light Oblique" panose="020B0402020203090204" pitchFamily="34" charset="77"/>
              </a:rPr>
              <a:t>metric</a:t>
            </a:r>
            <a:r>
              <a:rPr lang="fr-FR" dirty="0">
                <a:solidFill>
                  <a:srgbClr val="000000"/>
                </a:solidFill>
                <a:effectLst/>
                <a:latin typeface="Avenir Light" panose="020B0402020203020204" pitchFamily="34" charset="77"/>
              </a:rPr>
              <a:t> ]</a:t>
            </a:r>
            <a:r>
              <a:rPr lang="fr-FR" dirty="0"/>
              <a:t> </a:t>
            </a:r>
          </a:p>
        </p:txBody>
      </p:sp>
      <p:pic>
        <p:nvPicPr>
          <p:cNvPr id="27" name="Image 26" descr="Une image contenant Police, Graphique, texte, graphisme&#10;&#10;Description générée automatiquement">
            <a:extLst>
              <a:ext uri="{FF2B5EF4-FFF2-40B4-BE49-F238E27FC236}">
                <a16:creationId xmlns:a16="http://schemas.microsoft.com/office/drawing/2014/main" id="{358E334D-F251-747D-65D8-D3E2B04EB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329" y="2114939"/>
            <a:ext cx="1306619" cy="301135"/>
          </a:xfrm>
          <a:prstGeom prst="rect">
            <a:avLst/>
          </a:prstGeom>
        </p:spPr>
      </p:pic>
      <p:sp>
        <p:nvSpPr>
          <p:cNvPr id="28" name="ZoneTexte 27">
            <a:extLst>
              <a:ext uri="{FF2B5EF4-FFF2-40B4-BE49-F238E27FC236}">
                <a16:creationId xmlns:a16="http://schemas.microsoft.com/office/drawing/2014/main" id="{F7F3A63B-1070-C46B-DAAA-D50AE9DBA571}"/>
              </a:ext>
            </a:extLst>
          </p:cNvPr>
          <p:cNvSpPr txBox="1"/>
          <p:nvPr/>
        </p:nvSpPr>
        <p:spPr>
          <a:xfrm>
            <a:off x="1460685" y="2562974"/>
            <a:ext cx="1985095" cy="923330"/>
          </a:xfrm>
          <a:prstGeom prst="rect">
            <a:avLst/>
          </a:prstGeom>
          <a:noFill/>
        </p:spPr>
        <p:txBody>
          <a:bodyPr wrap="none" rtlCol="0">
            <a:spAutoFit/>
          </a:bodyPr>
          <a:lstStyle/>
          <a:p>
            <a:pPr marL="285750" indent="-285750">
              <a:buFont typeface="Wingdings" pitchFamily="2" charset="2"/>
              <a:buChar char="Ø"/>
            </a:pPr>
            <a:r>
              <a:rPr lang="fr-FR" dirty="0">
                <a:latin typeface="Avenir Light" panose="020B0402020203020204" pitchFamily="34" charset="77"/>
              </a:rPr>
              <a:t>Prevention </a:t>
            </a:r>
          </a:p>
          <a:p>
            <a:pPr marL="285750" indent="-285750">
              <a:buFont typeface="Wingdings" pitchFamily="2" charset="2"/>
              <a:buChar char="Ø"/>
            </a:pPr>
            <a:r>
              <a:rPr lang="fr-FR" dirty="0">
                <a:latin typeface="Avenir Light" panose="020B0402020203020204" pitchFamily="34" charset="77"/>
              </a:rPr>
              <a:t>Compensation</a:t>
            </a:r>
          </a:p>
          <a:p>
            <a:pPr marL="285750" indent="-285750">
              <a:buFont typeface="Wingdings" pitchFamily="2" charset="2"/>
              <a:buChar char="Ø"/>
            </a:pPr>
            <a:r>
              <a:rPr lang="fr-FR" dirty="0" err="1">
                <a:latin typeface="Avenir Light" panose="020B0402020203020204" pitchFamily="34" charset="77"/>
              </a:rPr>
              <a:t>Restoration</a:t>
            </a:r>
            <a:r>
              <a:rPr lang="fr-FR" dirty="0">
                <a:latin typeface="Avenir Light" panose="020B0402020203020204" pitchFamily="34" charset="77"/>
              </a:rPr>
              <a:t> </a:t>
            </a:r>
          </a:p>
        </p:txBody>
      </p:sp>
      <p:pic>
        <p:nvPicPr>
          <p:cNvPr id="30" name="Image 29">
            <a:extLst>
              <a:ext uri="{FF2B5EF4-FFF2-40B4-BE49-F238E27FC236}">
                <a16:creationId xmlns:a16="http://schemas.microsoft.com/office/drawing/2014/main" id="{ED0793DC-1B0E-E3A8-0B9E-39204820CE06}"/>
              </a:ext>
            </a:extLst>
          </p:cNvPr>
          <p:cNvPicPr>
            <a:picLocks noChangeAspect="1"/>
          </p:cNvPicPr>
          <p:nvPr/>
        </p:nvPicPr>
        <p:blipFill>
          <a:blip r:embed="rId4"/>
          <a:stretch>
            <a:fillRect/>
          </a:stretch>
        </p:blipFill>
        <p:spPr>
          <a:xfrm>
            <a:off x="1189662" y="1432721"/>
            <a:ext cx="10561824" cy="5280912"/>
          </a:xfrm>
          <a:prstGeom prst="rect">
            <a:avLst/>
          </a:prstGeom>
        </p:spPr>
      </p:pic>
      <p:sp>
        <p:nvSpPr>
          <p:cNvPr id="2" name="Rectangle : coins arrondis 1">
            <a:extLst>
              <a:ext uri="{FF2B5EF4-FFF2-40B4-BE49-F238E27FC236}">
                <a16:creationId xmlns:a16="http://schemas.microsoft.com/office/drawing/2014/main" id="{083C7909-C7F2-AAC8-76C7-1837660210CC}"/>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9D064F42-FB40-F08B-B019-980B1C98CB4C}"/>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389027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1AFA4-D2CF-F0BE-E7A6-3440EC89F06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4825A1A-3AB8-FDA1-13DB-C961CA6CFAD5}"/>
              </a:ext>
            </a:extLst>
          </p:cNvPr>
          <p:cNvSpPr>
            <a:spLocks noGrp="1"/>
          </p:cNvSpPr>
          <p:nvPr>
            <p:ph type="sldNum" sz="quarter" idx="12"/>
          </p:nvPr>
        </p:nvSpPr>
        <p:spPr/>
        <p:txBody>
          <a:bodyPr/>
          <a:lstStyle/>
          <a:p>
            <a:fld id="{D0A4BE25-63F8-4FBD-909E-92E38D93C208}" type="slidenum">
              <a:rPr lang="fr-FR" smtClean="0"/>
              <a:t>15</a:t>
            </a:fld>
            <a:endParaRPr lang="fr-FR"/>
          </a:p>
        </p:txBody>
      </p:sp>
      <p:sp>
        <p:nvSpPr>
          <p:cNvPr id="8" name="Titre 3">
            <a:extLst>
              <a:ext uri="{FF2B5EF4-FFF2-40B4-BE49-F238E27FC236}">
                <a16:creationId xmlns:a16="http://schemas.microsoft.com/office/drawing/2014/main" id="{63C77643-A2AA-7271-29D4-79337B2A7ADC}"/>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3E775BEA-CFC3-50D6-973C-F21FF2DE16DE}"/>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1F7E50C7-D2B5-F2D2-7A37-0AFBC08F0189}"/>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94E98AB3-EAA5-2FB8-BE3D-7F63DA2FAB85}"/>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DF0584FD-E540-03C9-28A6-2738322F01BB}"/>
              </a:ext>
            </a:extLst>
          </p:cNvPr>
          <p:cNvSpPr/>
          <p:nvPr/>
        </p:nvSpPr>
        <p:spPr>
          <a:xfrm rot="19540409">
            <a:off x="5819975" y="-53195"/>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071C06B7-4D32-9AA3-1B8B-4E0CC3EF4571}"/>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grpSp>
        <p:nvGrpSpPr>
          <p:cNvPr id="49" name="Groupe 48">
            <a:extLst>
              <a:ext uri="{FF2B5EF4-FFF2-40B4-BE49-F238E27FC236}">
                <a16:creationId xmlns:a16="http://schemas.microsoft.com/office/drawing/2014/main" id="{D6F14CEC-55D4-41B1-73B0-818B9040AFE7}"/>
              </a:ext>
            </a:extLst>
          </p:cNvPr>
          <p:cNvGrpSpPr/>
          <p:nvPr/>
        </p:nvGrpSpPr>
        <p:grpSpPr>
          <a:xfrm>
            <a:off x="-1149979" y="2382295"/>
            <a:ext cx="987104" cy="928003"/>
            <a:chOff x="9820804" y="2790047"/>
            <a:chExt cx="1477638" cy="1566956"/>
          </a:xfrm>
        </p:grpSpPr>
        <p:cxnSp>
          <p:nvCxnSpPr>
            <p:cNvPr id="50" name="Connecteur droit 49">
              <a:extLst>
                <a:ext uri="{FF2B5EF4-FFF2-40B4-BE49-F238E27FC236}">
                  <a16:creationId xmlns:a16="http://schemas.microsoft.com/office/drawing/2014/main" id="{18344FBF-BBE4-CE69-4CEB-D66E10127660}"/>
                </a:ext>
              </a:extLst>
            </p:cNvPr>
            <p:cNvCxnSpPr>
              <a:cxnSpLocks/>
            </p:cNvCxnSpPr>
            <p:nvPr/>
          </p:nvCxnSpPr>
          <p:spPr>
            <a:xfrm flipH="1" flipV="1">
              <a:off x="10553899" y="2790047"/>
              <a:ext cx="744543" cy="437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D105C59E-79C7-C8CC-2660-AE99EDFADCE4}"/>
                </a:ext>
              </a:extLst>
            </p:cNvPr>
            <p:cNvCxnSpPr>
              <a:cxnSpLocks/>
            </p:cNvCxnSpPr>
            <p:nvPr/>
          </p:nvCxnSpPr>
          <p:spPr>
            <a:xfrm>
              <a:off x="9925405" y="3227462"/>
              <a:ext cx="0" cy="11295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3727E33C-EE4E-42A6-B3A0-45BED6270E4C}"/>
                </a:ext>
              </a:extLst>
            </p:cNvPr>
            <p:cNvCxnSpPr>
              <a:cxnSpLocks/>
            </p:cNvCxnSpPr>
            <p:nvPr/>
          </p:nvCxnSpPr>
          <p:spPr>
            <a:xfrm flipH="1">
              <a:off x="9820804" y="2790047"/>
              <a:ext cx="744543" cy="437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 name="Image 52" descr="Une image contenant noir, bouteille&#10;&#10;Description générée automatiquement">
            <a:extLst>
              <a:ext uri="{FF2B5EF4-FFF2-40B4-BE49-F238E27FC236}">
                <a16:creationId xmlns:a16="http://schemas.microsoft.com/office/drawing/2014/main" id="{DDDEA003-447E-80C1-7E8D-8361C02B21D2}"/>
              </a:ext>
            </a:extLst>
          </p:cNvPr>
          <p:cNvPicPr>
            <a:picLocks noChangeAspect="1"/>
          </p:cNvPicPr>
          <p:nvPr/>
        </p:nvPicPr>
        <p:blipFill>
          <a:blip r:embed="rId3"/>
          <a:stretch>
            <a:fillRect/>
          </a:stretch>
        </p:blipFill>
        <p:spPr>
          <a:xfrm>
            <a:off x="-1229347" y="2541697"/>
            <a:ext cx="761312" cy="761312"/>
          </a:xfrm>
          <a:prstGeom prst="rect">
            <a:avLst/>
          </a:prstGeom>
        </p:spPr>
      </p:pic>
      <p:pic>
        <p:nvPicPr>
          <p:cNvPr id="54" name="Image 53" descr="Une image contenant noir, bouteille&#10;&#10;Description générée automatiquement">
            <a:extLst>
              <a:ext uri="{FF2B5EF4-FFF2-40B4-BE49-F238E27FC236}">
                <a16:creationId xmlns:a16="http://schemas.microsoft.com/office/drawing/2014/main" id="{D7D2C786-54E9-3096-D2C9-64AF19BE63C9}"/>
              </a:ext>
            </a:extLst>
          </p:cNvPr>
          <p:cNvPicPr>
            <a:picLocks noChangeAspect="1"/>
          </p:cNvPicPr>
          <p:nvPr/>
        </p:nvPicPr>
        <p:blipFill>
          <a:blip r:embed="rId3"/>
          <a:stretch>
            <a:fillRect/>
          </a:stretch>
        </p:blipFill>
        <p:spPr>
          <a:xfrm>
            <a:off x="-1037083" y="2548986"/>
            <a:ext cx="761312" cy="761312"/>
          </a:xfrm>
          <a:prstGeom prst="rect">
            <a:avLst/>
          </a:prstGeom>
        </p:spPr>
      </p:pic>
      <p:pic>
        <p:nvPicPr>
          <p:cNvPr id="55" name="Image 54" descr="Une image contenant noir, bouteille&#10;&#10;Description générée automatiquement">
            <a:extLst>
              <a:ext uri="{FF2B5EF4-FFF2-40B4-BE49-F238E27FC236}">
                <a16:creationId xmlns:a16="http://schemas.microsoft.com/office/drawing/2014/main" id="{1D12B15A-FEC9-360D-5C06-2D9382FD968E}"/>
              </a:ext>
            </a:extLst>
          </p:cNvPr>
          <p:cNvPicPr>
            <a:picLocks noChangeAspect="1"/>
          </p:cNvPicPr>
          <p:nvPr/>
        </p:nvPicPr>
        <p:blipFill>
          <a:blip r:embed="rId3"/>
          <a:stretch>
            <a:fillRect/>
          </a:stretch>
        </p:blipFill>
        <p:spPr>
          <a:xfrm>
            <a:off x="-848692" y="2548986"/>
            <a:ext cx="761312" cy="761312"/>
          </a:xfrm>
          <a:prstGeom prst="rect">
            <a:avLst/>
          </a:prstGeom>
        </p:spPr>
      </p:pic>
      <p:pic>
        <p:nvPicPr>
          <p:cNvPr id="56" name="Image 55" descr="Une image contenant noir, bouteille&#10;&#10;Description générée automatiquement">
            <a:extLst>
              <a:ext uri="{FF2B5EF4-FFF2-40B4-BE49-F238E27FC236}">
                <a16:creationId xmlns:a16="http://schemas.microsoft.com/office/drawing/2014/main" id="{D1A663BB-D202-0E11-359B-98E3A30ACFB1}"/>
              </a:ext>
            </a:extLst>
          </p:cNvPr>
          <p:cNvPicPr>
            <a:picLocks noChangeAspect="1"/>
          </p:cNvPicPr>
          <p:nvPr/>
        </p:nvPicPr>
        <p:blipFill>
          <a:blip r:embed="rId3"/>
          <a:stretch>
            <a:fillRect/>
          </a:stretch>
        </p:blipFill>
        <p:spPr>
          <a:xfrm>
            <a:off x="2236782" y="2396586"/>
            <a:ext cx="761312" cy="761312"/>
          </a:xfrm>
          <a:prstGeom prst="rect">
            <a:avLst/>
          </a:prstGeom>
        </p:spPr>
      </p:pic>
      <p:sp>
        <p:nvSpPr>
          <p:cNvPr id="57" name="ZoneTexte 56">
            <a:extLst>
              <a:ext uri="{FF2B5EF4-FFF2-40B4-BE49-F238E27FC236}">
                <a16:creationId xmlns:a16="http://schemas.microsoft.com/office/drawing/2014/main" id="{75F4DD34-19CF-5660-A224-F3E0795D0652}"/>
              </a:ext>
            </a:extLst>
          </p:cNvPr>
          <p:cNvSpPr txBox="1"/>
          <p:nvPr/>
        </p:nvSpPr>
        <p:spPr>
          <a:xfrm>
            <a:off x="2168833" y="3198842"/>
            <a:ext cx="894797" cy="369332"/>
          </a:xfrm>
          <a:prstGeom prst="rect">
            <a:avLst/>
          </a:prstGeom>
          <a:noFill/>
        </p:spPr>
        <p:txBody>
          <a:bodyPr wrap="none" rtlCol="0">
            <a:spAutoFit/>
          </a:bodyPr>
          <a:lstStyle/>
          <a:p>
            <a:r>
              <a:rPr lang="fr-FR" dirty="0">
                <a:latin typeface="Avenir Light" panose="020B0402020203020204" pitchFamily="34" charset="77"/>
              </a:rPr>
              <a:t>1l </a:t>
            </a:r>
            <a:r>
              <a:rPr lang="fr-FR" dirty="0" err="1">
                <a:latin typeface="Avenir Light" panose="020B0402020203020204" pitchFamily="34" charset="77"/>
              </a:rPr>
              <a:t>wine</a:t>
            </a:r>
            <a:endParaRPr lang="fr-FR" dirty="0">
              <a:latin typeface="Avenir Light" panose="020B0402020203020204" pitchFamily="34" charset="77"/>
            </a:endParaRPr>
          </a:p>
        </p:txBody>
      </p:sp>
      <p:pic>
        <p:nvPicPr>
          <p:cNvPr id="65" name="Image 64" descr="Une image contenant texte, capture d’écran, diagramme, nombre&#10;&#10;Description générée automatiquement">
            <a:extLst>
              <a:ext uri="{FF2B5EF4-FFF2-40B4-BE49-F238E27FC236}">
                <a16:creationId xmlns:a16="http://schemas.microsoft.com/office/drawing/2014/main" id="{E11AB25F-7426-A8E0-D14F-0212D0AE1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731" y="1915585"/>
            <a:ext cx="2905164" cy="3507717"/>
          </a:xfrm>
          <a:prstGeom prst="rect">
            <a:avLst/>
          </a:prstGeom>
        </p:spPr>
      </p:pic>
      <p:sp>
        <p:nvSpPr>
          <p:cNvPr id="66" name="ZoneTexte 65">
            <a:extLst>
              <a:ext uri="{FF2B5EF4-FFF2-40B4-BE49-F238E27FC236}">
                <a16:creationId xmlns:a16="http://schemas.microsoft.com/office/drawing/2014/main" id="{6705716A-3245-23CB-AF69-7776AFAAAD46}"/>
              </a:ext>
            </a:extLst>
          </p:cNvPr>
          <p:cNvSpPr txBox="1"/>
          <p:nvPr/>
        </p:nvSpPr>
        <p:spPr>
          <a:xfrm>
            <a:off x="4586462" y="1684820"/>
            <a:ext cx="1047082" cy="338554"/>
          </a:xfrm>
          <a:prstGeom prst="rect">
            <a:avLst/>
          </a:prstGeom>
          <a:noFill/>
        </p:spPr>
        <p:txBody>
          <a:bodyPr wrap="none" rtlCol="0">
            <a:spAutoFit/>
          </a:bodyPr>
          <a:lstStyle/>
          <a:p>
            <a:r>
              <a:rPr lang="fr-FR" sz="1600" dirty="0">
                <a:latin typeface="Avenir Book" panose="02000503020000020003" pitchFamily="2" charset="0"/>
              </a:rPr>
              <a:t>CHF 7.63</a:t>
            </a:r>
          </a:p>
        </p:txBody>
      </p:sp>
      <p:sp>
        <p:nvSpPr>
          <p:cNvPr id="68" name="ZoneTexte 67">
            <a:extLst>
              <a:ext uri="{FF2B5EF4-FFF2-40B4-BE49-F238E27FC236}">
                <a16:creationId xmlns:a16="http://schemas.microsoft.com/office/drawing/2014/main" id="{F85F7953-04BF-0B1C-040C-C4E6B64B2127}"/>
              </a:ext>
            </a:extLst>
          </p:cNvPr>
          <p:cNvSpPr txBox="1"/>
          <p:nvPr/>
        </p:nvSpPr>
        <p:spPr>
          <a:xfrm>
            <a:off x="4208410" y="5554027"/>
            <a:ext cx="1803186" cy="984885"/>
          </a:xfrm>
          <a:prstGeom prst="rect">
            <a:avLst/>
          </a:prstGeom>
          <a:noFill/>
        </p:spPr>
        <p:txBody>
          <a:bodyPr wrap="none" rtlCol="0">
            <a:spAutoFit/>
          </a:bodyPr>
          <a:lstStyle/>
          <a:p>
            <a:pPr algn="ctr"/>
            <a:r>
              <a:rPr lang="fr-FR" dirty="0" err="1">
                <a:latin typeface="Avenir Book" panose="02000503020000020003" pitchFamily="2" charset="0"/>
              </a:rPr>
              <a:t>Hidden</a:t>
            </a:r>
            <a:r>
              <a:rPr lang="fr-FR" dirty="0">
                <a:latin typeface="Avenir Book" panose="02000503020000020003" pitchFamily="2" charset="0"/>
              </a:rPr>
              <a:t> </a:t>
            </a:r>
            <a:r>
              <a:rPr lang="fr-FR" dirty="0" err="1">
                <a:latin typeface="Avenir Book" panose="02000503020000020003" pitchFamily="2" charset="0"/>
              </a:rPr>
              <a:t>costs</a:t>
            </a:r>
            <a:endParaRPr lang="fr-FR" dirty="0">
              <a:latin typeface="Avenir Book" panose="02000503020000020003" pitchFamily="2" charset="0"/>
            </a:endParaRPr>
          </a:p>
          <a:p>
            <a:pPr algn="ctr">
              <a:lnSpc>
                <a:spcPct val="150000"/>
              </a:lnSpc>
            </a:pPr>
            <a:r>
              <a:rPr lang="fr-FR" sz="1600" dirty="0" err="1">
                <a:latin typeface="Avenir Light" panose="020B0402020203020204" pitchFamily="34" charset="77"/>
              </a:rPr>
              <a:t>Excluding</a:t>
            </a:r>
            <a:r>
              <a:rPr lang="fr-FR" sz="1600" dirty="0">
                <a:latin typeface="Avenir Light" panose="020B0402020203020204" pitchFamily="34" charset="77"/>
              </a:rPr>
              <a:t> </a:t>
            </a:r>
            <a:r>
              <a:rPr lang="fr-FR" sz="1600" dirty="0" err="1">
                <a:latin typeface="Avenir Light" panose="020B0402020203020204" pitchFamily="34" charset="77"/>
              </a:rPr>
              <a:t>grape</a:t>
            </a:r>
            <a:r>
              <a:rPr lang="fr-FR" sz="1600" dirty="0">
                <a:latin typeface="Avenir Light" panose="020B0402020203020204" pitchFamily="34" charset="77"/>
              </a:rPr>
              <a:t> </a:t>
            </a:r>
          </a:p>
          <a:p>
            <a:pPr algn="ctr"/>
            <a:r>
              <a:rPr lang="fr-FR" sz="1600" dirty="0" err="1">
                <a:latin typeface="Avenir Light" panose="020B0402020203020204" pitchFamily="34" charset="77"/>
              </a:rPr>
              <a:t>pomace</a:t>
            </a:r>
            <a:r>
              <a:rPr lang="fr-FR" sz="1600" dirty="0">
                <a:latin typeface="Avenir Light" panose="020B0402020203020204" pitchFamily="34" charset="77"/>
              </a:rPr>
              <a:t> </a:t>
            </a:r>
            <a:r>
              <a:rPr lang="fr-FR" sz="1600" dirty="0" err="1">
                <a:latin typeface="Avenir Light" panose="020B0402020203020204" pitchFamily="34" charset="77"/>
              </a:rPr>
              <a:t>recovery</a:t>
            </a:r>
            <a:r>
              <a:rPr lang="fr-FR" sz="1600" dirty="0">
                <a:latin typeface="Avenir Light" panose="020B0402020203020204" pitchFamily="34" charset="77"/>
              </a:rPr>
              <a:t> </a:t>
            </a:r>
          </a:p>
        </p:txBody>
      </p:sp>
      <p:sp>
        <p:nvSpPr>
          <p:cNvPr id="70" name="ZoneTexte 69">
            <a:extLst>
              <a:ext uri="{FF2B5EF4-FFF2-40B4-BE49-F238E27FC236}">
                <a16:creationId xmlns:a16="http://schemas.microsoft.com/office/drawing/2014/main" id="{35E6F1E4-EFF4-FD8B-E07B-304FF7E5C7EA}"/>
              </a:ext>
            </a:extLst>
          </p:cNvPr>
          <p:cNvSpPr txBox="1"/>
          <p:nvPr/>
        </p:nvSpPr>
        <p:spPr>
          <a:xfrm>
            <a:off x="10850781" y="2457576"/>
            <a:ext cx="482824" cy="276999"/>
          </a:xfrm>
          <a:prstGeom prst="rect">
            <a:avLst/>
          </a:prstGeom>
          <a:noFill/>
        </p:spPr>
        <p:txBody>
          <a:bodyPr wrap="none" rtlCol="0">
            <a:spAutoFit/>
          </a:bodyPr>
          <a:lstStyle/>
          <a:p>
            <a:r>
              <a:rPr lang="fr-FR" sz="1200" dirty="0">
                <a:solidFill>
                  <a:schemeClr val="bg1"/>
                </a:solidFill>
                <a:latin typeface="Avenir Book" panose="02000503020000020003" pitchFamily="2" charset="0"/>
              </a:rPr>
              <a:t>53%</a:t>
            </a:r>
          </a:p>
        </p:txBody>
      </p:sp>
      <p:sp>
        <p:nvSpPr>
          <p:cNvPr id="75" name="ZoneTexte 74">
            <a:extLst>
              <a:ext uri="{FF2B5EF4-FFF2-40B4-BE49-F238E27FC236}">
                <a16:creationId xmlns:a16="http://schemas.microsoft.com/office/drawing/2014/main" id="{9E493842-ED37-F829-6A5E-1FA9345D7793}"/>
              </a:ext>
            </a:extLst>
          </p:cNvPr>
          <p:cNvSpPr txBox="1"/>
          <p:nvPr/>
        </p:nvSpPr>
        <p:spPr>
          <a:xfrm>
            <a:off x="10021437" y="3538233"/>
            <a:ext cx="397866" cy="276999"/>
          </a:xfrm>
          <a:prstGeom prst="rect">
            <a:avLst/>
          </a:prstGeom>
          <a:noFill/>
        </p:spPr>
        <p:txBody>
          <a:bodyPr wrap="square" rtlCol="0">
            <a:spAutoFit/>
          </a:bodyPr>
          <a:lstStyle/>
          <a:p>
            <a:r>
              <a:rPr lang="fr-FR" sz="1200" dirty="0">
                <a:solidFill>
                  <a:schemeClr val="bg1"/>
                </a:solidFill>
                <a:latin typeface="Avenir Book" panose="02000503020000020003" pitchFamily="2" charset="0"/>
              </a:rPr>
              <a:t>6%</a:t>
            </a:r>
          </a:p>
        </p:txBody>
      </p:sp>
      <p:sp>
        <p:nvSpPr>
          <p:cNvPr id="76" name="ZoneTexte 75">
            <a:extLst>
              <a:ext uri="{FF2B5EF4-FFF2-40B4-BE49-F238E27FC236}">
                <a16:creationId xmlns:a16="http://schemas.microsoft.com/office/drawing/2014/main" id="{32330CB6-0D7F-E0B0-9D18-BFB1C51DDAE9}"/>
              </a:ext>
            </a:extLst>
          </p:cNvPr>
          <p:cNvSpPr txBox="1"/>
          <p:nvPr/>
        </p:nvSpPr>
        <p:spPr>
          <a:xfrm>
            <a:off x="9708050" y="2548986"/>
            <a:ext cx="482824" cy="276999"/>
          </a:xfrm>
          <a:prstGeom prst="rect">
            <a:avLst/>
          </a:prstGeom>
          <a:noFill/>
        </p:spPr>
        <p:txBody>
          <a:bodyPr wrap="none" rtlCol="0">
            <a:spAutoFit/>
          </a:bodyPr>
          <a:lstStyle/>
          <a:p>
            <a:r>
              <a:rPr lang="fr-FR" sz="1200" dirty="0">
                <a:solidFill>
                  <a:schemeClr val="bg1"/>
                </a:solidFill>
                <a:latin typeface="Avenir Book" panose="02000503020000020003" pitchFamily="2" charset="0"/>
              </a:rPr>
              <a:t>41%</a:t>
            </a:r>
          </a:p>
        </p:txBody>
      </p:sp>
      <p:grpSp>
        <p:nvGrpSpPr>
          <p:cNvPr id="86" name="Groupe 85">
            <a:extLst>
              <a:ext uri="{FF2B5EF4-FFF2-40B4-BE49-F238E27FC236}">
                <a16:creationId xmlns:a16="http://schemas.microsoft.com/office/drawing/2014/main" id="{6C353795-DA77-7A52-6995-C43BB61705AE}"/>
              </a:ext>
            </a:extLst>
          </p:cNvPr>
          <p:cNvGrpSpPr/>
          <p:nvPr/>
        </p:nvGrpSpPr>
        <p:grpSpPr>
          <a:xfrm>
            <a:off x="4586462" y="4617482"/>
            <a:ext cx="1692418" cy="451911"/>
            <a:chOff x="4586462" y="4617482"/>
            <a:chExt cx="1692418" cy="451911"/>
          </a:xfrm>
        </p:grpSpPr>
        <p:sp>
          <p:nvSpPr>
            <p:cNvPr id="87" name="Rectangle 86">
              <a:extLst>
                <a:ext uri="{FF2B5EF4-FFF2-40B4-BE49-F238E27FC236}">
                  <a16:creationId xmlns:a16="http://schemas.microsoft.com/office/drawing/2014/main" id="{D2662D17-99E4-E591-B7AF-BE8A80C1D424}"/>
                </a:ext>
              </a:extLst>
            </p:cNvPr>
            <p:cNvSpPr/>
            <p:nvPr/>
          </p:nvSpPr>
          <p:spPr>
            <a:xfrm>
              <a:off x="4586462" y="4798088"/>
              <a:ext cx="1056742" cy="271305"/>
            </a:xfrm>
            <a:prstGeom prst="rect">
              <a:avLst/>
            </a:prstGeom>
            <a:solidFill>
              <a:srgbClr val="A1BD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8" name="Connecteur droit 87">
              <a:extLst>
                <a:ext uri="{FF2B5EF4-FFF2-40B4-BE49-F238E27FC236}">
                  <a16:creationId xmlns:a16="http://schemas.microsoft.com/office/drawing/2014/main" id="{F5E12AD8-CC02-2035-5F4D-F5CB39ACEFA2}"/>
                </a:ext>
              </a:extLst>
            </p:cNvPr>
            <p:cNvCxnSpPr/>
            <p:nvPr/>
          </p:nvCxnSpPr>
          <p:spPr>
            <a:xfrm>
              <a:off x="5633544" y="4868426"/>
              <a:ext cx="175846" cy="0"/>
            </a:xfrm>
            <a:prstGeom prst="line">
              <a:avLst/>
            </a:prstGeom>
            <a:ln w="15875">
              <a:solidFill>
                <a:srgbClr val="A1BD7A"/>
              </a:solidFill>
            </a:ln>
          </p:spPr>
          <p:style>
            <a:lnRef idx="1">
              <a:schemeClr val="accent1"/>
            </a:lnRef>
            <a:fillRef idx="0">
              <a:schemeClr val="accent1"/>
            </a:fillRef>
            <a:effectRef idx="0">
              <a:schemeClr val="accent1"/>
            </a:effectRef>
            <a:fontRef idx="minor">
              <a:schemeClr val="tx1"/>
            </a:fontRef>
          </p:style>
        </p:cxnSp>
        <p:pic>
          <p:nvPicPr>
            <p:cNvPr id="89" name="Image 88" descr="Une image contenant Police, texte, Graphique, nombre&#10;&#10;Description générée automatiquement">
              <a:extLst>
                <a:ext uri="{FF2B5EF4-FFF2-40B4-BE49-F238E27FC236}">
                  <a16:creationId xmlns:a16="http://schemas.microsoft.com/office/drawing/2014/main" id="{6EA372A4-2D3B-A2A0-2325-C6509AA5CF0B}"/>
                </a:ext>
              </a:extLst>
            </p:cNvPr>
            <p:cNvPicPr>
              <a:picLocks noChangeAspect="1"/>
            </p:cNvPicPr>
            <p:nvPr/>
          </p:nvPicPr>
          <p:blipFill rotWithShape="1">
            <a:blip r:embed="rId5">
              <a:alphaModFix amt="0"/>
              <a:extLst>
                <a:ext uri="{28A0092B-C50C-407E-A947-70E740481C1C}">
                  <a14:useLocalDpi xmlns:a14="http://schemas.microsoft.com/office/drawing/2010/main" val="0"/>
                </a:ext>
              </a:extLst>
            </a:blip>
            <a:srcRect l="2602" t="5147" r="1762" b="1679"/>
            <a:stretch/>
          </p:blipFill>
          <p:spPr>
            <a:xfrm>
              <a:off x="5809390" y="4617482"/>
              <a:ext cx="469490" cy="359171"/>
            </a:xfrm>
            <a:prstGeom prst="rect">
              <a:avLst/>
            </a:prstGeom>
          </p:spPr>
        </p:pic>
      </p:grpSp>
      <p:pic>
        <p:nvPicPr>
          <p:cNvPr id="92" name="Image 91" descr="Une image contenant texte, Police, capture d’écran, conception&#10;&#10;Description générée automatiquement">
            <a:extLst>
              <a:ext uri="{FF2B5EF4-FFF2-40B4-BE49-F238E27FC236}">
                <a16:creationId xmlns:a16="http://schemas.microsoft.com/office/drawing/2014/main" id="{099A80BB-03C7-58BF-4249-72A78A5F6D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1086" y="4359652"/>
            <a:ext cx="1294736" cy="984885"/>
          </a:xfrm>
          <a:prstGeom prst="rect">
            <a:avLst/>
          </a:prstGeom>
        </p:spPr>
      </p:pic>
      <p:pic>
        <p:nvPicPr>
          <p:cNvPr id="93" name="Image 92" descr="Une image contenant texte, Police, capture d’écran, conception&#10;&#10;Description générée automatiquement">
            <a:extLst>
              <a:ext uri="{FF2B5EF4-FFF2-40B4-BE49-F238E27FC236}">
                <a16:creationId xmlns:a16="http://schemas.microsoft.com/office/drawing/2014/main" id="{77D1D2E2-F29D-A786-73BB-6E2D2A1B0A30}"/>
              </a:ext>
            </a:extLst>
          </p:cNvPr>
          <p:cNvPicPr>
            <a:picLocks noChangeAspect="1"/>
          </p:cNvPicPr>
          <p:nvPr/>
        </p:nvPicPr>
        <p:blipFill rotWithShape="1">
          <a:blip r:embed="rId6">
            <a:alphaModFix amt="0"/>
            <a:extLst>
              <a:ext uri="{28A0092B-C50C-407E-A947-70E740481C1C}">
                <a14:useLocalDpi xmlns:a14="http://schemas.microsoft.com/office/drawing/2010/main" val="0"/>
              </a:ext>
            </a:extLst>
          </a:blip>
          <a:srcRect t="51659" b="27936"/>
          <a:stretch/>
        </p:blipFill>
        <p:spPr>
          <a:xfrm>
            <a:off x="2231086" y="4868426"/>
            <a:ext cx="1294736" cy="200967"/>
          </a:xfrm>
          <a:prstGeom prst="rect">
            <a:avLst/>
          </a:prstGeom>
        </p:spPr>
      </p:pic>
      <p:sp>
        <p:nvSpPr>
          <p:cNvPr id="2" name="Rectangle : coins arrondis 1">
            <a:extLst>
              <a:ext uri="{FF2B5EF4-FFF2-40B4-BE49-F238E27FC236}">
                <a16:creationId xmlns:a16="http://schemas.microsoft.com/office/drawing/2014/main" id="{C7F12AC6-978D-CB1F-4603-06FB029CF1C9}"/>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D1F8F91C-80D8-52C7-FD31-980D2316650B}"/>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1792561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82B4-7DAE-3741-B0DD-EF0011918711}"/>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A7C6DFA-E89F-C356-0939-0B9724F17A9E}"/>
              </a:ext>
            </a:extLst>
          </p:cNvPr>
          <p:cNvSpPr>
            <a:spLocks noGrp="1"/>
          </p:cNvSpPr>
          <p:nvPr>
            <p:ph type="sldNum" sz="quarter" idx="12"/>
          </p:nvPr>
        </p:nvSpPr>
        <p:spPr/>
        <p:txBody>
          <a:bodyPr/>
          <a:lstStyle/>
          <a:p>
            <a:fld id="{D0A4BE25-63F8-4FBD-909E-92E38D93C208}" type="slidenum">
              <a:rPr lang="fr-FR" smtClean="0"/>
              <a:t>16</a:t>
            </a:fld>
            <a:endParaRPr lang="fr-FR"/>
          </a:p>
        </p:txBody>
      </p:sp>
      <p:sp>
        <p:nvSpPr>
          <p:cNvPr id="8" name="Titre 3">
            <a:extLst>
              <a:ext uri="{FF2B5EF4-FFF2-40B4-BE49-F238E27FC236}">
                <a16:creationId xmlns:a16="http://schemas.microsoft.com/office/drawing/2014/main" id="{26D28BD3-88EF-263C-90B7-CAB93A55F672}"/>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451354C7-DF6E-8139-8867-7BC3C7EA2126}"/>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94C33275-CB7E-371D-4F3A-41D733141A42}"/>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E7449D39-E384-FF38-C8DD-E8097F9B2A5F}"/>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D514F54B-0CB3-BB57-519C-49F6A4B142FA}"/>
              </a:ext>
            </a:extLst>
          </p:cNvPr>
          <p:cNvSpPr/>
          <p:nvPr/>
        </p:nvSpPr>
        <p:spPr>
          <a:xfrm rot="19540409">
            <a:off x="5819975" y="-53195"/>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9327B69D-6F82-4C0A-FB16-BA9D28A149B6}"/>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grpSp>
        <p:nvGrpSpPr>
          <p:cNvPr id="49" name="Groupe 48">
            <a:extLst>
              <a:ext uri="{FF2B5EF4-FFF2-40B4-BE49-F238E27FC236}">
                <a16:creationId xmlns:a16="http://schemas.microsoft.com/office/drawing/2014/main" id="{82F9309B-95C2-203E-5BD0-7D678F6CC197}"/>
              </a:ext>
            </a:extLst>
          </p:cNvPr>
          <p:cNvGrpSpPr/>
          <p:nvPr/>
        </p:nvGrpSpPr>
        <p:grpSpPr>
          <a:xfrm>
            <a:off x="-1149979" y="2382295"/>
            <a:ext cx="987104" cy="928003"/>
            <a:chOff x="9820804" y="2790047"/>
            <a:chExt cx="1477638" cy="1566956"/>
          </a:xfrm>
        </p:grpSpPr>
        <p:cxnSp>
          <p:nvCxnSpPr>
            <p:cNvPr id="50" name="Connecteur droit 49">
              <a:extLst>
                <a:ext uri="{FF2B5EF4-FFF2-40B4-BE49-F238E27FC236}">
                  <a16:creationId xmlns:a16="http://schemas.microsoft.com/office/drawing/2014/main" id="{66C71407-E36D-DB82-7565-32BCC7D0AC0B}"/>
                </a:ext>
              </a:extLst>
            </p:cNvPr>
            <p:cNvCxnSpPr>
              <a:cxnSpLocks/>
            </p:cNvCxnSpPr>
            <p:nvPr/>
          </p:nvCxnSpPr>
          <p:spPr>
            <a:xfrm flipH="1" flipV="1">
              <a:off x="10553899" y="2790047"/>
              <a:ext cx="744543" cy="437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952CC98-8668-7DC9-877E-951E65863B30}"/>
                </a:ext>
              </a:extLst>
            </p:cNvPr>
            <p:cNvCxnSpPr>
              <a:cxnSpLocks/>
            </p:cNvCxnSpPr>
            <p:nvPr/>
          </p:nvCxnSpPr>
          <p:spPr>
            <a:xfrm>
              <a:off x="9925405" y="3227462"/>
              <a:ext cx="0" cy="11295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260D1C75-EED3-0C0C-B421-3E73EE269089}"/>
                </a:ext>
              </a:extLst>
            </p:cNvPr>
            <p:cNvCxnSpPr>
              <a:cxnSpLocks/>
            </p:cNvCxnSpPr>
            <p:nvPr/>
          </p:nvCxnSpPr>
          <p:spPr>
            <a:xfrm flipH="1">
              <a:off x="9820804" y="2790047"/>
              <a:ext cx="744543" cy="437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 name="Image 52" descr="Une image contenant noir, bouteille&#10;&#10;Description générée automatiquement">
            <a:extLst>
              <a:ext uri="{FF2B5EF4-FFF2-40B4-BE49-F238E27FC236}">
                <a16:creationId xmlns:a16="http://schemas.microsoft.com/office/drawing/2014/main" id="{EF8569A3-76B4-64FF-6D43-502746F8542F}"/>
              </a:ext>
            </a:extLst>
          </p:cNvPr>
          <p:cNvPicPr>
            <a:picLocks noChangeAspect="1"/>
          </p:cNvPicPr>
          <p:nvPr/>
        </p:nvPicPr>
        <p:blipFill>
          <a:blip r:embed="rId3"/>
          <a:stretch>
            <a:fillRect/>
          </a:stretch>
        </p:blipFill>
        <p:spPr>
          <a:xfrm>
            <a:off x="-1229347" y="2541697"/>
            <a:ext cx="761312" cy="761312"/>
          </a:xfrm>
          <a:prstGeom prst="rect">
            <a:avLst/>
          </a:prstGeom>
        </p:spPr>
      </p:pic>
      <p:pic>
        <p:nvPicPr>
          <p:cNvPr id="54" name="Image 53" descr="Une image contenant noir, bouteille&#10;&#10;Description générée automatiquement">
            <a:extLst>
              <a:ext uri="{FF2B5EF4-FFF2-40B4-BE49-F238E27FC236}">
                <a16:creationId xmlns:a16="http://schemas.microsoft.com/office/drawing/2014/main" id="{8DDD7D7E-E8F1-0346-E767-DF028EA4F223}"/>
              </a:ext>
            </a:extLst>
          </p:cNvPr>
          <p:cNvPicPr>
            <a:picLocks noChangeAspect="1"/>
          </p:cNvPicPr>
          <p:nvPr/>
        </p:nvPicPr>
        <p:blipFill>
          <a:blip r:embed="rId3"/>
          <a:stretch>
            <a:fillRect/>
          </a:stretch>
        </p:blipFill>
        <p:spPr>
          <a:xfrm>
            <a:off x="-1037083" y="2548986"/>
            <a:ext cx="761312" cy="761312"/>
          </a:xfrm>
          <a:prstGeom prst="rect">
            <a:avLst/>
          </a:prstGeom>
        </p:spPr>
      </p:pic>
      <p:pic>
        <p:nvPicPr>
          <p:cNvPr id="55" name="Image 54" descr="Une image contenant noir, bouteille&#10;&#10;Description générée automatiquement">
            <a:extLst>
              <a:ext uri="{FF2B5EF4-FFF2-40B4-BE49-F238E27FC236}">
                <a16:creationId xmlns:a16="http://schemas.microsoft.com/office/drawing/2014/main" id="{73219F48-10E0-A36D-9EDB-EC340DD16AEE}"/>
              </a:ext>
            </a:extLst>
          </p:cNvPr>
          <p:cNvPicPr>
            <a:picLocks noChangeAspect="1"/>
          </p:cNvPicPr>
          <p:nvPr/>
        </p:nvPicPr>
        <p:blipFill>
          <a:blip r:embed="rId3"/>
          <a:stretch>
            <a:fillRect/>
          </a:stretch>
        </p:blipFill>
        <p:spPr>
          <a:xfrm>
            <a:off x="-848692" y="2548986"/>
            <a:ext cx="761312" cy="761312"/>
          </a:xfrm>
          <a:prstGeom prst="rect">
            <a:avLst/>
          </a:prstGeom>
        </p:spPr>
      </p:pic>
      <p:pic>
        <p:nvPicPr>
          <p:cNvPr id="56" name="Image 55" descr="Une image contenant noir, bouteille&#10;&#10;Description générée automatiquement">
            <a:extLst>
              <a:ext uri="{FF2B5EF4-FFF2-40B4-BE49-F238E27FC236}">
                <a16:creationId xmlns:a16="http://schemas.microsoft.com/office/drawing/2014/main" id="{BCD12E2F-079B-AF34-8F94-340F9F4FC4F0}"/>
              </a:ext>
            </a:extLst>
          </p:cNvPr>
          <p:cNvPicPr>
            <a:picLocks noChangeAspect="1"/>
          </p:cNvPicPr>
          <p:nvPr/>
        </p:nvPicPr>
        <p:blipFill>
          <a:blip r:embed="rId3"/>
          <a:stretch>
            <a:fillRect/>
          </a:stretch>
        </p:blipFill>
        <p:spPr>
          <a:xfrm>
            <a:off x="2236782" y="2396586"/>
            <a:ext cx="761312" cy="761312"/>
          </a:xfrm>
          <a:prstGeom prst="rect">
            <a:avLst/>
          </a:prstGeom>
        </p:spPr>
      </p:pic>
      <p:sp>
        <p:nvSpPr>
          <p:cNvPr id="57" name="ZoneTexte 56">
            <a:extLst>
              <a:ext uri="{FF2B5EF4-FFF2-40B4-BE49-F238E27FC236}">
                <a16:creationId xmlns:a16="http://schemas.microsoft.com/office/drawing/2014/main" id="{D6DA3663-F0CE-F29A-8214-A26577137148}"/>
              </a:ext>
            </a:extLst>
          </p:cNvPr>
          <p:cNvSpPr txBox="1"/>
          <p:nvPr/>
        </p:nvSpPr>
        <p:spPr>
          <a:xfrm>
            <a:off x="2168833" y="3198842"/>
            <a:ext cx="894797" cy="369332"/>
          </a:xfrm>
          <a:prstGeom prst="rect">
            <a:avLst/>
          </a:prstGeom>
          <a:noFill/>
        </p:spPr>
        <p:txBody>
          <a:bodyPr wrap="none" rtlCol="0">
            <a:spAutoFit/>
          </a:bodyPr>
          <a:lstStyle/>
          <a:p>
            <a:r>
              <a:rPr lang="fr-FR" dirty="0">
                <a:latin typeface="Avenir Light" panose="020B0402020203020204" pitchFamily="34" charset="77"/>
              </a:rPr>
              <a:t>1l </a:t>
            </a:r>
            <a:r>
              <a:rPr lang="fr-FR" dirty="0" err="1">
                <a:latin typeface="Avenir Light" panose="020B0402020203020204" pitchFamily="34" charset="77"/>
              </a:rPr>
              <a:t>wine</a:t>
            </a:r>
            <a:endParaRPr lang="fr-FR" dirty="0">
              <a:latin typeface="Avenir Light" panose="020B0402020203020204" pitchFamily="34" charset="77"/>
            </a:endParaRPr>
          </a:p>
        </p:txBody>
      </p:sp>
      <p:pic>
        <p:nvPicPr>
          <p:cNvPr id="65" name="Image 64" descr="Une image contenant texte, capture d’écran, diagramme, nombre&#10;&#10;Description générée automatiquement">
            <a:extLst>
              <a:ext uri="{FF2B5EF4-FFF2-40B4-BE49-F238E27FC236}">
                <a16:creationId xmlns:a16="http://schemas.microsoft.com/office/drawing/2014/main" id="{994844DA-EC3F-4AE4-6BF2-B5D554EB8DA6}"/>
              </a:ext>
            </a:extLst>
          </p:cNvPr>
          <p:cNvPicPr>
            <a:picLocks noChangeAspect="1"/>
          </p:cNvPicPr>
          <p:nvPr/>
        </p:nvPicPr>
        <p:blipFill>
          <a:blip r:embed="rId4">
            <a:alphaModFix amt="25000"/>
            <a:extLst>
              <a:ext uri="{28A0092B-C50C-407E-A947-70E740481C1C}">
                <a14:useLocalDpi xmlns:a14="http://schemas.microsoft.com/office/drawing/2010/main" val="0"/>
              </a:ext>
            </a:extLst>
          </a:blip>
          <a:stretch>
            <a:fillRect/>
          </a:stretch>
        </p:blipFill>
        <p:spPr>
          <a:xfrm>
            <a:off x="3443731" y="1915585"/>
            <a:ext cx="2905164" cy="3507717"/>
          </a:xfrm>
          <a:prstGeom prst="rect">
            <a:avLst/>
          </a:prstGeom>
        </p:spPr>
      </p:pic>
      <p:sp>
        <p:nvSpPr>
          <p:cNvPr id="66" name="ZoneTexte 65">
            <a:extLst>
              <a:ext uri="{FF2B5EF4-FFF2-40B4-BE49-F238E27FC236}">
                <a16:creationId xmlns:a16="http://schemas.microsoft.com/office/drawing/2014/main" id="{6C44A8E4-961E-FF76-C728-7AA8A2588D2E}"/>
              </a:ext>
            </a:extLst>
          </p:cNvPr>
          <p:cNvSpPr txBox="1"/>
          <p:nvPr/>
        </p:nvSpPr>
        <p:spPr>
          <a:xfrm>
            <a:off x="4586462" y="1684820"/>
            <a:ext cx="1047082" cy="338554"/>
          </a:xfrm>
          <a:prstGeom prst="rect">
            <a:avLst/>
          </a:prstGeom>
          <a:noFill/>
        </p:spPr>
        <p:txBody>
          <a:bodyPr wrap="none" rtlCol="0">
            <a:spAutoFit/>
          </a:bodyPr>
          <a:lstStyle/>
          <a:p>
            <a:r>
              <a:rPr lang="fr-FR" sz="1600" dirty="0">
                <a:solidFill>
                  <a:schemeClr val="bg1">
                    <a:lumMod val="85000"/>
                  </a:schemeClr>
                </a:solidFill>
                <a:latin typeface="Avenir Book" panose="02000503020000020003" pitchFamily="2" charset="0"/>
              </a:rPr>
              <a:t>CHF 7.63</a:t>
            </a:r>
          </a:p>
        </p:txBody>
      </p:sp>
      <p:sp>
        <p:nvSpPr>
          <p:cNvPr id="68" name="ZoneTexte 67">
            <a:extLst>
              <a:ext uri="{FF2B5EF4-FFF2-40B4-BE49-F238E27FC236}">
                <a16:creationId xmlns:a16="http://schemas.microsoft.com/office/drawing/2014/main" id="{C148D798-989B-77E7-A299-017AEC4D0EDC}"/>
              </a:ext>
            </a:extLst>
          </p:cNvPr>
          <p:cNvSpPr txBox="1"/>
          <p:nvPr/>
        </p:nvSpPr>
        <p:spPr>
          <a:xfrm>
            <a:off x="4208410" y="5554027"/>
            <a:ext cx="1803186" cy="984885"/>
          </a:xfrm>
          <a:prstGeom prst="rect">
            <a:avLst/>
          </a:prstGeom>
          <a:noFill/>
        </p:spPr>
        <p:txBody>
          <a:bodyPr wrap="none" rtlCol="0">
            <a:spAutoFit/>
          </a:bodyPr>
          <a:lstStyle/>
          <a:p>
            <a:pPr algn="ctr"/>
            <a:r>
              <a:rPr lang="fr-FR" dirty="0" err="1">
                <a:latin typeface="Avenir Book" panose="02000503020000020003" pitchFamily="2" charset="0"/>
              </a:rPr>
              <a:t>Hidden</a:t>
            </a:r>
            <a:r>
              <a:rPr lang="fr-FR" dirty="0">
                <a:latin typeface="Avenir Book" panose="02000503020000020003" pitchFamily="2" charset="0"/>
              </a:rPr>
              <a:t> </a:t>
            </a:r>
            <a:r>
              <a:rPr lang="fr-FR" dirty="0" err="1">
                <a:latin typeface="Avenir Book" panose="02000503020000020003" pitchFamily="2" charset="0"/>
              </a:rPr>
              <a:t>costs</a:t>
            </a:r>
            <a:endParaRPr lang="fr-FR" dirty="0">
              <a:latin typeface="Avenir Book" panose="02000503020000020003" pitchFamily="2" charset="0"/>
            </a:endParaRPr>
          </a:p>
          <a:p>
            <a:pPr algn="ctr">
              <a:lnSpc>
                <a:spcPct val="150000"/>
              </a:lnSpc>
            </a:pPr>
            <a:r>
              <a:rPr lang="fr-FR" sz="1600" dirty="0" err="1">
                <a:latin typeface="Avenir Light" panose="020B0402020203020204" pitchFamily="34" charset="77"/>
              </a:rPr>
              <a:t>Excluding</a:t>
            </a:r>
            <a:r>
              <a:rPr lang="fr-FR" sz="1600" dirty="0">
                <a:latin typeface="Avenir Light" panose="020B0402020203020204" pitchFamily="34" charset="77"/>
              </a:rPr>
              <a:t> </a:t>
            </a:r>
            <a:r>
              <a:rPr lang="fr-FR" sz="1600" dirty="0" err="1">
                <a:latin typeface="Avenir Light" panose="020B0402020203020204" pitchFamily="34" charset="77"/>
              </a:rPr>
              <a:t>grape</a:t>
            </a:r>
            <a:r>
              <a:rPr lang="fr-FR" sz="1600" dirty="0">
                <a:latin typeface="Avenir Light" panose="020B0402020203020204" pitchFamily="34" charset="77"/>
              </a:rPr>
              <a:t> </a:t>
            </a:r>
          </a:p>
          <a:p>
            <a:pPr algn="ctr"/>
            <a:r>
              <a:rPr lang="fr-FR" sz="1600" dirty="0" err="1">
                <a:latin typeface="Avenir Light" panose="020B0402020203020204" pitchFamily="34" charset="77"/>
              </a:rPr>
              <a:t>pomace</a:t>
            </a:r>
            <a:r>
              <a:rPr lang="fr-FR" sz="1600" dirty="0">
                <a:latin typeface="Avenir Light" panose="020B0402020203020204" pitchFamily="34" charset="77"/>
              </a:rPr>
              <a:t> </a:t>
            </a:r>
            <a:r>
              <a:rPr lang="fr-FR" sz="1600" dirty="0" err="1">
                <a:latin typeface="Avenir Light" panose="020B0402020203020204" pitchFamily="34" charset="77"/>
              </a:rPr>
              <a:t>recovery</a:t>
            </a:r>
            <a:r>
              <a:rPr lang="fr-FR" sz="1600" dirty="0">
                <a:latin typeface="Avenir Light" panose="020B0402020203020204" pitchFamily="34" charset="77"/>
              </a:rPr>
              <a:t> </a:t>
            </a:r>
          </a:p>
        </p:txBody>
      </p:sp>
      <p:grpSp>
        <p:nvGrpSpPr>
          <p:cNvPr id="19" name="Groupe 18">
            <a:extLst>
              <a:ext uri="{FF2B5EF4-FFF2-40B4-BE49-F238E27FC236}">
                <a16:creationId xmlns:a16="http://schemas.microsoft.com/office/drawing/2014/main" id="{E6CCA260-E910-1439-E8E3-60FBAFFC2248}"/>
              </a:ext>
            </a:extLst>
          </p:cNvPr>
          <p:cNvGrpSpPr/>
          <p:nvPr/>
        </p:nvGrpSpPr>
        <p:grpSpPr>
          <a:xfrm>
            <a:off x="4586462" y="4617482"/>
            <a:ext cx="1692418" cy="451911"/>
            <a:chOff x="4586462" y="4617482"/>
            <a:chExt cx="1692418" cy="451911"/>
          </a:xfrm>
        </p:grpSpPr>
        <p:sp>
          <p:nvSpPr>
            <p:cNvPr id="4" name="Rectangle 3">
              <a:extLst>
                <a:ext uri="{FF2B5EF4-FFF2-40B4-BE49-F238E27FC236}">
                  <a16:creationId xmlns:a16="http://schemas.microsoft.com/office/drawing/2014/main" id="{064AEA9A-1F27-7214-7143-47817CC0BD8B}"/>
                </a:ext>
              </a:extLst>
            </p:cNvPr>
            <p:cNvSpPr/>
            <p:nvPr/>
          </p:nvSpPr>
          <p:spPr>
            <a:xfrm>
              <a:off x="4586462" y="4798088"/>
              <a:ext cx="1056742" cy="271305"/>
            </a:xfrm>
            <a:prstGeom prst="rect">
              <a:avLst/>
            </a:prstGeom>
            <a:solidFill>
              <a:srgbClr val="A1BD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553FAEB6-FCBA-4269-2D05-733141CD9716}"/>
                </a:ext>
              </a:extLst>
            </p:cNvPr>
            <p:cNvCxnSpPr/>
            <p:nvPr/>
          </p:nvCxnSpPr>
          <p:spPr>
            <a:xfrm>
              <a:off x="5633544" y="4868426"/>
              <a:ext cx="175846" cy="0"/>
            </a:xfrm>
            <a:prstGeom prst="line">
              <a:avLst/>
            </a:prstGeom>
            <a:ln w="15875">
              <a:solidFill>
                <a:srgbClr val="A1BD7A"/>
              </a:solidFill>
            </a:ln>
          </p:spPr>
          <p:style>
            <a:lnRef idx="1">
              <a:schemeClr val="accent1"/>
            </a:lnRef>
            <a:fillRef idx="0">
              <a:schemeClr val="accent1"/>
            </a:fillRef>
            <a:effectRef idx="0">
              <a:schemeClr val="accent1"/>
            </a:effectRef>
            <a:fontRef idx="minor">
              <a:schemeClr val="tx1"/>
            </a:fontRef>
          </p:style>
        </p:cxnSp>
        <p:pic>
          <p:nvPicPr>
            <p:cNvPr id="18" name="Image 17" descr="Une image contenant Police, texte, Graphique, nombre&#10;&#10;Description générée automatiquement">
              <a:extLst>
                <a:ext uri="{FF2B5EF4-FFF2-40B4-BE49-F238E27FC236}">
                  <a16:creationId xmlns:a16="http://schemas.microsoft.com/office/drawing/2014/main" id="{ED0CB571-F41D-BD57-41E3-786D1D3BD10C}"/>
                </a:ext>
              </a:extLst>
            </p:cNvPr>
            <p:cNvPicPr>
              <a:picLocks noChangeAspect="1"/>
            </p:cNvPicPr>
            <p:nvPr/>
          </p:nvPicPr>
          <p:blipFill rotWithShape="1">
            <a:blip r:embed="rId5">
              <a:extLst>
                <a:ext uri="{28A0092B-C50C-407E-A947-70E740481C1C}">
                  <a14:useLocalDpi xmlns:a14="http://schemas.microsoft.com/office/drawing/2010/main" val="0"/>
                </a:ext>
              </a:extLst>
            </a:blip>
            <a:srcRect l="2602" t="5147" r="1762" b="1679"/>
            <a:stretch/>
          </p:blipFill>
          <p:spPr>
            <a:xfrm>
              <a:off x="5809390" y="4617482"/>
              <a:ext cx="469490" cy="359171"/>
            </a:xfrm>
            <a:prstGeom prst="rect">
              <a:avLst/>
            </a:prstGeom>
          </p:spPr>
        </p:pic>
      </p:grpSp>
      <p:grpSp>
        <p:nvGrpSpPr>
          <p:cNvPr id="34" name="Groupe 33">
            <a:extLst>
              <a:ext uri="{FF2B5EF4-FFF2-40B4-BE49-F238E27FC236}">
                <a16:creationId xmlns:a16="http://schemas.microsoft.com/office/drawing/2014/main" id="{ADF3FE71-BFC9-1609-8356-258F956B0AEF}"/>
              </a:ext>
            </a:extLst>
          </p:cNvPr>
          <p:cNvGrpSpPr/>
          <p:nvPr/>
        </p:nvGrpSpPr>
        <p:grpSpPr>
          <a:xfrm>
            <a:off x="-9267091" y="4979871"/>
            <a:ext cx="9174180" cy="1541455"/>
            <a:chOff x="-1863969" y="4979871"/>
            <a:chExt cx="9174180" cy="1541455"/>
          </a:xfrm>
        </p:grpSpPr>
        <p:sp>
          <p:nvSpPr>
            <p:cNvPr id="35" name="Rectangle : coins arrondis 34">
              <a:extLst>
                <a:ext uri="{FF2B5EF4-FFF2-40B4-BE49-F238E27FC236}">
                  <a16:creationId xmlns:a16="http://schemas.microsoft.com/office/drawing/2014/main" id="{DD896420-F4C0-25FB-F865-BF66F5EC76F4}"/>
                </a:ext>
              </a:extLst>
            </p:cNvPr>
            <p:cNvSpPr/>
            <p:nvPr/>
          </p:nvSpPr>
          <p:spPr>
            <a:xfrm rot="10800000">
              <a:off x="-1863969" y="4979871"/>
              <a:ext cx="9174180" cy="1541455"/>
            </a:xfrm>
            <a:prstGeom prst="roundRect">
              <a:avLst>
                <a:gd name="adj" fmla="val 43492"/>
              </a:avLst>
            </a:prstGeom>
            <a:solidFill>
              <a:srgbClr val="DBD5A8">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36" name="ZoneTexte 35">
              <a:extLst>
                <a:ext uri="{FF2B5EF4-FFF2-40B4-BE49-F238E27FC236}">
                  <a16:creationId xmlns:a16="http://schemas.microsoft.com/office/drawing/2014/main" id="{B320CCDF-50BF-CD7F-30C6-F9E7D7E27856}"/>
                </a:ext>
              </a:extLst>
            </p:cNvPr>
            <p:cNvSpPr txBox="1"/>
            <p:nvPr/>
          </p:nvSpPr>
          <p:spPr>
            <a:xfrm>
              <a:off x="4692625" y="5329847"/>
              <a:ext cx="2518638" cy="887422"/>
            </a:xfrm>
            <a:prstGeom prst="rect">
              <a:avLst/>
            </a:prstGeom>
            <a:noFill/>
            <a:ln w="19050" cap="rnd">
              <a:noFill/>
              <a:prstDash val="sysDot"/>
            </a:ln>
          </p:spPr>
          <p:txBody>
            <a:bodyPr wrap="none" rtlCol="0">
              <a:spAutoFit/>
            </a:bodyPr>
            <a:lstStyle/>
            <a:p>
              <a:pPr>
                <a:lnSpc>
                  <a:spcPct val="150000"/>
                </a:lnSpc>
              </a:pPr>
              <a:r>
                <a:rPr lang="fr-FR" dirty="0" err="1">
                  <a:latin typeface="Avenir Light" panose="020B0402020203020204" pitchFamily="34" charset="77"/>
                </a:rPr>
                <a:t>Annual</a:t>
              </a:r>
              <a:r>
                <a:rPr lang="fr-FR" dirty="0">
                  <a:latin typeface="Avenir Light" panose="020B0402020203020204" pitchFamily="34" charset="77"/>
                </a:rPr>
                <a:t> </a:t>
              </a:r>
              <a:r>
                <a:rPr lang="fr-FR" dirty="0" err="1">
                  <a:latin typeface="Avenir Light" panose="020B0402020203020204" pitchFamily="34" charset="77"/>
                </a:rPr>
                <a:t>financial</a:t>
              </a:r>
              <a:r>
                <a:rPr lang="fr-FR" dirty="0">
                  <a:latin typeface="Avenir Light" panose="020B0402020203020204" pitchFamily="34" charset="77"/>
                </a:rPr>
                <a:t> </a:t>
              </a:r>
              <a:r>
                <a:rPr lang="fr-FR" dirty="0" err="1">
                  <a:latin typeface="Avenir Light" panose="020B0402020203020204" pitchFamily="34" charset="77"/>
                </a:rPr>
                <a:t>saving</a:t>
              </a:r>
              <a:endParaRPr lang="fr-FR" dirty="0">
                <a:latin typeface="Avenir Light" panose="020B0402020203020204" pitchFamily="34" charset="77"/>
              </a:endParaRPr>
            </a:p>
            <a:p>
              <a:pPr algn="ctr">
                <a:lnSpc>
                  <a:spcPct val="150000"/>
                </a:lnSpc>
              </a:pPr>
              <a:r>
                <a:rPr lang="fr-FR" b="1" dirty="0">
                  <a:latin typeface="Avenir Light" panose="020B0402020203020204" pitchFamily="34" charset="77"/>
                </a:rPr>
                <a:t>CHF 4’780</a:t>
              </a:r>
            </a:p>
          </p:txBody>
        </p:sp>
      </p:grpSp>
      <p:pic>
        <p:nvPicPr>
          <p:cNvPr id="37" name="Image 36" descr="Une image contenant texte, Police, capture d’écran, conception&#10;&#10;Description générée automatiquement">
            <a:extLst>
              <a:ext uri="{FF2B5EF4-FFF2-40B4-BE49-F238E27FC236}">
                <a16:creationId xmlns:a16="http://schemas.microsoft.com/office/drawing/2014/main" id="{B2FD1383-4A8F-3FA5-29D1-F49278E344DE}"/>
              </a:ext>
            </a:extLst>
          </p:cNvPr>
          <p:cNvPicPr>
            <a:picLocks noChangeAspect="1"/>
          </p:cNvPicPr>
          <p:nvPr/>
        </p:nvPicPr>
        <p:blipFill rotWithShape="1">
          <a:blip r:embed="rId6">
            <a:extLst>
              <a:ext uri="{28A0092B-C50C-407E-A947-70E740481C1C}">
                <a14:useLocalDpi xmlns:a14="http://schemas.microsoft.com/office/drawing/2010/main" val="0"/>
              </a:ext>
            </a:extLst>
          </a:blip>
          <a:srcRect t="51659" b="27936"/>
          <a:stretch/>
        </p:blipFill>
        <p:spPr>
          <a:xfrm>
            <a:off x="2231086" y="4868426"/>
            <a:ext cx="1294736" cy="200967"/>
          </a:xfrm>
          <a:prstGeom prst="rect">
            <a:avLst/>
          </a:prstGeom>
        </p:spPr>
      </p:pic>
      <p:pic>
        <p:nvPicPr>
          <p:cNvPr id="2" name="Image 1">
            <a:extLst>
              <a:ext uri="{FF2B5EF4-FFF2-40B4-BE49-F238E27FC236}">
                <a16:creationId xmlns:a16="http://schemas.microsoft.com/office/drawing/2014/main" id="{F53C63DF-C873-CE83-DF84-576C97FE71EA}"/>
              </a:ext>
            </a:extLst>
          </p:cNvPr>
          <p:cNvPicPr>
            <a:picLocks noChangeAspect="1"/>
          </p:cNvPicPr>
          <p:nvPr/>
        </p:nvPicPr>
        <p:blipFill>
          <a:blip r:embed="rId7"/>
          <a:stretch>
            <a:fillRect/>
          </a:stretch>
        </p:blipFill>
        <p:spPr>
          <a:xfrm>
            <a:off x="10871200" y="418329"/>
            <a:ext cx="965200" cy="1168400"/>
          </a:xfrm>
          <a:prstGeom prst="rect">
            <a:avLst/>
          </a:prstGeom>
        </p:spPr>
      </p:pic>
      <p:sp>
        <p:nvSpPr>
          <p:cNvPr id="5" name="Rectangle : coins arrondis 4">
            <a:extLst>
              <a:ext uri="{FF2B5EF4-FFF2-40B4-BE49-F238E27FC236}">
                <a16:creationId xmlns:a16="http://schemas.microsoft.com/office/drawing/2014/main" id="{5F8F74F0-B982-DCB4-9692-A34907E2F215}"/>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6" name="Rectangle : coins arrondis 5">
            <a:extLst>
              <a:ext uri="{FF2B5EF4-FFF2-40B4-BE49-F238E27FC236}">
                <a16:creationId xmlns:a16="http://schemas.microsoft.com/office/drawing/2014/main" id="{F3DCBFBE-308D-0417-AA82-D1BFCA2FC4AD}"/>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111107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814A2-61AC-4D79-F365-B2B2FBE8E30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362057E-5412-0812-9271-2F575D2BFC8F}"/>
              </a:ext>
            </a:extLst>
          </p:cNvPr>
          <p:cNvSpPr>
            <a:spLocks noGrp="1"/>
          </p:cNvSpPr>
          <p:nvPr>
            <p:ph type="sldNum" sz="quarter" idx="12"/>
          </p:nvPr>
        </p:nvSpPr>
        <p:spPr/>
        <p:txBody>
          <a:bodyPr/>
          <a:lstStyle/>
          <a:p>
            <a:fld id="{D0A4BE25-63F8-4FBD-909E-92E38D93C208}" type="slidenum">
              <a:rPr lang="fr-FR" smtClean="0"/>
              <a:t>17</a:t>
            </a:fld>
            <a:endParaRPr lang="fr-FR"/>
          </a:p>
        </p:txBody>
      </p:sp>
      <p:sp>
        <p:nvSpPr>
          <p:cNvPr id="8" name="Titre 3">
            <a:extLst>
              <a:ext uri="{FF2B5EF4-FFF2-40B4-BE49-F238E27FC236}">
                <a16:creationId xmlns:a16="http://schemas.microsoft.com/office/drawing/2014/main" id="{E8120411-9192-CD6F-AF70-69A78A14C9BE}"/>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2D19336E-9EE6-EB67-2A95-DBA74144A9F9}"/>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588B7B4-3B7C-83C7-F7B0-30D7050132CF}"/>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CA4FABBA-2949-4D16-4BB9-678ECABE3A83}"/>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11C2E80D-BE66-4664-A628-A55DEA060257}"/>
              </a:ext>
            </a:extLst>
          </p:cNvPr>
          <p:cNvSpPr/>
          <p:nvPr/>
        </p:nvSpPr>
        <p:spPr>
          <a:xfrm rot="19540409">
            <a:off x="5819975" y="-53195"/>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01B97EC6-FA1C-84A0-6DF2-EDCB164E3B0D}"/>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grpSp>
        <p:nvGrpSpPr>
          <p:cNvPr id="49" name="Groupe 48">
            <a:extLst>
              <a:ext uri="{FF2B5EF4-FFF2-40B4-BE49-F238E27FC236}">
                <a16:creationId xmlns:a16="http://schemas.microsoft.com/office/drawing/2014/main" id="{8163CE4F-E8D8-D4C0-F157-268F74123FA7}"/>
              </a:ext>
            </a:extLst>
          </p:cNvPr>
          <p:cNvGrpSpPr/>
          <p:nvPr/>
        </p:nvGrpSpPr>
        <p:grpSpPr>
          <a:xfrm>
            <a:off x="-1149979" y="2382295"/>
            <a:ext cx="987104" cy="928003"/>
            <a:chOff x="9820804" y="2790047"/>
            <a:chExt cx="1477638" cy="1566956"/>
          </a:xfrm>
        </p:grpSpPr>
        <p:cxnSp>
          <p:nvCxnSpPr>
            <p:cNvPr id="50" name="Connecteur droit 49">
              <a:extLst>
                <a:ext uri="{FF2B5EF4-FFF2-40B4-BE49-F238E27FC236}">
                  <a16:creationId xmlns:a16="http://schemas.microsoft.com/office/drawing/2014/main" id="{A84DB073-FF09-98D4-0315-B0431D38BFF4}"/>
                </a:ext>
              </a:extLst>
            </p:cNvPr>
            <p:cNvCxnSpPr>
              <a:cxnSpLocks/>
            </p:cNvCxnSpPr>
            <p:nvPr/>
          </p:nvCxnSpPr>
          <p:spPr>
            <a:xfrm flipH="1" flipV="1">
              <a:off x="10553899" y="2790047"/>
              <a:ext cx="744543" cy="437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757D97C3-E1E0-0639-F5C2-C87CACBA7D80}"/>
                </a:ext>
              </a:extLst>
            </p:cNvPr>
            <p:cNvCxnSpPr>
              <a:cxnSpLocks/>
            </p:cNvCxnSpPr>
            <p:nvPr/>
          </p:nvCxnSpPr>
          <p:spPr>
            <a:xfrm>
              <a:off x="9925405" y="3227462"/>
              <a:ext cx="0" cy="11295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8CD37FDF-F002-71CF-8624-8FAFCBB4DA99}"/>
                </a:ext>
              </a:extLst>
            </p:cNvPr>
            <p:cNvCxnSpPr>
              <a:cxnSpLocks/>
            </p:cNvCxnSpPr>
            <p:nvPr/>
          </p:nvCxnSpPr>
          <p:spPr>
            <a:xfrm flipH="1">
              <a:off x="9820804" y="2790047"/>
              <a:ext cx="744543" cy="437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 name="Image 52" descr="Une image contenant noir, bouteille&#10;&#10;Description générée automatiquement">
            <a:extLst>
              <a:ext uri="{FF2B5EF4-FFF2-40B4-BE49-F238E27FC236}">
                <a16:creationId xmlns:a16="http://schemas.microsoft.com/office/drawing/2014/main" id="{37430DF3-C68D-64B8-11D2-6AC9A39F0538}"/>
              </a:ext>
            </a:extLst>
          </p:cNvPr>
          <p:cNvPicPr>
            <a:picLocks noChangeAspect="1"/>
          </p:cNvPicPr>
          <p:nvPr/>
        </p:nvPicPr>
        <p:blipFill>
          <a:blip r:embed="rId3"/>
          <a:stretch>
            <a:fillRect/>
          </a:stretch>
        </p:blipFill>
        <p:spPr>
          <a:xfrm>
            <a:off x="-1229347" y="2541697"/>
            <a:ext cx="761312" cy="761312"/>
          </a:xfrm>
          <a:prstGeom prst="rect">
            <a:avLst/>
          </a:prstGeom>
        </p:spPr>
      </p:pic>
      <p:pic>
        <p:nvPicPr>
          <p:cNvPr id="54" name="Image 53" descr="Une image contenant noir, bouteille&#10;&#10;Description générée automatiquement">
            <a:extLst>
              <a:ext uri="{FF2B5EF4-FFF2-40B4-BE49-F238E27FC236}">
                <a16:creationId xmlns:a16="http://schemas.microsoft.com/office/drawing/2014/main" id="{EAD835FA-14FE-E374-7FDB-2006A66AF098}"/>
              </a:ext>
            </a:extLst>
          </p:cNvPr>
          <p:cNvPicPr>
            <a:picLocks noChangeAspect="1"/>
          </p:cNvPicPr>
          <p:nvPr/>
        </p:nvPicPr>
        <p:blipFill>
          <a:blip r:embed="rId3"/>
          <a:stretch>
            <a:fillRect/>
          </a:stretch>
        </p:blipFill>
        <p:spPr>
          <a:xfrm>
            <a:off x="-1037083" y="2548986"/>
            <a:ext cx="761312" cy="761312"/>
          </a:xfrm>
          <a:prstGeom prst="rect">
            <a:avLst/>
          </a:prstGeom>
        </p:spPr>
      </p:pic>
      <p:pic>
        <p:nvPicPr>
          <p:cNvPr id="55" name="Image 54" descr="Une image contenant noir, bouteille&#10;&#10;Description générée automatiquement">
            <a:extLst>
              <a:ext uri="{FF2B5EF4-FFF2-40B4-BE49-F238E27FC236}">
                <a16:creationId xmlns:a16="http://schemas.microsoft.com/office/drawing/2014/main" id="{DE1A7D7A-5CBD-8C44-6FCD-783F065CC17F}"/>
              </a:ext>
            </a:extLst>
          </p:cNvPr>
          <p:cNvPicPr>
            <a:picLocks noChangeAspect="1"/>
          </p:cNvPicPr>
          <p:nvPr/>
        </p:nvPicPr>
        <p:blipFill>
          <a:blip r:embed="rId3"/>
          <a:stretch>
            <a:fillRect/>
          </a:stretch>
        </p:blipFill>
        <p:spPr>
          <a:xfrm>
            <a:off x="-848692" y="2548986"/>
            <a:ext cx="761312" cy="761312"/>
          </a:xfrm>
          <a:prstGeom prst="rect">
            <a:avLst/>
          </a:prstGeom>
        </p:spPr>
      </p:pic>
      <p:pic>
        <p:nvPicPr>
          <p:cNvPr id="56" name="Image 55" descr="Une image contenant noir, bouteille&#10;&#10;Description générée automatiquement">
            <a:extLst>
              <a:ext uri="{FF2B5EF4-FFF2-40B4-BE49-F238E27FC236}">
                <a16:creationId xmlns:a16="http://schemas.microsoft.com/office/drawing/2014/main" id="{F8AD9D90-B686-2305-A51D-75F553FDF605}"/>
              </a:ext>
            </a:extLst>
          </p:cNvPr>
          <p:cNvPicPr>
            <a:picLocks noChangeAspect="1"/>
          </p:cNvPicPr>
          <p:nvPr/>
        </p:nvPicPr>
        <p:blipFill>
          <a:blip r:embed="rId3"/>
          <a:stretch>
            <a:fillRect/>
          </a:stretch>
        </p:blipFill>
        <p:spPr>
          <a:xfrm>
            <a:off x="2236782" y="2396586"/>
            <a:ext cx="761312" cy="761312"/>
          </a:xfrm>
          <a:prstGeom prst="rect">
            <a:avLst/>
          </a:prstGeom>
        </p:spPr>
      </p:pic>
      <p:sp>
        <p:nvSpPr>
          <p:cNvPr id="57" name="ZoneTexte 56">
            <a:extLst>
              <a:ext uri="{FF2B5EF4-FFF2-40B4-BE49-F238E27FC236}">
                <a16:creationId xmlns:a16="http://schemas.microsoft.com/office/drawing/2014/main" id="{45518A5F-6E92-F48D-6E03-C1CCF21437C6}"/>
              </a:ext>
            </a:extLst>
          </p:cNvPr>
          <p:cNvSpPr txBox="1"/>
          <p:nvPr/>
        </p:nvSpPr>
        <p:spPr>
          <a:xfrm>
            <a:off x="2168833" y="3198842"/>
            <a:ext cx="894797" cy="369332"/>
          </a:xfrm>
          <a:prstGeom prst="rect">
            <a:avLst/>
          </a:prstGeom>
          <a:noFill/>
        </p:spPr>
        <p:txBody>
          <a:bodyPr wrap="none" rtlCol="0">
            <a:spAutoFit/>
          </a:bodyPr>
          <a:lstStyle/>
          <a:p>
            <a:r>
              <a:rPr lang="fr-FR" dirty="0">
                <a:latin typeface="Avenir Light" panose="020B0402020203020204" pitchFamily="34" charset="77"/>
              </a:rPr>
              <a:t>1l </a:t>
            </a:r>
            <a:r>
              <a:rPr lang="fr-FR" dirty="0" err="1">
                <a:latin typeface="Avenir Light" panose="020B0402020203020204" pitchFamily="34" charset="77"/>
              </a:rPr>
              <a:t>wine</a:t>
            </a:r>
            <a:endParaRPr lang="fr-FR" dirty="0">
              <a:latin typeface="Avenir Light" panose="020B0402020203020204" pitchFamily="34" charset="77"/>
            </a:endParaRPr>
          </a:p>
        </p:txBody>
      </p:sp>
      <p:grpSp>
        <p:nvGrpSpPr>
          <p:cNvPr id="34" name="Groupe 33">
            <a:extLst>
              <a:ext uri="{FF2B5EF4-FFF2-40B4-BE49-F238E27FC236}">
                <a16:creationId xmlns:a16="http://schemas.microsoft.com/office/drawing/2014/main" id="{9F57794A-BA43-198E-B3B7-67A283AD8C6E}"/>
              </a:ext>
            </a:extLst>
          </p:cNvPr>
          <p:cNvGrpSpPr/>
          <p:nvPr/>
        </p:nvGrpSpPr>
        <p:grpSpPr>
          <a:xfrm>
            <a:off x="-9267091" y="4979871"/>
            <a:ext cx="9174180" cy="1541455"/>
            <a:chOff x="-1863969" y="4979871"/>
            <a:chExt cx="9174180" cy="1541455"/>
          </a:xfrm>
        </p:grpSpPr>
        <p:sp>
          <p:nvSpPr>
            <p:cNvPr id="35" name="Rectangle : coins arrondis 34">
              <a:extLst>
                <a:ext uri="{FF2B5EF4-FFF2-40B4-BE49-F238E27FC236}">
                  <a16:creationId xmlns:a16="http://schemas.microsoft.com/office/drawing/2014/main" id="{586345DE-E210-369B-1354-A6863416FC9B}"/>
                </a:ext>
              </a:extLst>
            </p:cNvPr>
            <p:cNvSpPr/>
            <p:nvPr/>
          </p:nvSpPr>
          <p:spPr>
            <a:xfrm rot="10800000">
              <a:off x="-1863969" y="4979871"/>
              <a:ext cx="9174180" cy="1541455"/>
            </a:xfrm>
            <a:prstGeom prst="roundRect">
              <a:avLst>
                <a:gd name="adj" fmla="val 43492"/>
              </a:avLst>
            </a:prstGeom>
            <a:solidFill>
              <a:srgbClr val="DBD5A8">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36" name="ZoneTexte 35">
              <a:extLst>
                <a:ext uri="{FF2B5EF4-FFF2-40B4-BE49-F238E27FC236}">
                  <a16:creationId xmlns:a16="http://schemas.microsoft.com/office/drawing/2014/main" id="{9482B191-F427-77C6-AE1B-3616353E55D9}"/>
                </a:ext>
              </a:extLst>
            </p:cNvPr>
            <p:cNvSpPr txBox="1"/>
            <p:nvPr/>
          </p:nvSpPr>
          <p:spPr>
            <a:xfrm>
              <a:off x="4692625" y="5329847"/>
              <a:ext cx="2518638" cy="887422"/>
            </a:xfrm>
            <a:prstGeom prst="rect">
              <a:avLst/>
            </a:prstGeom>
            <a:noFill/>
            <a:ln w="19050" cap="rnd">
              <a:noFill/>
              <a:prstDash val="sysDot"/>
            </a:ln>
          </p:spPr>
          <p:txBody>
            <a:bodyPr wrap="none" rtlCol="0">
              <a:spAutoFit/>
            </a:bodyPr>
            <a:lstStyle/>
            <a:p>
              <a:pPr>
                <a:lnSpc>
                  <a:spcPct val="150000"/>
                </a:lnSpc>
              </a:pPr>
              <a:r>
                <a:rPr lang="fr-FR" dirty="0" err="1">
                  <a:latin typeface="Avenir Light" panose="020B0402020203020204" pitchFamily="34" charset="77"/>
                </a:rPr>
                <a:t>Annual</a:t>
              </a:r>
              <a:r>
                <a:rPr lang="fr-FR" dirty="0">
                  <a:latin typeface="Avenir Light" panose="020B0402020203020204" pitchFamily="34" charset="77"/>
                </a:rPr>
                <a:t> </a:t>
              </a:r>
              <a:r>
                <a:rPr lang="fr-FR" dirty="0" err="1">
                  <a:latin typeface="Avenir Light" panose="020B0402020203020204" pitchFamily="34" charset="77"/>
                </a:rPr>
                <a:t>financial</a:t>
              </a:r>
              <a:r>
                <a:rPr lang="fr-FR" dirty="0">
                  <a:latin typeface="Avenir Light" panose="020B0402020203020204" pitchFamily="34" charset="77"/>
                </a:rPr>
                <a:t> </a:t>
              </a:r>
              <a:r>
                <a:rPr lang="fr-FR" dirty="0" err="1">
                  <a:latin typeface="Avenir Light" panose="020B0402020203020204" pitchFamily="34" charset="77"/>
                </a:rPr>
                <a:t>saving</a:t>
              </a:r>
              <a:endParaRPr lang="fr-FR" dirty="0">
                <a:latin typeface="Avenir Light" panose="020B0402020203020204" pitchFamily="34" charset="77"/>
              </a:endParaRPr>
            </a:p>
            <a:p>
              <a:pPr algn="ctr">
                <a:lnSpc>
                  <a:spcPct val="150000"/>
                </a:lnSpc>
              </a:pPr>
              <a:r>
                <a:rPr lang="fr-FR" b="1" dirty="0">
                  <a:latin typeface="Avenir Light" panose="020B0402020203020204" pitchFamily="34" charset="77"/>
                </a:rPr>
                <a:t>CHF 4’780</a:t>
              </a:r>
            </a:p>
          </p:txBody>
        </p:sp>
      </p:grpSp>
      <p:pic>
        <p:nvPicPr>
          <p:cNvPr id="5" name="Image 4">
            <a:extLst>
              <a:ext uri="{FF2B5EF4-FFF2-40B4-BE49-F238E27FC236}">
                <a16:creationId xmlns:a16="http://schemas.microsoft.com/office/drawing/2014/main" id="{6CF75C81-92B1-0BEE-3567-63132FD4AC6B}"/>
              </a:ext>
            </a:extLst>
          </p:cNvPr>
          <p:cNvPicPr>
            <a:picLocks noChangeAspect="1"/>
          </p:cNvPicPr>
          <p:nvPr/>
        </p:nvPicPr>
        <p:blipFill>
          <a:blip r:embed="rId4"/>
          <a:stretch>
            <a:fillRect/>
          </a:stretch>
        </p:blipFill>
        <p:spPr>
          <a:xfrm>
            <a:off x="10871200" y="418329"/>
            <a:ext cx="965200" cy="1168400"/>
          </a:xfrm>
          <a:prstGeom prst="rect">
            <a:avLst/>
          </a:prstGeom>
        </p:spPr>
      </p:pic>
      <p:sp>
        <p:nvSpPr>
          <p:cNvPr id="6" name="Rectangle : coins arrondis 5">
            <a:extLst>
              <a:ext uri="{FF2B5EF4-FFF2-40B4-BE49-F238E27FC236}">
                <a16:creationId xmlns:a16="http://schemas.microsoft.com/office/drawing/2014/main" id="{CB6E5A26-FBEF-5273-F616-3C4772A6BA2F}"/>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16" name="Rectangle : coins arrondis 15">
            <a:extLst>
              <a:ext uri="{FF2B5EF4-FFF2-40B4-BE49-F238E27FC236}">
                <a16:creationId xmlns:a16="http://schemas.microsoft.com/office/drawing/2014/main" id="{D61DC5E0-3F02-DF22-E841-25C2039EB829}"/>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graphicFrame>
        <p:nvGraphicFramePr>
          <p:cNvPr id="40" name="Graphique 39">
            <a:extLst>
              <a:ext uri="{FF2B5EF4-FFF2-40B4-BE49-F238E27FC236}">
                <a16:creationId xmlns:a16="http://schemas.microsoft.com/office/drawing/2014/main" id="{7C101246-FC8D-2103-5C1C-C0DA86CC82C6}"/>
              </a:ext>
            </a:extLst>
          </p:cNvPr>
          <p:cNvGraphicFramePr/>
          <p:nvPr>
            <p:extLst>
              <p:ext uri="{D42A27DB-BD31-4B8C-83A1-F6EECF244321}">
                <p14:modId xmlns:p14="http://schemas.microsoft.com/office/powerpoint/2010/main" val="2048358503"/>
              </p:ext>
            </p:extLst>
          </p:nvPr>
        </p:nvGraphicFramePr>
        <p:xfrm>
          <a:off x="3022766" y="1466193"/>
          <a:ext cx="7952668" cy="4751076"/>
        </p:xfrm>
        <a:graphic>
          <a:graphicData uri="http://schemas.openxmlformats.org/drawingml/2006/chart">
            <c:chart xmlns:c="http://schemas.openxmlformats.org/drawingml/2006/chart" xmlns:r="http://schemas.openxmlformats.org/officeDocument/2006/relationships" r:id="rId5"/>
          </a:graphicData>
        </a:graphic>
      </p:graphicFrame>
      <p:sp>
        <p:nvSpPr>
          <p:cNvPr id="30" name="ZoneTexte 29">
            <a:extLst>
              <a:ext uri="{FF2B5EF4-FFF2-40B4-BE49-F238E27FC236}">
                <a16:creationId xmlns:a16="http://schemas.microsoft.com/office/drawing/2014/main" id="{D994BF11-92B1-088B-3130-262505D48E88}"/>
              </a:ext>
            </a:extLst>
          </p:cNvPr>
          <p:cNvSpPr txBox="1"/>
          <p:nvPr/>
        </p:nvSpPr>
        <p:spPr>
          <a:xfrm>
            <a:off x="9159456" y="3720552"/>
            <a:ext cx="633507" cy="369332"/>
          </a:xfrm>
          <a:prstGeom prst="rect">
            <a:avLst/>
          </a:prstGeom>
          <a:noFill/>
        </p:spPr>
        <p:txBody>
          <a:bodyPr wrap="none" rtlCol="0">
            <a:spAutoFit/>
          </a:bodyPr>
          <a:lstStyle/>
          <a:p>
            <a:r>
              <a:rPr lang="fr-FR" dirty="0">
                <a:latin typeface="Avenir Book" panose="02000503020000020003" pitchFamily="2" charset="0"/>
              </a:rPr>
              <a:t>30%</a:t>
            </a:r>
          </a:p>
        </p:txBody>
      </p:sp>
      <p:sp>
        <p:nvSpPr>
          <p:cNvPr id="31" name="ZoneTexte 30">
            <a:extLst>
              <a:ext uri="{FF2B5EF4-FFF2-40B4-BE49-F238E27FC236}">
                <a16:creationId xmlns:a16="http://schemas.microsoft.com/office/drawing/2014/main" id="{7436585A-E9B3-6CA7-D7AF-CF16367B510E}"/>
              </a:ext>
            </a:extLst>
          </p:cNvPr>
          <p:cNvSpPr txBox="1"/>
          <p:nvPr/>
        </p:nvSpPr>
        <p:spPr>
          <a:xfrm>
            <a:off x="8514936" y="4979870"/>
            <a:ext cx="633507" cy="369332"/>
          </a:xfrm>
          <a:prstGeom prst="rect">
            <a:avLst/>
          </a:prstGeom>
          <a:noFill/>
        </p:spPr>
        <p:txBody>
          <a:bodyPr wrap="none" rtlCol="0">
            <a:spAutoFit/>
          </a:bodyPr>
          <a:lstStyle/>
          <a:p>
            <a:r>
              <a:rPr lang="fr-FR" dirty="0">
                <a:latin typeface="Avenir Book" panose="02000503020000020003" pitchFamily="2" charset="0"/>
              </a:rPr>
              <a:t>34%</a:t>
            </a:r>
          </a:p>
        </p:txBody>
      </p:sp>
      <p:sp>
        <p:nvSpPr>
          <p:cNvPr id="32" name="ZoneTexte 31">
            <a:extLst>
              <a:ext uri="{FF2B5EF4-FFF2-40B4-BE49-F238E27FC236}">
                <a16:creationId xmlns:a16="http://schemas.microsoft.com/office/drawing/2014/main" id="{AC4A68DE-CE7F-0954-72FD-FD1AE06BAA4A}"/>
              </a:ext>
            </a:extLst>
          </p:cNvPr>
          <p:cNvSpPr txBox="1"/>
          <p:nvPr/>
        </p:nvSpPr>
        <p:spPr>
          <a:xfrm>
            <a:off x="7670103" y="3905218"/>
            <a:ext cx="633507" cy="369332"/>
          </a:xfrm>
          <a:prstGeom prst="rect">
            <a:avLst/>
          </a:prstGeom>
          <a:noFill/>
        </p:spPr>
        <p:txBody>
          <a:bodyPr wrap="none" rtlCol="0">
            <a:spAutoFit/>
          </a:bodyPr>
          <a:lstStyle/>
          <a:p>
            <a:r>
              <a:rPr lang="fr-FR" dirty="0">
                <a:latin typeface="Avenir Book" panose="02000503020000020003" pitchFamily="2" charset="0"/>
              </a:rPr>
              <a:t>36%</a:t>
            </a:r>
          </a:p>
        </p:txBody>
      </p:sp>
    </p:spTree>
    <p:extLst>
      <p:ext uri="{BB962C8B-B14F-4D97-AF65-F5344CB8AC3E}">
        <p14:creationId xmlns:p14="http://schemas.microsoft.com/office/powerpoint/2010/main" val="9983424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04482-F810-A88B-75D9-9B7321BB1F58}"/>
            </a:ext>
          </a:extLst>
        </p:cNvPr>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9D155C0D-AD80-1769-6078-39B6B66E074B}"/>
              </a:ext>
            </a:extLst>
          </p:cNvPr>
          <p:cNvGraphicFramePr/>
          <p:nvPr>
            <p:extLst>
              <p:ext uri="{D42A27DB-BD31-4B8C-83A1-F6EECF244321}">
                <p14:modId xmlns:p14="http://schemas.microsoft.com/office/powerpoint/2010/main" val="941556426"/>
              </p:ext>
            </p:extLst>
          </p:nvPr>
        </p:nvGraphicFramePr>
        <p:xfrm>
          <a:off x="3070984" y="1678468"/>
          <a:ext cx="8505971" cy="558775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a:extLst>
              <a:ext uri="{FF2B5EF4-FFF2-40B4-BE49-F238E27FC236}">
                <a16:creationId xmlns:a16="http://schemas.microsoft.com/office/drawing/2014/main" id="{EA3BDD59-2DD0-0B9E-18FF-203C87E849D1}"/>
              </a:ext>
            </a:extLst>
          </p:cNvPr>
          <p:cNvSpPr>
            <a:spLocks noGrp="1"/>
          </p:cNvSpPr>
          <p:nvPr>
            <p:ph type="sldNum" sz="quarter" idx="12"/>
          </p:nvPr>
        </p:nvSpPr>
        <p:spPr/>
        <p:txBody>
          <a:bodyPr/>
          <a:lstStyle/>
          <a:p>
            <a:fld id="{D0A4BE25-63F8-4FBD-909E-92E38D93C208}" type="slidenum">
              <a:rPr lang="fr-FR" smtClean="0"/>
              <a:t>18</a:t>
            </a:fld>
            <a:endParaRPr lang="fr-FR"/>
          </a:p>
        </p:txBody>
      </p:sp>
      <p:sp>
        <p:nvSpPr>
          <p:cNvPr id="8" name="Titre 3">
            <a:extLst>
              <a:ext uri="{FF2B5EF4-FFF2-40B4-BE49-F238E27FC236}">
                <a16:creationId xmlns:a16="http://schemas.microsoft.com/office/drawing/2014/main" id="{138F56BB-BA48-21C8-8707-6D9372E2081E}"/>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F94DFB33-6012-FD33-EA35-D7F3983727F9}"/>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C193E675-D97E-E9A8-C018-0721DBA8DC03}"/>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E9C90888-1EAC-8A0D-CCBF-2BEB84A4F131}"/>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0BC0D244-3BA0-07A1-F63B-CEE243E49DA9}"/>
              </a:ext>
            </a:extLst>
          </p:cNvPr>
          <p:cNvSpPr/>
          <p:nvPr/>
        </p:nvSpPr>
        <p:spPr>
          <a:xfrm rot="19540409">
            <a:off x="5819975" y="-53195"/>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F93F635F-8D73-CFDB-2A45-0CA54D5C2CE3}"/>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pic>
        <p:nvPicPr>
          <p:cNvPr id="56" name="Image 55" descr="Une image contenant noir, bouteille&#10;&#10;Description générée automatiquement">
            <a:extLst>
              <a:ext uri="{FF2B5EF4-FFF2-40B4-BE49-F238E27FC236}">
                <a16:creationId xmlns:a16="http://schemas.microsoft.com/office/drawing/2014/main" id="{0897EE2E-AEE6-91C7-D3ED-46D490D15F0F}"/>
              </a:ext>
            </a:extLst>
          </p:cNvPr>
          <p:cNvPicPr>
            <a:picLocks noChangeAspect="1"/>
          </p:cNvPicPr>
          <p:nvPr/>
        </p:nvPicPr>
        <p:blipFill>
          <a:blip r:embed="rId4"/>
          <a:stretch>
            <a:fillRect/>
          </a:stretch>
        </p:blipFill>
        <p:spPr>
          <a:xfrm>
            <a:off x="2236782" y="2396586"/>
            <a:ext cx="761312" cy="761312"/>
          </a:xfrm>
          <a:prstGeom prst="rect">
            <a:avLst/>
          </a:prstGeom>
        </p:spPr>
      </p:pic>
      <p:sp>
        <p:nvSpPr>
          <p:cNvPr id="57" name="ZoneTexte 56">
            <a:extLst>
              <a:ext uri="{FF2B5EF4-FFF2-40B4-BE49-F238E27FC236}">
                <a16:creationId xmlns:a16="http://schemas.microsoft.com/office/drawing/2014/main" id="{60D6580C-49B6-312B-7C3A-4A0248055947}"/>
              </a:ext>
            </a:extLst>
          </p:cNvPr>
          <p:cNvSpPr txBox="1"/>
          <p:nvPr/>
        </p:nvSpPr>
        <p:spPr>
          <a:xfrm>
            <a:off x="2168833" y="3198842"/>
            <a:ext cx="894797" cy="369332"/>
          </a:xfrm>
          <a:prstGeom prst="rect">
            <a:avLst/>
          </a:prstGeom>
          <a:noFill/>
        </p:spPr>
        <p:txBody>
          <a:bodyPr wrap="none" rtlCol="0">
            <a:spAutoFit/>
          </a:bodyPr>
          <a:lstStyle/>
          <a:p>
            <a:r>
              <a:rPr lang="fr-FR" dirty="0">
                <a:latin typeface="Avenir Light" panose="020B0402020203020204" pitchFamily="34" charset="77"/>
              </a:rPr>
              <a:t>1l </a:t>
            </a:r>
            <a:r>
              <a:rPr lang="fr-FR" dirty="0" err="1">
                <a:latin typeface="Avenir Light" panose="020B0402020203020204" pitchFamily="34" charset="77"/>
              </a:rPr>
              <a:t>wine</a:t>
            </a:r>
            <a:endParaRPr lang="fr-FR" dirty="0">
              <a:latin typeface="Avenir Light" panose="020B0402020203020204" pitchFamily="34" charset="77"/>
            </a:endParaRPr>
          </a:p>
        </p:txBody>
      </p:sp>
      <p:grpSp>
        <p:nvGrpSpPr>
          <p:cNvPr id="20" name="Groupe 19">
            <a:extLst>
              <a:ext uri="{FF2B5EF4-FFF2-40B4-BE49-F238E27FC236}">
                <a16:creationId xmlns:a16="http://schemas.microsoft.com/office/drawing/2014/main" id="{A96D7681-5B0F-7EB5-9DCC-3A20BDBF057E}"/>
              </a:ext>
            </a:extLst>
          </p:cNvPr>
          <p:cNvGrpSpPr/>
          <p:nvPr/>
        </p:nvGrpSpPr>
        <p:grpSpPr>
          <a:xfrm>
            <a:off x="3022766" y="1466193"/>
            <a:ext cx="7952668" cy="4751076"/>
            <a:chOff x="6776275" y="1084737"/>
            <a:chExt cx="5415725" cy="3385009"/>
          </a:xfrm>
        </p:grpSpPr>
        <p:graphicFrame>
          <p:nvGraphicFramePr>
            <p:cNvPr id="69" name="Graphique 68">
              <a:extLst>
                <a:ext uri="{FF2B5EF4-FFF2-40B4-BE49-F238E27FC236}">
                  <a16:creationId xmlns:a16="http://schemas.microsoft.com/office/drawing/2014/main" id="{3EB65331-5000-F314-C53C-866202782C61}"/>
                </a:ext>
              </a:extLst>
            </p:cNvPr>
            <p:cNvGraphicFramePr/>
            <p:nvPr>
              <p:extLst>
                <p:ext uri="{D42A27DB-BD31-4B8C-83A1-F6EECF244321}">
                  <p14:modId xmlns:p14="http://schemas.microsoft.com/office/powerpoint/2010/main" val="350631405"/>
                </p:ext>
              </p:extLst>
            </p:nvPr>
          </p:nvGraphicFramePr>
          <p:xfrm>
            <a:off x="6776275" y="1084737"/>
            <a:ext cx="5415725" cy="3385009"/>
          </p:xfrm>
          <a:graphic>
            <a:graphicData uri="http://schemas.openxmlformats.org/drawingml/2006/chart">
              <c:chart xmlns:c="http://schemas.openxmlformats.org/drawingml/2006/chart" xmlns:r="http://schemas.openxmlformats.org/officeDocument/2006/relationships" r:id="rId5"/>
            </a:graphicData>
          </a:graphic>
        </p:graphicFrame>
        <p:sp>
          <p:nvSpPr>
            <p:cNvPr id="70" name="ZoneTexte 69">
              <a:extLst>
                <a:ext uri="{FF2B5EF4-FFF2-40B4-BE49-F238E27FC236}">
                  <a16:creationId xmlns:a16="http://schemas.microsoft.com/office/drawing/2014/main" id="{634C6DA9-7B4A-E956-0B2F-9A7A27EB3C30}"/>
                </a:ext>
              </a:extLst>
            </p:cNvPr>
            <p:cNvSpPr txBox="1"/>
            <p:nvPr/>
          </p:nvSpPr>
          <p:spPr>
            <a:xfrm>
              <a:off x="11045521" y="3034328"/>
              <a:ext cx="431415" cy="263139"/>
            </a:xfrm>
            <a:prstGeom prst="rect">
              <a:avLst/>
            </a:prstGeom>
            <a:noFill/>
          </p:spPr>
          <p:txBody>
            <a:bodyPr wrap="none" rtlCol="0">
              <a:spAutoFit/>
            </a:bodyPr>
            <a:lstStyle/>
            <a:p>
              <a:r>
                <a:rPr lang="fr-FR" dirty="0">
                  <a:latin typeface="Avenir Book" panose="02000503020000020003" pitchFamily="2" charset="0"/>
                </a:rPr>
                <a:t>53%</a:t>
              </a:r>
            </a:p>
          </p:txBody>
        </p:sp>
        <p:sp>
          <p:nvSpPr>
            <p:cNvPr id="75" name="ZoneTexte 74">
              <a:extLst>
                <a:ext uri="{FF2B5EF4-FFF2-40B4-BE49-F238E27FC236}">
                  <a16:creationId xmlns:a16="http://schemas.microsoft.com/office/drawing/2014/main" id="{27B2B12B-271C-1D25-2B3D-602D6F694E37}"/>
                </a:ext>
              </a:extLst>
            </p:cNvPr>
            <p:cNvSpPr txBox="1"/>
            <p:nvPr/>
          </p:nvSpPr>
          <p:spPr>
            <a:xfrm>
              <a:off x="10205935" y="3913744"/>
              <a:ext cx="397866" cy="263139"/>
            </a:xfrm>
            <a:prstGeom prst="rect">
              <a:avLst/>
            </a:prstGeom>
            <a:noFill/>
          </p:spPr>
          <p:txBody>
            <a:bodyPr wrap="square" rtlCol="0">
              <a:spAutoFit/>
            </a:bodyPr>
            <a:lstStyle/>
            <a:p>
              <a:r>
                <a:rPr lang="fr-FR" dirty="0">
                  <a:latin typeface="Avenir Book" panose="02000503020000020003" pitchFamily="2" charset="0"/>
                </a:rPr>
                <a:t>6%</a:t>
              </a:r>
            </a:p>
          </p:txBody>
        </p:sp>
        <p:sp>
          <p:nvSpPr>
            <p:cNvPr id="76" name="ZoneTexte 75">
              <a:extLst>
                <a:ext uri="{FF2B5EF4-FFF2-40B4-BE49-F238E27FC236}">
                  <a16:creationId xmlns:a16="http://schemas.microsoft.com/office/drawing/2014/main" id="{6854837A-7705-1ECF-07BC-A5150B2DB451}"/>
                </a:ext>
              </a:extLst>
            </p:cNvPr>
            <p:cNvSpPr txBox="1"/>
            <p:nvPr/>
          </p:nvSpPr>
          <p:spPr>
            <a:xfrm>
              <a:off x="9899042" y="2869859"/>
              <a:ext cx="431415" cy="263139"/>
            </a:xfrm>
            <a:prstGeom prst="rect">
              <a:avLst/>
            </a:prstGeom>
            <a:noFill/>
          </p:spPr>
          <p:txBody>
            <a:bodyPr wrap="none" rtlCol="0">
              <a:spAutoFit/>
            </a:bodyPr>
            <a:lstStyle/>
            <a:p>
              <a:r>
                <a:rPr lang="fr-FR" dirty="0">
                  <a:latin typeface="Avenir Book" panose="02000503020000020003" pitchFamily="2" charset="0"/>
                </a:rPr>
                <a:t>41%</a:t>
              </a:r>
            </a:p>
          </p:txBody>
        </p:sp>
      </p:grpSp>
      <p:grpSp>
        <p:nvGrpSpPr>
          <p:cNvPr id="34" name="Groupe 33">
            <a:extLst>
              <a:ext uri="{FF2B5EF4-FFF2-40B4-BE49-F238E27FC236}">
                <a16:creationId xmlns:a16="http://schemas.microsoft.com/office/drawing/2014/main" id="{650AF1B8-07CF-4BEE-CBEC-D4999F5B4FF2}"/>
              </a:ext>
            </a:extLst>
          </p:cNvPr>
          <p:cNvGrpSpPr/>
          <p:nvPr/>
        </p:nvGrpSpPr>
        <p:grpSpPr>
          <a:xfrm>
            <a:off x="-9267091" y="4979871"/>
            <a:ext cx="9174180" cy="1541455"/>
            <a:chOff x="-1863969" y="4979871"/>
            <a:chExt cx="9174180" cy="1541455"/>
          </a:xfrm>
        </p:grpSpPr>
        <p:sp>
          <p:nvSpPr>
            <p:cNvPr id="35" name="Rectangle : coins arrondis 34">
              <a:extLst>
                <a:ext uri="{FF2B5EF4-FFF2-40B4-BE49-F238E27FC236}">
                  <a16:creationId xmlns:a16="http://schemas.microsoft.com/office/drawing/2014/main" id="{134AA408-90C8-C510-E204-187B182CFAF9}"/>
                </a:ext>
              </a:extLst>
            </p:cNvPr>
            <p:cNvSpPr/>
            <p:nvPr/>
          </p:nvSpPr>
          <p:spPr>
            <a:xfrm rot="10800000">
              <a:off x="-1863969" y="4979871"/>
              <a:ext cx="9174180" cy="1541455"/>
            </a:xfrm>
            <a:prstGeom prst="roundRect">
              <a:avLst>
                <a:gd name="adj" fmla="val 43492"/>
              </a:avLst>
            </a:prstGeom>
            <a:solidFill>
              <a:srgbClr val="DBD5A8">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36" name="ZoneTexte 35">
              <a:extLst>
                <a:ext uri="{FF2B5EF4-FFF2-40B4-BE49-F238E27FC236}">
                  <a16:creationId xmlns:a16="http://schemas.microsoft.com/office/drawing/2014/main" id="{C6D15075-3C5B-32CC-337D-31DE6FC9FEF5}"/>
                </a:ext>
              </a:extLst>
            </p:cNvPr>
            <p:cNvSpPr txBox="1"/>
            <p:nvPr/>
          </p:nvSpPr>
          <p:spPr>
            <a:xfrm>
              <a:off x="4692625" y="5329847"/>
              <a:ext cx="2518638" cy="887422"/>
            </a:xfrm>
            <a:prstGeom prst="rect">
              <a:avLst/>
            </a:prstGeom>
            <a:noFill/>
            <a:ln w="19050" cap="rnd">
              <a:noFill/>
              <a:prstDash val="sysDot"/>
            </a:ln>
          </p:spPr>
          <p:txBody>
            <a:bodyPr wrap="none" rtlCol="0">
              <a:spAutoFit/>
            </a:bodyPr>
            <a:lstStyle/>
            <a:p>
              <a:pPr>
                <a:lnSpc>
                  <a:spcPct val="150000"/>
                </a:lnSpc>
              </a:pPr>
              <a:r>
                <a:rPr lang="fr-FR" dirty="0" err="1">
                  <a:latin typeface="Avenir Light" panose="020B0402020203020204" pitchFamily="34" charset="77"/>
                </a:rPr>
                <a:t>Annual</a:t>
              </a:r>
              <a:r>
                <a:rPr lang="fr-FR" dirty="0">
                  <a:latin typeface="Avenir Light" panose="020B0402020203020204" pitchFamily="34" charset="77"/>
                </a:rPr>
                <a:t> </a:t>
              </a:r>
              <a:r>
                <a:rPr lang="fr-FR" dirty="0" err="1">
                  <a:latin typeface="Avenir Light" panose="020B0402020203020204" pitchFamily="34" charset="77"/>
                </a:rPr>
                <a:t>financial</a:t>
              </a:r>
              <a:r>
                <a:rPr lang="fr-FR" dirty="0">
                  <a:latin typeface="Avenir Light" panose="020B0402020203020204" pitchFamily="34" charset="77"/>
                </a:rPr>
                <a:t> </a:t>
              </a:r>
              <a:r>
                <a:rPr lang="fr-FR" dirty="0" err="1">
                  <a:latin typeface="Avenir Light" panose="020B0402020203020204" pitchFamily="34" charset="77"/>
                </a:rPr>
                <a:t>saving</a:t>
              </a:r>
              <a:endParaRPr lang="fr-FR" dirty="0">
                <a:latin typeface="Avenir Light" panose="020B0402020203020204" pitchFamily="34" charset="77"/>
              </a:endParaRPr>
            </a:p>
            <a:p>
              <a:pPr algn="ctr">
                <a:lnSpc>
                  <a:spcPct val="150000"/>
                </a:lnSpc>
              </a:pPr>
              <a:r>
                <a:rPr lang="fr-FR" b="1" dirty="0">
                  <a:latin typeface="Avenir Light" panose="020B0402020203020204" pitchFamily="34" charset="77"/>
                </a:rPr>
                <a:t>CHF 4’780</a:t>
              </a:r>
            </a:p>
          </p:txBody>
        </p:sp>
      </p:grpSp>
      <p:pic>
        <p:nvPicPr>
          <p:cNvPr id="2" name="Image 1">
            <a:extLst>
              <a:ext uri="{FF2B5EF4-FFF2-40B4-BE49-F238E27FC236}">
                <a16:creationId xmlns:a16="http://schemas.microsoft.com/office/drawing/2014/main" id="{64DEF1BF-FAB1-B069-45AC-DFCE725185B0}"/>
              </a:ext>
            </a:extLst>
          </p:cNvPr>
          <p:cNvPicPr>
            <a:picLocks noChangeAspect="1"/>
          </p:cNvPicPr>
          <p:nvPr/>
        </p:nvPicPr>
        <p:blipFill>
          <a:blip r:embed="rId6"/>
          <a:stretch>
            <a:fillRect/>
          </a:stretch>
        </p:blipFill>
        <p:spPr>
          <a:xfrm>
            <a:off x="10871200" y="418329"/>
            <a:ext cx="965200" cy="1168400"/>
          </a:xfrm>
          <a:prstGeom prst="rect">
            <a:avLst/>
          </a:prstGeom>
        </p:spPr>
      </p:pic>
      <p:sp>
        <p:nvSpPr>
          <p:cNvPr id="6" name="Rectangle : coins arrondis 5">
            <a:extLst>
              <a:ext uri="{FF2B5EF4-FFF2-40B4-BE49-F238E27FC236}">
                <a16:creationId xmlns:a16="http://schemas.microsoft.com/office/drawing/2014/main" id="{1C75C7AB-AA79-D928-D3A9-3A295AA392C4}"/>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16" name="Rectangle : coins arrondis 15">
            <a:extLst>
              <a:ext uri="{FF2B5EF4-FFF2-40B4-BE49-F238E27FC236}">
                <a16:creationId xmlns:a16="http://schemas.microsoft.com/office/drawing/2014/main" id="{21D908AB-C30A-942A-59B0-1DA133CF7926}"/>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53108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4BA92-CE02-CC83-340E-E05E2F68D0C1}"/>
            </a:ext>
          </a:extLst>
        </p:cNvPr>
        <p:cNvGrpSpPr/>
        <p:nvPr/>
      </p:nvGrpSpPr>
      <p:grpSpPr>
        <a:xfrm>
          <a:off x="0" y="0"/>
          <a:ext cx="0" cy="0"/>
          <a:chOff x="0" y="0"/>
          <a:chExt cx="0" cy="0"/>
        </a:xfrm>
      </p:grpSpPr>
      <p:pic>
        <p:nvPicPr>
          <p:cNvPr id="102" name="Image 101" descr="Une image contenant croquis, clipart, dessin, Dessin au trait&#10;&#10;Description générée automatiquement">
            <a:extLst>
              <a:ext uri="{FF2B5EF4-FFF2-40B4-BE49-F238E27FC236}">
                <a16:creationId xmlns:a16="http://schemas.microsoft.com/office/drawing/2014/main" id="{68900944-F225-195A-0E37-AFDFB2C2A312}"/>
              </a:ext>
            </a:extLst>
          </p:cNvPr>
          <p:cNvPicPr>
            <a:picLocks noChangeAspect="1"/>
          </p:cNvPicPr>
          <p:nvPr/>
        </p:nvPicPr>
        <p:blipFill rotWithShape="1">
          <a:blip r:embed="rId3">
            <a:extLst>
              <a:ext uri="{28A0092B-C50C-407E-A947-70E740481C1C}">
                <a14:useLocalDpi xmlns:a14="http://schemas.microsoft.com/office/drawing/2010/main" val="0"/>
              </a:ext>
            </a:extLst>
          </a:blip>
          <a:srcRect l="12802" t="17205"/>
          <a:stretch/>
        </p:blipFill>
        <p:spPr>
          <a:xfrm>
            <a:off x="5214127" y="2250733"/>
            <a:ext cx="1038723" cy="1071631"/>
          </a:xfrm>
          <a:prstGeom prst="rect">
            <a:avLst/>
          </a:prstGeom>
        </p:spPr>
      </p:pic>
      <p:grpSp>
        <p:nvGrpSpPr>
          <p:cNvPr id="98" name="Groupe 97">
            <a:extLst>
              <a:ext uri="{FF2B5EF4-FFF2-40B4-BE49-F238E27FC236}">
                <a16:creationId xmlns:a16="http://schemas.microsoft.com/office/drawing/2014/main" id="{FA49EDB6-CAB4-3497-86B1-28B23706B33C}"/>
              </a:ext>
            </a:extLst>
          </p:cNvPr>
          <p:cNvGrpSpPr/>
          <p:nvPr/>
        </p:nvGrpSpPr>
        <p:grpSpPr>
          <a:xfrm>
            <a:off x="-1863971" y="4709731"/>
            <a:ext cx="10638242" cy="2031325"/>
            <a:chOff x="-1863969" y="4923143"/>
            <a:chExt cx="10235520" cy="1815835"/>
          </a:xfrm>
        </p:grpSpPr>
        <p:sp>
          <p:nvSpPr>
            <p:cNvPr id="97" name="Rectangle : coins arrondis 96">
              <a:extLst>
                <a:ext uri="{FF2B5EF4-FFF2-40B4-BE49-F238E27FC236}">
                  <a16:creationId xmlns:a16="http://schemas.microsoft.com/office/drawing/2014/main" id="{816BA685-A07C-928B-05F3-0CBD181FCC8C}"/>
                </a:ext>
              </a:extLst>
            </p:cNvPr>
            <p:cNvSpPr/>
            <p:nvPr/>
          </p:nvSpPr>
          <p:spPr>
            <a:xfrm rot="10800000">
              <a:off x="-1863969" y="4979870"/>
              <a:ext cx="9174180" cy="1741604"/>
            </a:xfrm>
            <a:prstGeom prst="roundRect">
              <a:avLst>
                <a:gd name="adj" fmla="val 43492"/>
              </a:avLst>
            </a:prstGeom>
            <a:solidFill>
              <a:srgbClr val="FCB236">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96" name="ZoneTexte 95">
              <a:extLst>
                <a:ext uri="{FF2B5EF4-FFF2-40B4-BE49-F238E27FC236}">
                  <a16:creationId xmlns:a16="http://schemas.microsoft.com/office/drawing/2014/main" id="{79269F3C-13E2-6265-54B6-FE63D59B2E73}"/>
                </a:ext>
              </a:extLst>
            </p:cNvPr>
            <p:cNvSpPr txBox="1"/>
            <p:nvPr/>
          </p:nvSpPr>
          <p:spPr>
            <a:xfrm>
              <a:off x="4245297" y="4923143"/>
              <a:ext cx="4126254" cy="1815835"/>
            </a:xfrm>
            <a:prstGeom prst="rect">
              <a:avLst/>
            </a:prstGeom>
            <a:noFill/>
            <a:ln w="19050" cap="rnd">
              <a:noFill/>
              <a:prstDash val="sysDot"/>
            </a:ln>
          </p:spPr>
          <p:txBody>
            <a:bodyPr wrap="square" rtlCol="0">
              <a:spAutoFit/>
            </a:bodyPr>
            <a:lstStyle/>
            <a:p>
              <a:pPr marL="285750" indent="-285750">
                <a:lnSpc>
                  <a:spcPct val="150000"/>
                </a:lnSpc>
                <a:buFont typeface="Arial" panose="020B0604020202020204" pitchFamily="34" charset="0"/>
                <a:buChar char="•"/>
              </a:pPr>
              <a:endParaRPr lang="fr-FR" dirty="0">
                <a:latin typeface="Avenir Light" panose="020B0402020203020204" pitchFamily="34" charset="77"/>
              </a:endParaRPr>
            </a:p>
            <a:p>
              <a:pPr marL="285750" indent="-285750">
                <a:lnSpc>
                  <a:spcPct val="150000"/>
                </a:lnSpc>
                <a:buFont typeface="Arial" panose="020B0604020202020204" pitchFamily="34" charset="0"/>
                <a:buChar char="•"/>
              </a:pPr>
              <a:endParaRPr lang="fr-FR" sz="1200" dirty="0">
                <a:latin typeface="Avenir Light" panose="020B0402020203020204" pitchFamily="34" charset="77"/>
              </a:endParaRPr>
            </a:p>
            <a:p>
              <a:pPr marL="285750" indent="-285750">
                <a:buFont typeface="Arial" panose="020B0604020202020204" pitchFamily="34" charset="0"/>
                <a:buChar char="•"/>
              </a:pPr>
              <a:r>
                <a:rPr lang="fr-FR" dirty="0">
                  <a:latin typeface="Avenir Light" panose="020B0402020203020204" pitchFamily="34" charset="77"/>
                </a:rPr>
                <a:t>Product </a:t>
              </a:r>
              <a:r>
                <a:rPr lang="fr-FR" dirty="0" err="1">
                  <a:latin typeface="Avenir Light" panose="020B0402020203020204" pitchFamily="34" charset="77"/>
                </a:rPr>
                <a:t>level</a:t>
              </a:r>
              <a:endParaRPr lang="fr-FR" dirty="0">
                <a:latin typeface="Avenir Light" panose="020B0402020203020204" pitchFamily="34" charset="77"/>
              </a:endParaRPr>
            </a:p>
            <a:p>
              <a:r>
                <a:rPr lang="fr-FR" dirty="0">
                  <a:latin typeface="Avenir Light" panose="020B0402020203020204" pitchFamily="34" charset="77"/>
                </a:rPr>
                <a:t>     </a:t>
              </a:r>
              <a:r>
                <a:rPr lang="fr-FR" b="1" dirty="0">
                  <a:latin typeface="Avenir Light" panose="020B0402020203020204" pitchFamily="34" charset="77"/>
                </a:rPr>
                <a:t>- 4 %</a:t>
              </a:r>
            </a:p>
            <a:p>
              <a:pPr marL="285750" indent="-285750">
                <a:lnSpc>
                  <a:spcPct val="150000"/>
                </a:lnSpc>
                <a:buFont typeface="Arial" panose="020B0604020202020204" pitchFamily="34" charset="0"/>
                <a:buChar char="•"/>
              </a:pPr>
              <a:r>
                <a:rPr lang="fr-FR" dirty="0" err="1">
                  <a:latin typeface="Avenir Light" panose="020B0402020203020204" pitchFamily="34" charset="77"/>
                </a:rPr>
                <a:t>Cooperative</a:t>
              </a:r>
              <a:r>
                <a:rPr lang="fr-FR" dirty="0">
                  <a:latin typeface="Avenir Light" panose="020B0402020203020204" pitchFamily="34" charset="77"/>
                </a:rPr>
                <a:t> </a:t>
              </a:r>
              <a:r>
                <a:rPr lang="fr-FR" dirty="0" err="1">
                  <a:latin typeface="Avenir Light" panose="020B0402020203020204" pitchFamily="34" charset="77"/>
                </a:rPr>
                <a:t>level</a:t>
              </a:r>
              <a:r>
                <a:rPr lang="fr-FR" dirty="0">
                  <a:latin typeface="Avenir Light" panose="020B0402020203020204" pitchFamily="34" charset="77"/>
                </a:rPr>
                <a:t> :</a:t>
              </a:r>
            </a:p>
            <a:p>
              <a:r>
                <a:rPr lang="fr-FR" dirty="0">
                  <a:latin typeface="Avenir Light" panose="020B0402020203020204" pitchFamily="34" charset="77"/>
                </a:rPr>
                <a:t>     - </a:t>
              </a:r>
              <a:r>
                <a:rPr lang="fr-FR" b="1" dirty="0">
                  <a:latin typeface="Avenir Light" panose="020B0402020203020204" pitchFamily="34" charset="77"/>
                </a:rPr>
                <a:t>CHF 4’780</a:t>
              </a:r>
            </a:p>
          </p:txBody>
        </p:sp>
      </p:grpSp>
      <p:sp>
        <p:nvSpPr>
          <p:cNvPr id="3" name="Espace réservé du numéro de diapositive 2">
            <a:extLst>
              <a:ext uri="{FF2B5EF4-FFF2-40B4-BE49-F238E27FC236}">
                <a16:creationId xmlns:a16="http://schemas.microsoft.com/office/drawing/2014/main" id="{CDCD92D7-BD03-5B8B-A28C-EF0D6623D19A}"/>
              </a:ext>
            </a:extLst>
          </p:cNvPr>
          <p:cNvSpPr>
            <a:spLocks noGrp="1"/>
          </p:cNvSpPr>
          <p:nvPr>
            <p:ph type="sldNum" sz="quarter" idx="12"/>
          </p:nvPr>
        </p:nvSpPr>
        <p:spPr>
          <a:xfrm>
            <a:off x="8223029" y="6381371"/>
            <a:ext cx="2743200" cy="365125"/>
          </a:xfrm>
        </p:spPr>
        <p:txBody>
          <a:bodyPr/>
          <a:lstStyle/>
          <a:p>
            <a:fld id="{D0A4BE25-63F8-4FBD-909E-92E38D93C208}" type="slidenum">
              <a:rPr lang="fr-FR" smtClean="0"/>
              <a:t>19</a:t>
            </a:fld>
            <a:endParaRPr lang="fr-FR"/>
          </a:p>
        </p:txBody>
      </p:sp>
      <p:sp>
        <p:nvSpPr>
          <p:cNvPr id="8" name="Titre 3">
            <a:extLst>
              <a:ext uri="{FF2B5EF4-FFF2-40B4-BE49-F238E27FC236}">
                <a16:creationId xmlns:a16="http://schemas.microsoft.com/office/drawing/2014/main" id="{03D6FE61-F67C-4FE0-92AF-FE3B370D4FC2}"/>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6CDED753-1BB3-824C-CACB-EE41ECF66A46}"/>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AD682EC1-277F-EC81-3C7C-12BF52286AD2}"/>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18C2ADF7-D34D-501E-8A03-8F4ABE100E64}"/>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5ACB4BBE-245F-00C3-11D4-386FEE134461}"/>
              </a:ext>
            </a:extLst>
          </p:cNvPr>
          <p:cNvSpPr/>
          <p:nvPr/>
        </p:nvSpPr>
        <p:spPr>
          <a:xfrm rot="19540409">
            <a:off x="5819975" y="-53195"/>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33D8674B-3D61-A6A0-E7F5-748E5C99CFAE}"/>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grpSp>
        <p:nvGrpSpPr>
          <p:cNvPr id="32" name="Groupe 31">
            <a:extLst>
              <a:ext uri="{FF2B5EF4-FFF2-40B4-BE49-F238E27FC236}">
                <a16:creationId xmlns:a16="http://schemas.microsoft.com/office/drawing/2014/main" id="{44D7DC41-8D41-F859-DADE-0888A3D1122B}"/>
              </a:ext>
            </a:extLst>
          </p:cNvPr>
          <p:cNvGrpSpPr/>
          <p:nvPr/>
        </p:nvGrpSpPr>
        <p:grpSpPr>
          <a:xfrm>
            <a:off x="3831919" y="6038560"/>
            <a:ext cx="594572" cy="548750"/>
            <a:chOff x="9820804" y="2790047"/>
            <a:chExt cx="1477638" cy="1566956"/>
          </a:xfrm>
        </p:grpSpPr>
        <p:cxnSp>
          <p:nvCxnSpPr>
            <p:cNvPr id="17" name="Connecteur droit 16">
              <a:extLst>
                <a:ext uri="{FF2B5EF4-FFF2-40B4-BE49-F238E27FC236}">
                  <a16:creationId xmlns:a16="http://schemas.microsoft.com/office/drawing/2014/main" id="{2B683C1C-8232-4DAE-AE3E-052380F409E7}"/>
                </a:ext>
              </a:extLst>
            </p:cNvPr>
            <p:cNvCxnSpPr>
              <a:cxnSpLocks/>
            </p:cNvCxnSpPr>
            <p:nvPr/>
          </p:nvCxnSpPr>
          <p:spPr>
            <a:xfrm flipH="1" flipV="1">
              <a:off x="10553899" y="2790047"/>
              <a:ext cx="744543" cy="437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25654CE-0350-24D1-F46A-34AEEE4FE2DB}"/>
                </a:ext>
              </a:extLst>
            </p:cNvPr>
            <p:cNvCxnSpPr>
              <a:cxnSpLocks/>
            </p:cNvCxnSpPr>
            <p:nvPr/>
          </p:nvCxnSpPr>
          <p:spPr>
            <a:xfrm>
              <a:off x="9925405" y="3227462"/>
              <a:ext cx="0" cy="11295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2ED83B9-564C-A252-85C3-F46F03FF7998}"/>
                </a:ext>
              </a:extLst>
            </p:cNvPr>
            <p:cNvCxnSpPr>
              <a:cxnSpLocks/>
            </p:cNvCxnSpPr>
            <p:nvPr/>
          </p:nvCxnSpPr>
          <p:spPr>
            <a:xfrm flipH="1">
              <a:off x="9820804" y="2790047"/>
              <a:ext cx="744543" cy="437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ZoneTexte 90">
            <a:extLst>
              <a:ext uri="{FF2B5EF4-FFF2-40B4-BE49-F238E27FC236}">
                <a16:creationId xmlns:a16="http://schemas.microsoft.com/office/drawing/2014/main" id="{146B18F8-41FF-439E-E399-0C20068CFFD0}"/>
              </a:ext>
            </a:extLst>
          </p:cNvPr>
          <p:cNvSpPr txBox="1"/>
          <p:nvPr/>
        </p:nvSpPr>
        <p:spPr>
          <a:xfrm>
            <a:off x="1036146" y="1052857"/>
            <a:ext cx="3271436" cy="767133"/>
          </a:xfrm>
          <a:prstGeom prst="rect">
            <a:avLst/>
          </a:prstGeom>
          <a:noFill/>
        </p:spPr>
        <p:txBody>
          <a:bodyPr wrap="square" rtlCol="0">
            <a:spAutoFit/>
          </a:bodyPr>
          <a:lstStyle/>
          <a:p>
            <a:pPr>
              <a:lnSpc>
                <a:spcPct val="150000"/>
              </a:lnSpc>
            </a:pPr>
            <a:r>
              <a:rPr lang="fr-FR" sz="3200" dirty="0" err="1">
                <a:latin typeface="Avenir" panose="02000503020000020003" pitchFamily="2" charset="0"/>
              </a:rPr>
              <a:t>Recovery</a:t>
            </a:r>
            <a:r>
              <a:rPr lang="fr-FR" sz="3200" dirty="0">
                <a:latin typeface="Avenir" panose="02000503020000020003" pitchFamily="2" charset="0"/>
              </a:rPr>
              <a:t> </a:t>
            </a:r>
            <a:r>
              <a:rPr lang="fr-FR" sz="3200" dirty="0" err="1">
                <a:latin typeface="Avenir" panose="02000503020000020003" pitchFamily="2" charset="0"/>
              </a:rPr>
              <a:t>path</a:t>
            </a:r>
            <a:r>
              <a:rPr lang="fr-FR" sz="3200" dirty="0">
                <a:latin typeface="Avenir" panose="02000503020000020003" pitchFamily="2" charset="0"/>
              </a:rPr>
              <a:t>…</a:t>
            </a:r>
          </a:p>
        </p:txBody>
      </p:sp>
      <p:sp>
        <p:nvSpPr>
          <p:cNvPr id="92" name="ZoneTexte 91">
            <a:extLst>
              <a:ext uri="{FF2B5EF4-FFF2-40B4-BE49-F238E27FC236}">
                <a16:creationId xmlns:a16="http://schemas.microsoft.com/office/drawing/2014/main" id="{78414109-7A85-60CD-23DA-CDD563889699}"/>
              </a:ext>
            </a:extLst>
          </p:cNvPr>
          <p:cNvSpPr txBox="1"/>
          <p:nvPr/>
        </p:nvSpPr>
        <p:spPr>
          <a:xfrm>
            <a:off x="4403692" y="1252148"/>
            <a:ext cx="2364985" cy="514051"/>
          </a:xfrm>
          <a:prstGeom prst="rect">
            <a:avLst/>
          </a:prstGeom>
          <a:noFill/>
        </p:spPr>
        <p:txBody>
          <a:bodyPr wrap="square" rtlCol="0">
            <a:spAutoFit/>
          </a:bodyPr>
          <a:lstStyle/>
          <a:p>
            <a:pPr>
              <a:lnSpc>
                <a:spcPct val="150000"/>
              </a:lnSpc>
            </a:pPr>
            <a:r>
              <a:rPr lang="fr-FR" sz="2000" b="1" dirty="0">
                <a:solidFill>
                  <a:srgbClr val="FCB236"/>
                </a:solidFill>
                <a:latin typeface="Avenir" panose="02000503020000020003" pitchFamily="2" charset="0"/>
              </a:rPr>
              <a:t>METHANIZATION</a:t>
            </a:r>
          </a:p>
        </p:txBody>
      </p:sp>
      <p:grpSp>
        <p:nvGrpSpPr>
          <p:cNvPr id="95" name="Groupe 94">
            <a:extLst>
              <a:ext uri="{FF2B5EF4-FFF2-40B4-BE49-F238E27FC236}">
                <a16:creationId xmlns:a16="http://schemas.microsoft.com/office/drawing/2014/main" id="{A3D973DC-2104-641D-28A4-8D92737A9490}"/>
              </a:ext>
            </a:extLst>
          </p:cNvPr>
          <p:cNvGrpSpPr/>
          <p:nvPr/>
        </p:nvGrpSpPr>
        <p:grpSpPr>
          <a:xfrm>
            <a:off x="7716786" y="1251362"/>
            <a:ext cx="3960253" cy="5070801"/>
            <a:chOff x="7394058" y="1251362"/>
            <a:chExt cx="3960253" cy="5070801"/>
          </a:xfrm>
        </p:grpSpPr>
        <p:grpSp>
          <p:nvGrpSpPr>
            <p:cNvPr id="94" name="Groupe 93">
              <a:extLst>
                <a:ext uri="{FF2B5EF4-FFF2-40B4-BE49-F238E27FC236}">
                  <a16:creationId xmlns:a16="http://schemas.microsoft.com/office/drawing/2014/main" id="{50994064-A9F9-59A5-65A9-1B96540EF980}"/>
                </a:ext>
              </a:extLst>
            </p:cNvPr>
            <p:cNvGrpSpPr/>
            <p:nvPr/>
          </p:nvGrpSpPr>
          <p:grpSpPr>
            <a:xfrm>
              <a:off x="7394058" y="1832442"/>
              <a:ext cx="3960253" cy="4489721"/>
              <a:chOff x="7394058" y="1442479"/>
              <a:chExt cx="3960253" cy="4489721"/>
            </a:xfrm>
          </p:grpSpPr>
          <p:pic>
            <p:nvPicPr>
              <p:cNvPr id="14338" name="Picture 2">
                <a:extLst>
                  <a:ext uri="{FF2B5EF4-FFF2-40B4-BE49-F238E27FC236}">
                    <a16:creationId xmlns:a16="http://schemas.microsoft.com/office/drawing/2014/main" id="{C25D0F9A-121B-2C55-93C2-84A78F0EB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3129" y="2116785"/>
                <a:ext cx="1320913" cy="1320913"/>
              </a:xfrm>
              <a:prstGeom prst="rect">
                <a:avLst/>
              </a:prstGeom>
              <a:noFill/>
              <a:extLst>
                <a:ext uri="{909E8E84-426E-40DD-AFC4-6F175D3DCCD1}">
                  <a14:hiddenFill xmlns:a14="http://schemas.microsoft.com/office/drawing/2010/main">
                    <a:solidFill>
                      <a:srgbClr val="FFFFFF"/>
                    </a:solidFill>
                  </a14:hiddenFill>
                </a:ext>
              </a:extLst>
            </p:spPr>
          </p:pic>
          <p:sp>
            <p:nvSpPr>
              <p:cNvPr id="72" name="ZoneTexte 71">
                <a:extLst>
                  <a:ext uri="{FF2B5EF4-FFF2-40B4-BE49-F238E27FC236}">
                    <a16:creationId xmlns:a16="http://schemas.microsoft.com/office/drawing/2014/main" id="{BA2B42A9-1AC6-9C39-A95A-33C758E124EB}"/>
                  </a:ext>
                </a:extLst>
              </p:cNvPr>
              <p:cNvSpPr txBox="1"/>
              <p:nvPr/>
            </p:nvSpPr>
            <p:spPr>
              <a:xfrm>
                <a:off x="8953525" y="1442479"/>
                <a:ext cx="1120517" cy="954107"/>
              </a:xfrm>
              <a:prstGeom prst="rect">
                <a:avLst/>
              </a:prstGeom>
              <a:noFill/>
            </p:spPr>
            <p:txBody>
              <a:bodyPr wrap="square" rtlCol="0">
                <a:spAutoFit/>
              </a:bodyPr>
              <a:lstStyle/>
              <a:p>
                <a:r>
                  <a:rPr lang="fr-FR" sz="5600" dirty="0">
                    <a:latin typeface="Avenir Light" panose="020B0402020203020204" pitchFamily="34" charset="77"/>
                  </a:rPr>
                  <a:t>?</a:t>
                </a:r>
              </a:p>
            </p:txBody>
          </p:sp>
          <p:grpSp>
            <p:nvGrpSpPr>
              <p:cNvPr id="84" name="Groupe 83">
                <a:extLst>
                  <a:ext uri="{FF2B5EF4-FFF2-40B4-BE49-F238E27FC236}">
                    <a16:creationId xmlns:a16="http://schemas.microsoft.com/office/drawing/2014/main" id="{0A50CF7A-AFFB-12ED-9571-7029E55463B6}"/>
                  </a:ext>
                </a:extLst>
              </p:cNvPr>
              <p:cNvGrpSpPr/>
              <p:nvPr/>
            </p:nvGrpSpPr>
            <p:grpSpPr>
              <a:xfrm>
                <a:off x="7394058" y="3966742"/>
                <a:ext cx="1821011" cy="986924"/>
                <a:chOff x="7463521" y="4190362"/>
                <a:chExt cx="1821011" cy="986924"/>
              </a:xfrm>
            </p:grpSpPr>
            <p:sp>
              <p:nvSpPr>
                <p:cNvPr id="69" name="ZoneTexte 68">
                  <a:extLst>
                    <a:ext uri="{FF2B5EF4-FFF2-40B4-BE49-F238E27FC236}">
                      <a16:creationId xmlns:a16="http://schemas.microsoft.com/office/drawing/2014/main" id="{E3AEA678-3C64-699A-A0C9-4C765629CCBA}"/>
                    </a:ext>
                  </a:extLst>
                </p:cNvPr>
                <p:cNvSpPr txBox="1"/>
                <p:nvPr/>
              </p:nvSpPr>
              <p:spPr>
                <a:xfrm>
                  <a:off x="7463521" y="4190362"/>
                  <a:ext cx="1821011" cy="369332"/>
                </a:xfrm>
                <a:prstGeom prst="rect">
                  <a:avLst/>
                </a:prstGeom>
                <a:noFill/>
              </p:spPr>
              <p:txBody>
                <a:bodyPr wrap="none" rtlCol="0">
                  <a:spAutoFit/>
                </a:bodyPr>
                <a:lstStyle/>
                <a:p>
                  <a:r>
                    <a:rPr lang="fr-FR" dirty="0">
                      <a:latin typeface="Avenir Medium" panose="02000503020000020003" pitchFamily="2" charset="0"/>
                    </a:rPr>
                    <a:t>Direct revenues</a:t>
                  </a:r>
                </a:p>
              </p:txBody>
            </p:sp>
            <p:pic>
              <p:nvPicPr>
                <p:cNvPr id="73" name="Graphique 72" descr="Raisins contour">
                  <a:extLst>
                    <a:ext uri="{FF2B5EF4-FFF2-40B4-BE49-F238E27FC236}">
                      <a16:creationId xmlns:a16="http://schemas.microsoft.com/office/drawing/2014/main" id="{60FD434E-72CB-A6E4-5380-2375F1CE53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76050" y="4581334"/>
                  <a:ext cx="595952" cy="595952"/>
                </a:xfrm>
                <a:prstGeom prst="rect">
                  <a:avLst/>
                </a:prstGeom>
              </p:spPr>
            </p:pic>
          </p:grpSp>
          <p:grpSp>
            <p:nvGrpSpPr>
              <p:cNvPr id="85" name="Groupe 84">
                <a:extLst>
                  <a:ext uri="{FF2B5EF4-FFF2-40B4-BE49-F238E27FC236}">
                    <a16:creationId xmlns:a16="http://schemas.microsoft.com/office/drawing/2014/main" id="{5566DBC3-7E49-E0C1-353E-830C17B79A84}"/>
                  </a:ext>
                </a:extLst>
              </p:cNvPr>
              <p:cNvGrpSpPr/>
              <p:nvPr/>
            </p:nvGrpSpPr>
            <p:grpSpPr>
              <a:xfrm>
                <a:off x="9172404" y="4876215"/>
                <a:ext cx="2181907" cy="1055985"/>
                <a:chOff x="9271388" y="4212002"/>
                <a:chExt cx="2181907" cy="1055985"/>
              </a:xfrm>
            </p:grpSpPr>
            <p:sp>
              <p:nvSpPr>
                <p:cNvPr id="71" name="ZoneTexte 70">
                  <a:extLst>
                    <a:ext uri="{FF2B5EF4-FFF2-40B4-BE49-F238E27FC236}">
                      <a16:creationId xmlns:a16="http://schemas.microsoft.com/office/drawing/2014/main" id="{9A4D3541-A0EA-7993-F6AB-7A61A39E4079}"/>
                    </a:ext>
                  </a:extLst>
                </p:cNvPr>
                <p:cNvSpPr txBox="1"/>
                <p:nvPr/>
              </p:nvSpPr>
              <p:spPr>
                <a:xfrm>
                  <a:off x="9370885" y="4212002"/>
                  <a:ext cx="1982915" cy="369332"/>
                </a:xfrm>
                <a:prstGeom prst="rect">
                  <a:avLst/>
                </a:prstGeom>
                <a:noFill/>
              </p:spPr>
              <p:txBody>
                <a:bodyPr wrap="none" rtlCol="0">
                  <a:spAutoFit/>
                </a:bodyPr>
                <a:lstStyle/>
                <a:p>
                  <a:r>
                    <a:rPr lang="fr-FR" dirty="0">
                      <a:latin typeface="Avenir Medium" panose="02000503020000020003" pitchFamily="2" charset="0"/>
                    </a:rPr>
                    <a:t>Indirect revenues</a:t>
                  </a:r>
                </a:p>
              </p:txBody>
            </p:sp>
            <p:grpSp>
              <p:nvGrpSpPr>
                <p:cNvPr id="83" name="Groupe 82">
                  <a:extLst>
                    <a:ext uri="{FF2B5EF4-FFF2-40B4-BE49-F238E27FC236}">
                      <a16:creationId xmlns:a16="http://schemas.microsoft.com/office/drawing/2014/main" id="{5B24577E-FFFC-2660-DCA7-5D36F24D6F2A}"/>
                    </a:ext>
                  </a:extLst>
                </p:cNvPr>
                <p:cNvGrpSpPr/>
                <p:nvPr/>
              </p:nvGrpSpPr>
              <p:grpSpPr>
                <a:xfrm>
                  <a:off x="9271388" y="4581334"/>
                  <a:ext cx="2181907" cy="686653"/>
                  <a:chOff x="8931222" y="5881798"/>
                  <a:chExt cx="2181907" cy="686653"/>
                </a:xfrm>
              </p:grpSpPr>
              <p:pic>
                <p:nvPicPr>
                  <p:cNvPr id="74" name="Image 73" descr="Une image contenant noir, obscurité&#10;&#10;Description générée automatiquement">
                    <a:extLst>
                      <a:ext uri="{FF2B5EF4-FFF2-40B4-BE49-F238E27FC236}">
                        <a16:creationId xmlns:a16="http://schemas.microsoft.com/office/drawing/2014/main" id="{E1A20EC3-BFBC-1414-7C6A-464500B9EBEB}"/>
                      </a:ext>
                    </a:extLst>
                  </p:cNvPr>
                  <p:cNvPicPr>
                    <a:picLocks noChangeAspect="1"/>
                  </p:cNvPicPr>
                  <p:nvPr/>
                </p:nvPicPr>
                <p:blipFill>
                  <a:blip r:embed="rId7"/>
                  <a:stretch>
                    <a:fillRect/>
                  </a:stretch>
                </p:blipFill>
                <p:spPr>
                  <a:xfrm>
                    <a:off x="8931222" y="5981193"/>
                    <a:ext cx="482364" cy="482364"/>
                  </a:xfrm>
                  <a:prstGeom prst="rect">
                    <a:avLst/>
                  </a:prstGeom>
                </p:spPr>
              </p:pic>
              <p:pic>
                <p:nvPicPr>
                  <p:cNvPr id="76" name="Image 75">
                    <a:extLst>
                      <a:ext uri="{FF2B5EF4-FFF2-40B4-BE49-F238E27FC236}">
                        <a16:creationId xmlns:a16="http://schemas.microsoft.com/office/drawing/2014/main" id="{A2E69F2A-B4C7-0F3E-7BDC-F0DC80E5A7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5764" y="5881798"/>
                    <a:ext cx="538986" cy="686653"/>
                  </a:xfrm>
                  <a:prstGeom prst="rect">
                    <a:avLst/>
                  </a:prstGeom>
                </p:spPr>
              </p:pic>
              <p:pic>
                <p:nvPicPr>
                  <p:cNvPr id="78" name="Image 77" descr="Une image contenant croquis, dessin, Dessin au trait, Dessin d’enfant&#10;&#10;Description générée automatiquement">
                    <a:extLst>
                      <a:ext uri="{FF2B5EF4-FFF2-40B4-BE49-F238E27FC236}">
                        <a16:creationId xmlns:a16="http://schemas.microsoft.com/office/drawing/2014/main" id="{9B0F1BE5-5E28-4134-11C8-C4CBF52F42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4531" y="5947780"/>
                    <a:ext cx="608598" cy="562228"/>
                  </a:xfrm>
                  <a:prstGeom prst="rect">
                    <a:avLst/>
                  </a:prstGeom>
                </p:spPr>
              </p:pic>
              <p:pic>
                <p:nvPicPr>
                  <p:cNvPr id="82" name="Image 81" descr="Une image contenant croquis, clipart, dessin, Dessin au trait&#10;&#10;Description générée automatiquement">
                    <a:extLst>
                      <a:ext uri="{FF2B5EF4-FFF2-40B4-BE49-F238E27FC236}">
                        <a16:creationId xmlns:a16="http://schemas.microsoft.com/office/drawing/2014/main" id="{4133AA31-F063-4267-03A1-E986F99136F3}"/>
                      </a:ext>
                    </a:extLst>
                  </p:cNvPr>
                  <p:cNvPicPr>
                    <a:picLocks noChangeAspect="1"/>
                  </p:cNvPicPr>
                  <p:nvPr/>
                </p:nvPicPr>
                <p:blipFill rotWithShape="1">
                  <a:blip r:embed="rId3">
                    <a:extLst>
                      <a:ext uri="{28A0092B-C50C-407E-A947-70E740481C1C}">
                        <a14:useLocalDpi xmlns:a14="http://schemas.microsoft.com/office/drawing/2010/main" val="0"/>
                      </a:ext>
                    </a:extLst>
                  </a:blip>
                  <a:srcRect l="12802" t="17205"/>
                  <a:stretch/>
                </p:blipFill>
                <p:spPr>
                  <a:xfrm>
                    <a:off x="9967746" y="5945169"/>
                    <a:ext cx="577448" cy="595742"/>
                  </a:xfrm>
                  <a:prstGeom prst="rect">
                    <a:avLst/>
                  </a:prstGeom>
                </p:spPr>
              </p:pic>
            </p:grpSp>
          </p:grpSp>
          <p:cxnSp>
            <p:nvCxnSpPr>
              <p:cNvPr id="87" name="Connecteur droit avec flèche 86">
                <a:extLst>
                  <a:ext uri="{FF2B5EF4-FFF2-40B4-BE49-F238E27FC236}">
                    <a16:creationId xmlns:a16="http://schemas.microsoft.com/office/drawing/2014/main" id="{8B44A1DE-2699-6126-94B8-E0A7DEBED554}"/>
                  </a:ext>
                </a:extLst>
              </p:cNvPr>
              <p:cNvCxnSpPr>
                <a:cxnSpLocks/>
              </p:cNvCxnSpPr>
              <p:nvPr/>
            </p:nvCxnSpPr>
            <p:spPr>
              <a:xfrm>
                <a:off x="9413585" y="3637745"/>
                <a:ext cx="0" cy="10273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3" name="ZoneTexte 92">
              <a:extLst>
                <a:ext uri="{FF2B5EF4-FFF2-40B4-BE49-F238E27FC236}">
                  <a16:creationId xmlns:a16="http://schemas.microsoft.com/office/drawing/2014/main" id="{8328DEDB-76C5-327E-0DD0-516572ECF487}"/>
                </a:ext>
              </a:extLst>
            </p:cNvPr>
            <p:cNvSpPr txBox="1"/>
            <p:nvPr/>
          </p:nvSpPr>
          <p:spPr>
            <a:xfrm>
              <a:off x="8230368" y="1251362"/>
              <a:ext cx="1969401" cy="514051"/>
            </a:xfrm>
            <a:prstGeom prst="rect">
              <a:avLst/>
            </a:prstGeom>
            <a:noFill/>
          </p:spPr>
          <p:txBody>
            <a:bodyPr wrap="square" rtlCol="0">
              <a:spAutoFit/>
            </a:bodyPr>
            <a:lstStyle/>
            <a:p>
              <a:pPr>
                <a:lnSpc>
                  <a:spcPct val="150000"/>
                </a:lnSpc>
              </a:pPr>
              <a:r>
                <a:rPr lang="fr-FR" sz="2000" b="1" dirty="0">
                  <a:solidFill>
                    <a:srgbClr val="FCB236"/>
                  </a:solidFill>
                  <a:latin typeface="Avenir" panose="02000503020000020003" pitchFamily="2" charset="0"/>
                </a:rPr>
                <a:t>DISTILLATION</a:t>
              </a:r>
            </a:p>
          </p:txBody>
        </p:sp>
      </p:grpSp>
      <p:sp>
        <p:nvSpPr>
          <p:cNvPr id="99" name="ZoneTexte 98">
            <a:extLst>
              <a:ext uri="{FF2B5EF4-FFF2-40B4-BE49-F238E27FC236}">
                <a16:creationId xmlns:a16="http://schemas.microsoft.com/office/drawing/2014/main" id="{40702F3F-512D-F1C6-E4E8-1959990CF3E3}"/>
              </a:ext>
            </a:extLst>
          </p:cNvPr>
          <p:cNvSpPr txBox="1"/>
          <p:nvPr/>
        </p:nvSpPr>
        <p:spPr>
          <a:xfrm>
            <a:off x="4503989" y="3281535"/>
            <a:ext cx="3056430" cy="887422"/>
          </a:xfrm>
          <a:prstGeom prst="rect">
            <a:avLst/>
          </a:prstGeom>
          <a:noFill/>
        </p:spPr>
        <p:txBody>
          <a:bodyPr wrap="square" rtlCol="0">
            <a:spAutoFit/>
          </a:bodyPr>
          <a:lstStyle/>
          <a:p>
            <a:pPr>
              <a:lnSpc>
                <a:spcPct val="150000"/>
              </a:lnSpc>
            </a:pPr>
            <a:r>
              <a:rPr lang="fr-FR" dirty="0" err="1">
                <a:latin typeface="Avenir Light" panose="020B0402020203020204" pitchFamily="34" charset="77"/>
              </a:rPr>
              <a:t>Recycled</a:t>
            </a:r>
            <a:r>
              <a:rPr lang="fr-FR" dirty="0">
                <a:latin typeface="Avenir Light" panose="020B0402020203020204" pitchFamily="34" charset="77"/>
              </a:rPr>
              <a:t> </a:t>
            </a:r>
            <a:r>
              <a:rPr lang="fr-FR" dirty="0" err="1">
                <a:latin typeface="Avenir Light" panose="020B0402020203020204" pitchFamily="34" charset="77"/>
              </a:rPr>
              <a:t>fertilizer</a:t>
            </a:r>
            <a:r>
              <a:rPr lang="fr-FR" dirty="0">
                <a:latin typeface="Avenir Light" panose="020B0402020203020204" pitchFamily="34" charset="77"/>
              </a:rPr>
              <a:t> use </a:t>
            </a:r>
          </a:p>
          <a:p>
            <a:pPr>
              <a:lnSpc>
                <a:spcPct val="150000"/>
              </a:lnSpc>
            </a:pPr>
            <a:r>
              <a:rPr lang="fr-FR" dirty="0">
                <a:latin typeface="Avenir Light" panose="020B0402020203020204" pitchFamily="34" charset="77"/>
              </a:rPr>
              <a:t>At </a:t>
            </a:r>
            <a:r>
              <a:rPr lang="fr-FR" i="1" dirty="0" err="1">
                <a:latin typeface="Avenir Light" panose="020B0402020203020204" pitchFamily="34" charset="77"/>
              </a:rPr>
              <a:t>vineyard</a:t>
            </a:r>
            <a:r>
              <a:rPr lang="fr-FR" i="1" dirty="0">
                <a:latin typeface="Avenir Light" panose="020B0402020203020204" pitchFamily="34" charset="77"/>
              </a:rPr>
              <a:t> </a:t>
            </a:r>
            <a:r>
              <a:rPr lang="fr-FR" i="1" dirty="0" err="1">
                <a:latin typeface="Avenir Light" panose="020B0402020203020204" pitchFamily="34" charset="77"/>
              </a:rPr>
              <a:t>operation</a:t>
            </a:r>
            <a:r>
              <a:rPr lang="fr-FR" i="1" dirty="0">
                <a:latin typeface="Avenir Light" panose="020B0402020203020204" pitchFamily="34" charset="77"/>
              </a:rPr>
              <a:t> stage</a:t>
            </a:r>
          </a:p>
        </p:txBody>
      </p:sp>
      <p:pic>
        <p:nvPicPr>
          <p:cNvPr id="101" name="Image 100" descr="Une image contenant symbole, croquis, ligne, Police&#10;&#10;Description générée automatiquement">
            <a:extLst>
              <a:ext uri="{FF2B5EF4-FFF2-40B4-BE49-F238E27FC236}">
                <a16:creationId xmlns:a16="http://schemas.microsoft.com/office/drawing/2014/main" id="{8187F218-701A-3468-FDCF-3690801321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4295" y="1814898"/>
            <a:ext cx="555055" cy="740073"/>
          </a:xfrm>
          <a:prstGeom prst="rect">
            <a:avLst/>
          </a:prstGeom>
        </p:spPr>
      </p:pic>
      <p:grpSp>
        <p:nvGrpSpPr>
          <p:cNvPr id="111" name="Groupe 110">
            <a:extLst>
              <a:ext uri="{FF2B5EF4-FFF2-40B4-BE49-F238E27FC236}">
                <a16:creationId xmlns:a16="http://schemas.microsoft.com/office/drawing/2014/main" id="{EFFC0A69-EE17-31E0-0B6D-7C534A091EFB}"/>
              </a:ext>
            </a:extLst>
          </p:cNvPr>
          <p:cNvGrpSpPr/>
          <p:nvPr/>
        </p:nvGrpSpPr>
        <p:grpSpPr>
          <a:xfrm>
            <a:off x="6191559" y="2015468"/>
            <a:ext cx="392464" cy="405379"/>
            <a:chOff x="7707110" y="2375356"/>
            <a:chExt cx="577442" cy="596444"/>
          </a:xfrm>
        </p:grpSpPr>
        <p:cxnSp>
          <p:nvCxnSpPr>
            <p:cNvPr id="108" name="Connecteur droit 107">
              <a:extLst>
                <a:ext uri="{FF2B5EF4-FFF2-40B4-BE49-F238E27FC236}">
                  <a16:creationId xmlns:a16="http://schemas.microsoft.com/office/drawing/2014/main" id="{7CCEE3DC-D6BB-0FF5-083A-0F168290AE85}"/>
                </a:ext>
              </a:extLst>
            </p:cNvPr>
            <p:cNvCxnSpPr>
              <a:cxnSpLocks/>
            </p:cNvCxnSpPr>
            <p:nvPr/>
          </p:nvCxnSpPr>
          <p:spPr>
            <a:xfrm>
              <a:off x="7716786" y="2375356"/>
              <a:ext cx="567766" cy="596444"/>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8A68568C-88D0-8D6A-F1F8-77D48C1CF49C}"/>
                </a:ext>
              </a:extLst>
            </p:cNvPr>
            <p:cNvCxnSpPr>
              <a:cxnSpLocks/>
            </p:cNvCxnSpPr>
            <p:nvPr/>
          </p:nvCxnSpPr>
          <p:spPr>
            <a:xfrm flipV="1">
              <a:off x="7707110" y="2375356"/>
              <a:ext cx="567766" cy="596444"/>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122" name="Image 121">
            <a:extLst>
              <a:ext uri="{FF2B5EF4-FFF2-40B4-BE49-F238E27FC236}">
                <a16:creationId xmlns:a16="http://schemas.microsoft.com/office/drawing/2014/main" id="{09BC7C69-6F3C-4827-53BD-13809E2268D5}"/>
              </a:ext>
            </a:extLst>
          </p:cNvPr>
          <p:cNvPicPr>
            <a:picLocks noChangeAspect="1"/>
          </p:cNvPicPr>
          <p:nvPr/>
        </p:nvPicPr>
        <p:blipFill>
          <a:blip r:embed="rId11"/>
          <a:stretch>
            <a:fillRect/>
          </a:stretch>
        </p:blipFill>
        <p:spPr>
          <a:xfrm>
            <a:off x="10877874" y="476629"/>
            <a:ext cx="965200" cy="1168400"/>
          </a:xfrm>
          <a:prstGeom prst="rect">
            <a:avLst/>
          </a:prstGeom>
        </p:spPr>
      </p:pic>
      <p:sp>
        <p:nvSpPr>
          <p:cNvPr id="2" name="Rectangle : coins arrondis 1">
            <a:extLst>
              <a:ext uri="{FF2B5EF4-FFF2-40B4-BE49-F238E27FC236}">
                <a16:creationId xmlns:a16="http://schemas.microsoft.com/office/drawing/2014/main" id="{0E5ADCA0-0EE2-34D8-4CDF-9C96FF3D9D75}"/>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BC1426B3-88DD-DC6D-E790-B06D6210329F}"/>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grpSp>
        <p:nvGrpSpPr>
          <p:cNvPr id="18" name="Groupe 17">
            <a:extLst>
              <a:ext uri="{FF2B5EF4-FFF2-40B4-BE49-F238E27FC236}">
                <a16:creationId xmlns:a16="http://schemas.microsoft.com/office/drawing/2014/main" id="{5FBC626A-2B8B-8BBC-9C76-1C841694F4EA}"/>
              </a:ext>
            </a:extLst>
          </p:cNvPr>
          <p:cNvGrpSpPr/>
          <p:nvPr/>
        </p:nvGrpSpPr>
        <p:grpSpPr>
          <a:xfrm>
            <a:off x="3764806" y="6158713"/>
            <a:ext cx="740629" cy="461628"/>
            <a:chOff x="9600389" y="3057712"/>
            <a:chExt cx="1930453" cy="1299291"/>
          </a:xfrm>
        </p:grpSpPr>
        <p:pic>
          <p:nvPicPr>
            <p:cNvPr id="19" name="Image 18" descr="Une image contenant noir, bouteille&#10;&#10;Description générée automatiquement">
              <a:extLst>
                <a:ext uri="{FF2B5EF4-FFF2-40B4-BE49-F238E27FC236}">
                  <a16:creationId xmlns:a16="http://schemas.microsoft.com/office/drawing/2014/main" id="{6382F4A8-AB0C-CF9B-C8BA-2F6023D30D5F}"/>
                </a:ext>
              </a:extLst>
            </p:cNvPr>
            <p:cNvPicPr>
              <a:picLocks noChangeAspect="1"/>
            </p:cNvPicPr>
            <p:nvPr/>
          </p:nvPicPr>
          <p:blipFill>
            <a:blip r:embed="rId12"/>
            <a:stretch>
              <a:fillRect/>
            </a:stretch>
          </p:blipFill>
          <p:spPr>
            <a:xfrm>
              <a:off x="9600389" y="3057712"/>
              <a:ext cx="1286969" cy="1286969"/>
            </a:xfrm>
            <a:prstGeom prst="rect">
              <a:avLst/>
            </a:prstGeom>
          </p:spPr>
        </p:pic>
        <p:pic>
          <p:nvPicPr>
            <p:cNvPr id="21" name="Image 20" descr="Une image contenant noir, bouteille&#10;&#10;Description générée automatiquement">
              <a:extLst>
                <a:ext uri="{FF2B5EF4-FFF2-40B4-BE49-F238E27FC236}">
                  <a16:creationId xmlns:a16="http://schemas.microsoft.com/office/drawing/2014/main" id="{8DE194E5-6585-4DC0-62B0-0734642F1E72}"/>
                </a:ext>
              </a:extLst>
            </p:cNvPr>
            <p:cNvPicPr>
              <a:picLocks noChangeAspect="1"/>
            </p:cNvPicPr>
            <p:nvPr/>
          </p:nvPicPr>
          <p:blipFill>
            <a:blip r:embed="rId12"/>
            <a:stretch>
              <a:fillRect/>
            </a:stretch>
          </p:blipFill>
          <p:spPr>
            <a:xfrm>
              <a:off x="9925405" y="3070034"/>
              <a:ext cx="1286969" cy="1286969"/>
            </a:xfrm>
            <a:prstGeom prst="rect">
              <a:avLst/>
            </a:prstGeom>
          </p:spPr>
        </p:pic>
        <p:pic>
          <p:nvPicPr>
            <p:cNvPr id="22" name="Image 21" descr="Une image contenant noir, bouteille&#10;&#10;Description générée automatiquement">
              <a:extLst>
                <a:ext uri="{FF2B5EF4-FFF2-40B4-BE49-F238E27FC236}">
                  <a16:creationId xmlns:a16="http://schemas.microsoft.com/office/drawing/2014/main" id="{20D8D63C-9B19-2038-7F2A-A48DC05B8C17}"/>
                </a:ext>
              </a:extLst>
            </p:cNvPr>
            <p:cNvPicPr>
              <a:picLocks noChangeAspect="1"/>
            </p:cNvPicPr>
            <p:nvPr/>
          </p:nvPicPr>
          <p:blipFill>
            <a:blip r:embed="rId12"/>
            <a:stretch>
              <a:fillRect/>
            </a:stretch>
          </p:blipFill>
          <p:spPr>
            <a:xfrm>
              <a:off x="10243873" y="3070034"/>
              <a:ext cx="1286969" cy="1286969"/>
            </a:xfrm>
            <a:prstGeom prst="rect">
              <a:avLst/>
            </a:prstGeom>
          </p:spPr>
        </p:pic>
      </p:grpSp>
      <p:pic>
        <p:nvPicPr>
          <p:cNvPr id="24" name="Image 23" descr="Une image contenant noir, bouteille&#10;&#10;Description générée automatiquement">
            <a:extLst>
              <a:ext uri="{FF2B5EF4-FFF2-40B4-BE49-F238E27FC236}">
                <a16:creationId xmlns:a16="http://schemas.microsoft.com/office/drawing/2014/main" id="{BB75FE25-C814-2B5A-5D59-48B81670F92A}"/>
              </a:ext>
            </a:extLst>
          </p:cNvPr>
          <p:cNvPicPr>
            <a:picLocks noChangeAspect="1"/>
          </p:cNvPicPr>
          <p:nvPr/>
        </p:nvPicPr>
        <p:blipFill>
          <a:blip r:embed="rId12"/>
          <a:stretch>
            <a:fillRect/>
          </a:stretch>
        </p:blipFill>
        <p:spPr>
          <a:xfrm>
            <a:off x="3873561" y="5430136"/>
            <a:ext cx="493753" cy="457250"/>
          </a:xfrm>
          <a:prstGeom prst="rect">
            <a:avLst/>
          </a:prstGeom>
        </p:spPr>
      </p:pic>
      <p:sp>
        <p:nvSpPr>
          <p:cNvPr id="25" name="ZoneTexte 24">
            <a:extLst>
              <a:ext uri="{FF2B5EF4-FFF2-40B4-BE49-F238E27FC236}">
                <a16:creationId xmlns:a16="http://schemas.microsoft.com/office/drawing/2014/main" id="{50C01069-280E-FA00-4628-3ECEFFF6FE3F}"/>
              </a:ext>
            </a:extLst>
          </p:cNvPr>
          <p:cNvSpPr txBox="1"/>
          <p:nvPr/>
        </p:nvSpPr>
        <p:spPr>
          <a:xfrm>
            <a:off x="719040" y="4851877"/>
            <a:ext cx="4273134" cy="369332"/>
          </a:xfrm>
          <a:prstGeom prst="rect">
            <a:avLst/>
          </a:prstGeom>
          <a:noFill/>
        </p:spPr>
        <p:txBody>
          <a:bodyPr wrap="square" rtlCol="0">
            <a:spAutoFit/>
          </a:bodyPr>
          <a:lstStyle/>
          <a:p>
            <a:r>
              <a:rPr lang="fr-FR" dirty="0">
                <a:latin typeface="Avenir Light" panose="020B0402020203020204" pitchFamily="34" charset="77"/>
              </a:rPr>
              <a:t>Reduction of </a:t>
            </a:r>
            <a:r>
              <a:rPr lang="fr-FR" dirty="0" err="1">
                <a:latin typeface="Avenir Medium" panose="02000503020000020003" pitchFamily="2" charset="0"/>
              </a:rPr>
              <a:t>Livelihood</a:t>
            </a:r>
            <a:r>
              <a:rPr lang="fr-FR" dirty="0">
                <a:latin typeface="Avenir Medium" panose="02000503020000020003" pitchFamily="2" charset="0"/>
              </a:rPr>
              <a:t> </a:t>
            </a:r>
            <a:r>
              <a:rPr lang="fr-FR" dirty="0" err="1">
                <a:latin typeface="Avenir Medium" panose="02000503020000020003" pitchFamily="2" charset="0"/>
              </a:rPr>
              <a:t>Hidden</a:t>
            </a:r>
            <a:r>
              <a:rPr lang="fr-FR" dirty="0">
                <a:latin typeface="Avenir Medium" panose="02000503020000020003" pitchFamily="2" charset="0"/>
              </a:rPr>
              <a:t> </a:t>
            </a:r>
            <a:r>
              <a:rPr lang="fr-FR" dirty="0" err="1">
                <a:latin typeface="Avenir Medium" panose="02000503020000020003" pitchFamily="2" charset="0"/>
              </a:rPr>
              <a:t>Costs</a:t>
            </a:r>
            <a:r>
              <a:rPr lang="fr-FR" dirty="0">
                <a:latin typeface="Avenir Light" panose="020B0402020203020204" pitchFamily="34" charset="77"/>
              </a:rPr>
              <a:t> : </a:t>
            </a:r>
          </a:p>
        </p:txBody>
      </p:sp>
    </p:spTree>
    <p:extLst>
      <p:ext uri="{BB962C8B-B14F-4D97-AF65-F5344CB8AC3E}">
        <p14:creationId xmlns:p14="http://schemas.microsoft.com/office/powerpoint/2010/main" val="20441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0A4BE25-63F8-4FBD-909E-92E38D93C208}" type="slidenum">
              <a:rPr lang="fr-FR" smtClean="0"/>
              <a:t>2</a:t>
            </a:fld>
            <a:endParaRPr lang="fr-FR"/>
          </a:p>
        </p:txBody>
      </p:sp>
      <p:sp>
        <p:nvSpPr>
          <p:cNvPr id="5" name="ZoneTexte 4">
            <a:extLst>
              <a:ext uri="{FF2B5EF4-FFF2-40B4-BE49-F238E27FC236}">
                <a16:creationId xmlns:a16="http://schemas.microsoft.com/office/drawing/2014/main" id="{7C8FBFF1-92F1-14C7-743D-2696A6BFE249}"/>
              </a:ext>
            </a:extLst>
          </p:cNvPr>
          <p:cNvSpPr txBox="1"/>
          <p:nvPr/>
        </p:nvSpPr>
        <p:spPr>
          <a:xfrm>
            <a:off x="738840" y="976076"/>
            <a:ext cx="2342367" cy="584775"/>
          </a:xfrm>
          <a:prstGeom prst="rect">
            <a:avLst/>
          </a:prstGeom>
          <a:noFill/>
        </p:spPr>
        <p:txBody>
          <a:bodyPr wrap="square" rtlCol="0">
            <a:spAutoFit/>
          </a:bodyPr>
          <a:lstStyle/>
          <a:p>
            <a:r>
              <a:rPr lang="fr-FR" sz="3200" dirty="0">
                <a:latin typeface="Avenir Medium" panose="02000503020000020003" pitchFamily="2" charset="0"/>
              </a:rPr>
              <a:t>CONTENT</a:t>
            </a:r>
            <a:r>
              <a:rPr lang="fr-FR" sz="3200" b="1" dirty="0">
                <a:latin typeface="Avenir Black" panose="02000503020000020003" pitchFamily="2" charset="0"/>
              </a:rPr>
              <a:t> </a:t>
            </a:r>
          </a:p>
        </p:txBody>
      </p:sp>
      <p:sp>
        <p:nvSpPr>
          <p:cNvPr id="10" name="Titre 3">
            <a:extLst>
              <a:ext uri="{FF2B5EF4-FFF2-40B4-BE49-F238E27FC236}">
                <a16:creationId xmlns:a16="http://schemas.microsoft.com/office/drawing/2014/main" id="{5ADF58B5-5F57-1E63-024E-354647D66126}"/>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13" name="ZoneTexte 12">
            <a:extLst>
              <a:ext uri="{FF2B5EF4-FFF2-40B4-BE49-F238E27FC236}">
                <a16:creationId xmlns:a16="http://schemas.microsoft.com/office/drawing/2014/main" id="{3DD432F9-80D8-792B-60FC-135C5F32D023}"/>
              </a:ext>
            </a:extLst>
          </p:cNvPr>
          <p:cNvSpPr txBox="1"/>
          <p:nvPr/>
        </p:nvSpPr>
        <p:spPr>
          <a:xfrm>
            <a:off x="1031304" y="1755187"/>
            <a:ext cx="9080594" cy="4460452"/>
          </a:xfrm>
          <a:prstGeom prst="rect">
            <a:avLst/>
          </a:prstGeom>
          <a:noFill/>
        </p:spPr>
        <p:txBody>
          <a:bodyPr wrap="square" rtlCol="0">
            <a:spAutoFit/>
          </a:bodyPr>
          <a:lstStyle/>
          <a:p>
            <a:pPr marL="514350" indent="-514350">
              <a:lnSpc>
                <a:spcPct val="150000"/>
              </a:lnSpc>
              <a:buAutoNum type="arabicPeriod"/>
            </a:pPr>
            <a:r>
              <a:rPr lang="fr-FR" sz="3200" dirty="0">
                <a:latin typeface="Avenir" panose="02000503020000020003" pitchFamily="2" charset="0"/>
              </a:rPr>
              <a:t>Introduction</a:t>
            </a:r>
            <a:endParaRPr lang="fr-FR" sz="3200" b="1" dirty="0">
              <a:latin typeface="Avenir" panose="02000503020000020003" pitchFamily="2" charset="0"/>
            </a:endParaRPr>
          </a:p>
          <a:p>
            <a:pPr marL="514350" indent="-514350">
              <a:lnSpc>
                <a:spcPct val="150000"/>
              </a:lnSpc>
              <a:buAutoNum type="arabicPeriod"/>
            </a:pPr>
            <a:r>
              <a:rPr lang="fr-FR" sz="3200" dirty="0">
                <a:latin typeface="Avenir" panose="02000503020000020003" pitchFamily="2" charset="0"/>
              </a:rPr>
              <a:t>Objectives</a:t>
            </a:r>
          </a:p>
          <a:p>
            <a:pPr marL="514350" indent="-514350">
              <a:lnSpc>
                <a:spcPct val="150000"/>
              </a:lnSpc>
              <a:buAutoNum type="arabicPeriod"/>
            </a:pPr>
            <a:r>
              <a:rPr lang="fr-FR" sz="3200" dirty="0" err="1">
                <a:latin typeface="Avenir" panose="02000503020000020003" pitchFamily="2" charset="0"/>
              </a:rPr>
              <a:t>Methodology</a:t>
            </a:r>
            <a:endParaRPr lang="fr-FR" sz="3200" dirty="0">
              <a:latin typeface="Avenir" panose="02000503020000020003" pitchFamily="2" charset="0"/>
            </a:endParaRPr>
          </a:p>
          <a:p>
            <a:pPr marL="514350" indent="-514350">
              <a:lnSpc>
                <a:spcPct val="150000"/>
              </a:lnSpc>
              <a:buAutoNum type="arabicPeriod"/>
            </a:pPr>
            <a:r>
              <a:rPr lang="fr-FR" sz="3200" dirty="0" err="1">
                <a:latin typeface="Avenir" panose="02000503020000020003" pitchFamily="2" charset="0"/>
              </a:rPr>
              <a:t>Results</a:t>
            </a:r>
            <a:endParaRPr lang="fr-FR" sz="3200" dirty="0">
              <a:latin typeface="Avenir" panose="02000503020000020003" pitchFamily="2" charset="0"/>
            </a:endParaRPr>
          </a:p>
          <a:p>
            <a:pPr marL="514350" indent="-514350">
              <a:lnSpc>
                <a:spcPct val="150000"/>
              </a:lnSpc>
              <a:buAutoNum type="arabicPeriod"/>
            </a:pPr>
            <a:r>
              <a:rPr lang="fr-FR" sz="3200" dirty="0">
                <a:latin typeface="Avenir" panose="02000503020000020003" pitchFamily="2" charset="0"/>
              </a:rPr>
              <a:t>Conclusion</a:t>
            </a:r>
          </a:p>
          <a:p>
            <a:pPr marL="514350" indent="-514350">
              <a:lnSpc>
                <a:spcPct val="150000"/>
              </a:lnSpc>
              <a:buAutoNum type="arabicPeriod"/>
            </a:pPr>
            <a:r>
              <a:rPr lang="fr-FR" sz="3200" dirty="0">
                <a:latin typeface="Avenir" panose="02000503020000020003" pitchFamily="2" charset="0"/>
              </a:rPr>
              <a:t>Challenges - </a:t>
            </a:r>
            <a:r>
              <a:rPr lang="fr-FR" sz="3200" dirty="0" err="1">
                <a:latin typeface="Avenir" panose="02000503020000020003" pitchFamily="2" charset="0"/>
              </a:rPr>
              <a:t>Further</a:t>
            </a:r>
            <a:r>
              <a:rPr lang="fr-FR" sz="3200" dirty="0">
                <a:latin typeface="Avenir" panose="02000503020000020003" pitchFamily="2" charset="0"/>
              </a:rPr>
              <a:t> </a:t>
            </a:r>
            <a:r>
              <a:rPr lang="fr-FR" sz="3200" dirty="0" err="1">
                <a:latin typeface="Avenir" panose="02000503020000020003" pitchFamily="2" charset="0"/>
              </a:rPr>
              <a:t>research</a:t>
            </a:r>
            <a:endParaRPr lang="fr-FR" sz="3200" dirty="0">
              <a:latin typeface="Avenir" panose="02000503020000020003" pitchFamily="2" charset="0"/>
            </a:endParaRPr>
          </a:p>
        </p:txBody>
      </p:sp>
      <p:sp>
        <p:nvSpPr>
          <p:cNvPr id="14" name="Rectangle : coins arrondis 13">
            <a:extLst>
              <a:ext uri="{FF2B5EF4-FFF2-40B4-BE49-F238E27FC236}">
                <a16:creationId xmlns:a16="http://schemas.microsoft.com/office/drawing/2014/main" id="{4D46DB3C-295F-9BDA-2556-BDA3B2F88EC3}"/>
              </a:ext>
            </a:extLst>
          </p:cNvPr>
          <p:cNvSpPr/>
          <p:nvPr/>
        </p:nvSpPr>
        <p:spPr>
          <a:xfrm rot="3175227">
            <a:off x="5304892" y="5171084"/>
            <a:ext cx="1449612" cy="5470428"/>
          </a:xfrm>
          <a:prstGeom prst="roundRect">
            <a:avLst>
              <a:gd name="adj" fmla="val 50000"/>
            </a:avLst>
          </a:prstGeom>
          <a:solidFill>
            <a:srgbClr val="D7B32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4" name="Groupe 23">
            <a:extLst>
              <a:ext uri="{FF2B5EF4-FFF2-40B4-BE49-F238E27FC236}">
                <a16:creationId xmlns:a16="http://schemas.microsoft.com/office/drawing/2014/main" id="{088181D6-C3E3-D4E0-6D19-09B210B8DE9B}"/>
              </a:ext>
            </a:extLst>
          </p:cNvPr>
          <p:cNvGrpSpPr/>
          <p:nvPr/>
        </p:nvGrpSpPr>
        <p:grpSpPr>
          <a:xfrm>
            <a:off x="4581115" y="-316732"/>
            <a:ext cx="9835418" cy="6584296"/>
            <a:chOff x="4581115" y="-316732"/>
            <a:chExt cx="9835418" cy="6584296"/>
          </a:xfrm>
          <a:solidFill>
            <a:srgbClr val="D2CF92">
              <a:alpha val="25000"/>
            </a:srgbClr>
          </a:solidFill>
        </p:grpSpPr>
        <p:sp>
          <p:nvSpPr>
            <p:cNvPr id="25" name="Rectangle : coins arrondis 24">
              <a:extLst>
                <a:ext uri="{FF2B5EF4-FFF2-40B4-BE49-F238E27FC236}">
                  <a16:creationId xmlns:a16="http://schemas.microsoft.com/office/drawing/2014/main" id="{32A36769-8858-B05E-1662-D601822C330B}"/>
                </a:ext>
              </a:extLst>
            </p:cNvPr>
            <p:cNvSpPr/>
            <p:nvPr/>
          </p:nvSpPr>
          <p:spPr>
            <a:xfrm rot="3197709">
              <a:off x="7799986" y="-3198709"/>
              <a:ext cx="2140159" cy="8169717"/>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A0BF5DF7-AA75-FAA7-4961-CF2F12E9B5CE}"/>
                </a:ext>
              </a:extLst>
            </p:cNvPr>
            <p:cNvSpPr/>
            <p:nvPr/>
          </p:nvSpPr>
          <p:spPr>
            <a:xfrm rot="3197709">
              <a:off x="7183843" y="2826068"/>
              <a:ext cx="1792002" cy="2575938"/>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FF2783D2-4DA2-ED70-8C2E-F8B8E3ED3F8B}"/>
                </a:ext>
              </a:extLst>
            </p:cNvPr>
            <p:cNvSpPr/>
            <p:nvPr/>
          </p:nvSpPr>
          <p:spPr>
            <a:xfrm rot="3197709">
              <a:off x="10277438" y="-677885"/>
              <a:ext cx="1753604" cy="494266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F9F5F931-A0C7-18E4-4C37-D2A851332DF7}"/>
                </a:ext>
              </a:extLst>
            </p:cNvPr>
            <p:cNvSpPr/>
            <p:nvPr/>
          </p:nvSpPr>
          <p:spPr>
            <a:xfrm rot="3197709">
              <a:off x="8200338" y="4966016"/>
              <a:ext cx="1311751" cy="129134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C020E641-4895-8304-8FD6-74B6AC1F4ACA}"/>
                </a:ext>
              </a:extLst>
            </p:cNvPr>
            <p:cNvSpPr/>
            <p:nvPr/>
          </p:nvSpPr>
          <p:spPr>
            <a:xfrm rot="3197709">
              <a:off x="10715871" y="1319808"/>
              <a:ext cx="1268763" cy="481514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F06918CE-E3A2-6EC6-6AEA-6590A26DE887}"/>
                </a:ext>
              </a:extLst>
            </p:cNvPr>
            <p:cNvSpPr/>
            <p:nvPr/>
          </p:nvSpPr>
          <p:spPr>
            <a:xfrm rot="3197709">
              <a:off x="6168621" y="-1904238"/>
              <a:ext cx="1136358" cy="4311369"/>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 coins arrondis 30">
              <a:extLst>
                <a:ext uri="{FF2B5EF4-FFF2-40B4-BE49-F238E27FC236}">
                  <a16:creationId xmlns:a16="http://schemas.microsoft.com/office/drawing/2014/main" id="{69C79B9A-6564-C063-F700-97D474993DF8}"/>
                </a:ext>
              </a:extLst>
            </p:cNvPr>
            <p:cNvSpPr/>
            <p:nvPr/>
          </p:nvSpPr>
          <p:spPr>
            <a:xfrm rot="3197709">
              <a:off x="11566725" y="3176781"/>
              <a:ext cx="1953361" cy="37462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Rectangle 31">
            <a:extLst>
              <a:ext uri="{FF2B5EF4-FFF2-40B4-BE49-F238E27FC236}">
                <a16:creationId xmlns:a16="http://schemas.microsoft.com/office/drawing/2014/main" id="{EE0AE476-79D3-2568-94D9-BA916EE37E54}"/>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8047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7244-D7AE-DFCB-C540-89992131E488}"/>
            </a:ext>
          </a:extLst>
        </p:cNvPr>
        <p:cNvGrpSpPr/>
        <p:nvPr/>
      </p:nvGrpSpPr>
      <p:grpSpPr>
        <a:xfrm>
          <a:off x="0" y="0"/>
          <a:ext cx="0" cy="0"/>
          <a:chOff x="0" y="0"/>
          <a:chExt cx="0" cy="0"/>
        </a:xfrm>
      </p:grpSpPr>
      <p:pic>
        <p:nvPicPr>
          <p:cNvPr id="64" name="Image 63" descr="Une image contenant croquis, dessin, clipart, conception&#10;&#10;Description générée automatiquement">
            <a:extLst>
              <a:ext uri="{FF2B5EF4-FFF2-40B4-BE49-F238E27FC236}">
                <a16:creationId xmlns:a16="http://schemas.microsoft.com/office/drawing/2014/main" id="{9BD827AB-FF8F-4539-0780-F1D6A9B6D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374" y="5704368"/>
            <a:ext cx="463984" cy="385499"/>
          </a:xfrm>
          <a:prstGeom prst="rect">
            <a:avLst/>
          </a:prstGeom>
        </p:spPr>
      </p:pic>
      <p:sp>
        <p:nvSpPr>
          <p:cNvPr id="4" name="Rectangle : coins arrondis 3">
            <a:extLst>
              <a:ext uri="{FF2B5EF4-FFF2-40B4-BE49-F238E27FC236}">
                <a16:creationId xmlns:a16="http://schemas.microsoft.com/office/drawing/2014/main" id="{2842D0DE-B41C-A572-5298-AA8615B83878}"/>
              </a:ext>
            </a:extLst>
          </p:cNvPr>
          <p:cNvSpPr/>
          <p:nvPr/>
        </p:nvSpPr>
        <p:spPr>
          <a:xfrm rot="10800000">
            <a:off x="-4501077" y="4352420"/>
            <a:ext cx="12842738" cy="1912737"/>
          </a:xfrm>
          <a:prstGeom prst="roundRect">
            <a:avLst>
              <a:gd name="adj" fmla="val 43492"/>
            </a:avLst>
          </a:prstGeom>
          <a:solidFill>
            <a:srgbClr val="C3D4A9">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3" name="Espace réservé du numéro de diapositive 2">
            <a:extLst>
              <a:ext uri="{FF2B5EF4-FFF2-40B4-BE49-F238E27FC236}">
                <a16:creationId xmlns:a16="http://schemas.microsoft.com/office/drawing/2014/main" id="{6C2BE6FE-60D8-A831-C500-2F4CF10E3719}"/>
              </a:ext>
            </a:extLst>
          </p:cNvPr>
          <p:cNvSpPr>
            <a:spLocks noGrp="1"/>
          </p:cNvSpPr>
          <p:nvPr>
            <p:ph type="sldNum" sz="quarter" idx="12"/>
          </p:nvPr>
        </p:nvSpPr>
        <p:spPr/>
        <p:txBody>
          <a:bodyPr/>
          <a:lstStyle/>
          <a:p>
            <a:fld id="{D0A4BE25-63F8-4FBD-909E-92E38D93C208}" type="slidenum">
              <a:rPr lang="fr-FR" smtClean="0"/>
              <a:t>20</a:t>
            </a:fld>
            <a:endParaRPr lang="fr-FR"/>
          </a:p>
        </p:txBody>
      </p:sp>
      <p:sp>
        <p:nvSpPr>
          <p:cNvPr id="8" name="Titre 3">
            <a:extLst>
              <a:ext uri="{FF2B5EF4-FFF2-40B4-BE49-F238E27FC236}">
                <a16:creationId xmlns:a16="http://schemas.microsoft.com/office/drawing/2014/main" id="{36C92AFA-A40E-F524-786F-345DA6FDD0A9}"/>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AE1FAE24-81A6-2CC3-14A4-A263C0344C87}"/>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a:extLst>
              <a:ext uri="{FF2B5EF4-FFF2-40B4-BE49-F238E27FC236}">
                <a16:creationId xmlns:a16="http://schemas.microsoft.com/office/drawing/2014/main" id="{6B004761-69E6-5E60-7553-3B5A760D7FE0}"/>
              </a:ext>
            </a:extLst>
          </p:cNvPr>
          <p:cNvSpPr txBox="1"/>
          <p:nvPr/>
        </p:nvSpPr>
        <p:spPr>
          <a:xfrm>
            <a:off x="8553096" y="1251362"/>
            <a:ext cx="1969401" cy="514051"/>
          </a:xfrm>
          <a:prstGeom prst="rect">
            <a:avLst/>
          </a:prstGeom>
          <a:noFill/>
        </p:spPr>
        <p:txBody>
          <a:bodyPr wrap="square" rtlCol="0">
            <a:spAutoFit/>
          </a:bodyPr>
          <a:lstStyle/>
          <a:p>
            <a:pPr>
              <a:lnSpc>
                <a:spcPct val="150000"/>
              </a:lnSpc>
            </a:pPr>
            <a:r>
              <a:rPr lang="fr-FR" sz="2000" b="1" dirty="0">
                <a:solidFill>
                  <a:srgbClr val="A1BD7A"/>
                </a:solidFill>
                <a:latin typeface="Avenir" panose="02000503020000020003" pitchFamily="2" charset="0"/>
              </a:rPr>
              <a:t>DISTILLATION</a:t>
            </a:r>
          </a:p>
        </p:txBody>
      </p:sp>
      <p:sp>
        <p:nvSpPr>
          <p:cNvPr id="67" name="ZoneTexte 66">
            <a:extLst>
              <a:ext uri="{FF2B5EF4-FFF2-40B4-BE49-F238E27FC236}">
                <a16:creationId xmlns:a16="http://schemas.microsoft.com/office/drawing/2014/main" id="{E07465C8-A64F-9001-D5FD-E54127F8E681}"/>
              </a:ext>
            </a:extLst>
          </p:cNvPr>
          <p:cNvSpPr txBox="1"/>
          <p:nvPr/>
        </p:nvSpPr>
        <p:spPr>
          <a:xfrm>
            <a:off x="1036146" y="1052857"/>
            <a:ext cx="3271436" cy="767133"/>
          </a:xfrm>
          <a:prstGeom prst="rect">
            <a:avLst/>
          </a:prstGeom>
          <a:noFill/>
        </p:spPr>
        <p:txBody>
          <a:bodyPr wrap="square" rtlCol="0">
            <a:spAutoFit/>
          </a:bodyPr>
          <a:lstStyle/>
          <a:p>
            <a:pPr>
              <a:lnSpc>
                <a:spcPct val="150000"/>
              </a:lnSpc>
            </a:pPr>
            <a:r>
              <a:rPr lang="fr-FR" sz="3200" dirty="0" err="1">
                <a:latin typeface="Avenir" panose="02000503020000020003" pitchFamily="2" charset="0"/>
              </a:rPr>
              <a:t>Recovery</a:t>
            </a:r>
            <a:r>
              <a:rPr lang="fr-FR" sz="3200" dirty="0">
                <a:latin typeface="Avenir" panose="02000503020000020003" pitchFamily="2" charset="0"/>
              </a:rPr>
              <a:t> </a:t>
            </a:r>
            <a:r>
              <a:rPr lang="fr-FR" sz="3200" dirty="0" err="1">
                <a:latin typeface="Avenir" panose="02000503020000020003" pitchFamily="2" charset="0"/>
              </a:rPr>
              <a:t>path</a:t>
            </a:r>
            <a:r>
              <a:rPr lang="fr-FR" sz="3200" dirty="0">
                <a:latin typeface="Avenir" panose="02000503020000020003" pitchFamily="2" charset="0"/>
              </a:rPr>
              <a:t>…</a:t>
            </a:r>
          </a:p>
        </p:txBody>
      </p:sp>
      <p:sp>
        <p:nvSpPr>
          <p:cNvPr id="68" name="ZoneTexte 67">
            <a:extLst>
              <a:ext uri="{FF2B5EF4-FFF2-40B4-BE49-F238E27FC236}">
                <a16:creationId xmlns:a16="http://schemas.microsoft.com/office/drawing/2014/main" id="{5311621C-4CF7-DE14-A793-1A0B7090BD1B}"/>
              </a:ext>
            </a:extLst>
          </p:cNvPr>
          <p:cNvSpPr txBox="1"/>
          <p:nvPr/>
        </p:nvSpPr>
        <p:spPr>
          <a:xfrm>
            <a:off x="4769452" y="1252148"/>
            <a:ext cx="2364985" cy="514051"/>
          </a:xfrm>
          <a:prstGeom prst="rect">
            <a:avLst/>
          </a:prstGeom>
          <a:noFill/>
        </p:spPr>
        <p:txBody>
          <a:bodyPr wrap="square" rtlCol="0">
            <a:spAutoFit/>
          </a:bodyPr>
          <a:lstStyle/>
          <a:p>
            <a:pPr>
              <a:lnSpc>
                <a:spcPct val="150000"/>
              </a:lnSpc>
            </a:pPr>
            <a:r>
              <a:rPr lang="fr-FR" sz="2000" b="1" dirty="0">
                <a:solidFill>
                  <a:srgbClr val="A1BD7A"/>
                </a:solidFill>
                <a:latin typeface="Avenir" panose="02000503020000020003" pitchFamily="2" charset="0"/>
              </a:rPr>
              <a:t>METHANIZATION</a:t>
            </a:r>
          </a:p>
        </p:txBody>
      </p:sp>
      <p:sp>
        <p:nvSpPr>
          <p:cNvPr id="69" name="Rectangle : coins arrondis 68">
            <a:extLst>
              <a:ext uri="{FF2B5EF4-FFF2-40B4-BE49-F238E27FC236}">
                <a16:creationId xmlns:a16="http://schemas.microsoft.com/office/drawing/2014/main" id="{B6BB91CD-8293-2DD7-98BF-68871FFE5BE5}"/>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70" name="Rectangle : coins arrondis 69">
            <a:extLst>
              <a:ext uri="{FF2B5EF4-FFF2-40B4-BE49-F238E27FC236}">
                <a16:creationId xmlns:a16="http://schemas.microsoft.com/office/drawing/2014/main" id="{37686BB8-5E33-A4BB-AF85-C70A52C101D6}"/>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71" name="Rectangle : coins arrondis 70">
            <a:extLst>
              <a:ext uri="{FF2B5EF4-FFF2-40B4-BE49-F238E27FC236}">
                <a16:creationId xmlns:a16="http://schemas.microsoft.com/office/drawing/2014/main" id="{8B85E8ED-8420-303F-F869-D59E8C786625}"/>
              </a:ext>
            </a:extLst>
          </p:cNvPr>
          <p:cNvSpPr/>
          <p:nvPr/>
        </p:nvSpPr>
        <p:spPr>
          <a:xfrm rot="19540409">
            <a:off x="5819975" y="-53195"/>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74" name="Rectangle : coins arrondis 73">
            <a:extLst>
              <a:ext uri="{FF2B5EF4-FFF2-40B4-BE49-F238E27FC236}">
                <a16:creationId xmlns:a16="http://schemas.microsoft.com/office/drawing/2014/main" id="{66328874-EC95-C936-4F68-3556AC999367}"/>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84" name="ZoneTexte 83">
            <a:extLst>
              <a:ext uri="{FF2B5EF4-FFF2-40B4-BE49-F238E27FC236}">
                <a16:creationId xmlns:a16="http://schemas.microsoft.com/office/drawing/2014/main" id="{6C840106-1A53-454F-2638-41A46407BF12}"/>
              </a:ext>
            </a:extLst>
          </p:cNvPr>
          <p:cNvSpPr txBox="1"/>
          <p:nvPr/>
        </p:nvSpPr>
        <p:spPr>
          <a:xfrm>
            <a:off x="4585704" y="4486542"/>
            <a:ext cx="3521742" cy="1493550"/>
          </a:xfrm>
          <a:prstGeom prst="rect">
            <a:avLst/>
          </a:prstGeom>
          <a:noFill/>
          <a:ln w="19050" cap="rnd">
            <a:noFill/>
            <a:prstDash val="sysDot"/>
          </a:ln>
        </p:spPr>
        <p:txBody>
          <a:bodyPr wrap="square" rtlCol="0">
            <a:spAutoFit/>
          </a:bodyPr>
          <a:lstStyle/>
          <a:p>
            <a:pPr>
              <a:lnSpc>
                <a:spcPct val="150000"/>
              </a:lnSpc>
            </a:pPr>
            <a:r>
              <a:rPr lang="fr-FR" sz="1600" u="none" strike="noStrike" dirty="0">
                <a:solidFill>
                  <a:srgbClr val="000000"/>
                </a:solidFill>
                <a:effectLst/>
                <a:latin typeface="Avenir Light" panose="020B0402020203020204" pitchFamily="34" charset="77"/>
              </a:rPr>
              <a:t>Reduction of </a:t>
            </a:r>
            <a:r>
              <a:rPr lang="fr-FR" sz="1600" dirty="0" err="1">
                <a:solidFill>
                  <a:srgbClr val="000000"/>
                </a:solidFill>
                <a:latin typeface="Avenir Medium" panose="02000503020000020003" pitchFamily="2" charset="0"/>
              </a:rPr>
              <a:t>E</a:t>
            </a:r>
            <a:r>
              <a:rPr lang="fr-FR" sz="1600" u="none" strike="noStrike" dirty="0" err="1">
                <a:solidFill>
                  <a:srgbClr val="000000"/>
                </a:solidFill>
                <a:effectLst/>
                <a:latin typeface="Avenir Medium" panose="02000503020000020003" pitchFamily="2" charset="0"/>
              </a:rPr>
              <a:t>nvironmental</a:t>
            </a:r>
            <a:r>
              <a:rPr lang="fr-FR" sz="1600" u="none" strike="noStrike" dirty="0">
                <a:solidFill>
                  <a:srgbClr val="000000"/>
                </a:solidFill>
                <a:effectLst/>
                <a:latin typeface="Avenir Medium" panose="02000503020000020003" pitchFamily="2" charset="0"/>
              </a:rPr>
              <a:t> </a:t>
            </a:r>
          </a:p>
          <a:p>
            <a:pPr>
              <a:lnSpc>
                <a:spcPct val="150000"/>
              </a:lnSpc>
            </a:pPr>
            <a:r>
              <a:rPr lang="fr-FR" sz="1600" dirty="0" err="1">
                <a:solidFill>
                  <a:srgbClr val="000000"/>
                </a:solidFill>
                <a:latin typeface="Avenir Medium" panose="02000503020000020003" pitchFamily="2" charset="0"/>
              </a:rPr>
              <a:t>H</a:t>
            </a:r>
            <a:r>
              <a:rPr lang="fr-FR" sz="1600" u="none" strike="noStrike" dirty="0" err="1">
                <a:solidFill>
                  <a:srgbClr val="000000"/>
                </a:solidFill>
                <a:effectLst/>
                <a:latin typeface="Avenir Medium" panose="02000503020000020003" pitchFamily="2" charset="0"/>
              </a:rPr>
              <a:t>idden</a:t>
            </a:r>
            <a:r>
              <a:rPr lang="fr-FR" sz="1600" u="none" strike="noStrike" dirty="0">
                <a:solidFill>
                  <a:srgbClr val="000000"/>
                </a:solidFill>
                <a:effectLst/>
                <a:latin typeface="Avenir Medium" panose="02000503020000020003" pitchFamily="2" charset="0"/>
              </a:rPr>
              <a:t> </a:t>
            </a:r>
            <a:r>
              <a:rPr lang="fr-FR" sz="1600" dirty="0" err="1">
                <a:solidFill>
                  <a:srgbClr val="000000"/>
                </a:solidFill>
                <a:latin typeface="Avenir Medium" panose="02000503020000020003" pitchFamily="2" charset="0"/>
              </a:rPr>
              <a:t>C</a:t>
            </a:r>
            <a:r>
              <a:rPr lang="fr-FR" sz="1600" u="none" strike="noStrike" dirty="0" err="1">
                <a:solidFill>
                  <a:srgbClr val="000000"/>
                </a:solidFill>
                <a:effectLst/>
                <a:latin typeface="Avenir Medium" panose="02000503020000020003" pitchFamily="2" charset="0"/>
              </a:rPr>
              <a:t>osts</a:t>
            </a:r>
            <a:r>
              <a:rPr lang="fr-FR" sz="1600" dirty="0">
                <a:solidFill>
                  <a:srgbClr val="000000"/>
                </a:solidFill>
                <a:latin typeface="Avenir Light" panose="020B0402020203020204" pitchFamily="34" charset="77"/>
              </a:rPr>
              <a:t> : </a:t>
            </a:r>
          </a:p>
          <a:p>
            <a:pPr>
              <a:lnSpc>
                <a:spcPct val="150000"/>
              </a:lnSpc>
            </a:pPr>
            <a:r>
              <a:rPr lang="fr-FR" sz="1500" dirty="0">
                <a:solidFill>
                  <a:srgbClr val="000000"/>
                </a:solidFill>
                <a:latin typeface="Avenir Light" panose="020B0402020203020204" pitchFamily="34" charset="77"/>
              </a:rPr>
              <a:t>       Product : - 3%</a:t>
            </a:r>
          </a:p>
          <a:p>
            <a:pPr>
              <a:lnSpc>
                <a:spcPct val="150000"/>
              </a:lnSpc>
            </a:pPr>
            <a:r>
              <a:rPr lang="fr-FR" sz="1500" u="none" strike="noStrike" dirty="0">
                <a:solidFill>
                  <a:srgbClr val="000000"/>
                </a:solidFill>
                <a:effectLst/>
                <a:latin typeface="Avenir Light" panose="020B0402020203020204" pitchFamily="34" charset="77"/>
              </a:rPr>
              <a:t>       </a:t>
            </a:r>
            <a:r>
              <a:rPr lang="fr-FR" sz="1500" u="none" strike="noStrike" dirty="0" err="1">
                <a:solidFill>
                  <a:srgbClr val="000000"/>
                </a:solidFill>
                <a:effectLst/>
                <a:latin typeface="Avenir Light" panose="020B0402020203020204" pitchFamily="34" charset="77"/>
              </a:rPr>
              <a:t>Swiss</a:t>
            </a:r>
            <a:r>
              <a:rPr lang="fr-FR" sz="1500" u="none" strike="noStrike" dirty="0">
                <a:solidFill>
                  <a:srgbClr val="000000"/>
                </a:solidFill>
                <a:effectLst/>
                <a:latin typeface="Avenir Light" panose="020B0402020203020204" pitchFamily="34" charset="77"/>
              </a:rPr>
              <a:t> </a:t>
            </a:r>
            <a:r>
              <a:rPr lang="fr-FR" sz="1500" u="none" strike="noStrike" dirty="0" err="1">
                <a:solidFill>
                  <a:srgbClr val="000000"/>
                </a:solidFill>
                <a:effectLst/>
                <a:latin typeface="Avenir Light" panose="020B0402020203020204" pitchFamily="34" charset="77"/>
              </a:rPr>
              <a:t>wine</a:t>
            </a:r>
            <a:r>
              <a:rPr lang="fr-FR" sz="1500" u="none" strike="noStrike" dirty="0">
                <a:solidFill>
                  <a:srgbClr val="000000"/>
                </a:solidFill>
                <a:effectLst/>
                <a:latin typeface="Avenir Light" panose="020B0402020203020204" pitchFamily="34" charset="77"/>
              </a:rPr>
              <a:t> </a:t>
            </a:r>
            <a:r>
              <a:rPr lang="fr-FR" sz="1500" u="none" strike="noStrike" dirty="0" err="1">
                <a:solidFill>
                  <a:srgbClr val="000000"/>
                </a:solidFill>
                <a:effectLst/>
                <a:latin typeface="Avenir Light" panose="020B0402020203020204" pitchFamily="34" charset="77"/>
              </a:rPr>
              <a:t>sector</a:t>
            </a:r>
            <a:r>
              <a:rPr lang="fr-FR" sz="1500" u="none" strike="noStrike" dirty="0">
                <a:solidFill>
                  <a:srgbClr val="000000"/>
                </a:solidFill>
                <a:effectLst/>
                <a:latin typeface="Avenir Light" panose="020B0402020203020204" pitchFamily="34" charset="77"/>
              </a:rPr>
              <a:t>: - CHF</a:t>
            </a:r>
            <a:r>
              <a:rPr lang="fr-FR" sz="1500" dirty="0">
                <a:latin typeface="Avenir Light" panose="020B0402020203020204" pitchFamily="34" charset="77"/>
              </a:rPr>
              <a:t> 1’022’970</a:t>
            </a:r>
          </a:p>
        </p:txBody>
      </p:sp>
      <p:sp>
        <p:nvSpPr>
          <p:cNvPr id="94" name="ZoneTexte 93">
            <a:extLst>
              <a:ext uri="{FF2B5EF4-FFF2-40B4-BE49-F238E27FC236}">
                <a16:creationId xmlns:a16="http://schemas.microsoft.com/office/drawing/2014/main" id="{D60DBB11-E8D4-1C2B-6739-0B063FD6AE67}"/>
              </a:ext>
            </a:extLst>
          </p:cNvPr>
          <p:cNvSpPr txBox="1"/>
          <p:nvPr/>
        </p:nvSpPr>
        <p:spPr>
          <a:xfrm>
            <a:off x="8575876" y="1955603"/>
            <a:ext cx="3248005" cy="4401205"/>
          </a:xfrm>
          <a:prstGeom prst="rect">
            <a:avLst/>
          </a:prstGeom>
          <a:noFill/>
        </p:spPr>
        <p:txBody>
          <a:bodyPr wrap="none" rtlCol="0">
            <a:spAutoFit/>
          </a:bodyPr>
          <a:lstStyle/>
          <a:p>
            <a:pPr marL="285750" indent="-285750">
              <a:lnSpc>
                <a:spcPct val="150000"/>
              </a:lnSpc>
              <a:buFont typeface="Wingdings" pitchFamily="2" charset="2"/>
              <a:buChar char="Ø"/>
            </a:pPr>
            <a:r>
              <a:rPr lang="fr-FR" sz="1600" u="none" strike="noStrike" dirty="0">
                <a:solidFill>
                  <a:srgbClr val="000000"/>
                </a:solidFill>
                <a:effectLst/>
                <a:latin typeface="Avenir Light" panose="020B0402020203020204" pitchFamily="34" charset="77"/>
              </a:rPr>
              <a:t>Reduction of </a:t>
            </a:r>
            <a:r>
              <a:rPr lang="fr-FR" sz="1600" dirty="0" err="1">
                <a:solidFill>
                  <a:srgbClr val="000000"/>
                </a:solidFill>
                <a:latin typeface="Avenir Medium" panose="02000503020000020003" pitchFamily="2" charset="0"/>
              </a:rPr>
              <a:t>E</a:t>
            </a:r>
            <a:r>
              <a:rPr lang="fr-FR" sz="1600" u="none" strike="noStrike" dirty="0" err="1">
                <a:solidFill>
                  <a:srgbClr val="000000"/>
                </a:solidFill>
                <a:effectLst/>
                <a:latin typeface="Avenir Medium" panose="02000503020000020003" pitchFamily="2" charset="0"/>
              </a:rPr>
              <a:t>nvironmental</a:t>
            </a:r>
            <a:r>
              <a:rPr lang="fr-FR" sz="1600" u="none" strike="noStrike" dirty="0">
                <a:solidFill>
                  <a:srgbClr val="000000"/>
                </a:solidFill>
                <a:effectLst/>
                <a:latin typeface="Avenir Medium" panose="02000503020000020003" pitchFamily="2" charset="0"/>
              </a:rPr>
              <a:t> </a:t>
            </a:r>
          </a:p>
          <a:p>
            <a:pPr algn="ctr">
              <a:lnSpc>
                <a:spcPct val="150000"/>
              </a:lnSpc>
            </a:pPr>
            <a:r>
              <a:rPr lang="fr-FR" sz="1600" dirty="0" err="1">
                <a:solidFill>
                  <a:srgbClr val="000000"/>
                </a:solidFill>
                <a:latin typeface="Avenir Medium" panose="02000503020000020003" pitchFamily="2" charset="0"/>
              </a:rPr>
              <a:t>H</a:t>
            </a:r>
            <a:r>
              <a:rPr lang="fr-FR" sz="1600" u="none" strike="noStrike" dirty="0" err="1">
                <a:solidFill>
                  <a:srgbClr val="000000"/>
                </a:solidFill>
                <a:effectLst/>
                <a:latin typeface="Avenir Medium" panose="02000503020000020003" pitchFamily="2" charset="0"/>
              </a:rPr>
              <a:t>idden</a:t>
            </a:r>
            <a:r>
              <a:rPr lang="fr-FR" sz="1600" u="none" strike="noStrike" dirty="0">
                <a:solidFill>
                  <a:srgbClr val="000000"/>
                </a:solidFill>
                <a:effectLst/>
                <a:latin typeface="Avenir Medium" panose="02000503020000020003" pitchFamily="2" charset="0"/>
              </a:rPr>
              <a:t> </a:t>
            </a:r>
            <a:r>
              <a:rPr lang="fr-FR" sz="1600" dirty="0" err="1">
                <a:solidFill>
                  <a:srgbClr val="000000"/>
                </a:solidFill>
                <a:latin typeface="Avenir Medium" panose="02000503020000020003" pitchFamily="2" charset="0"/>
              </a:rPr>
              <a:t>C</a:t>
            </a:r>
            <a:r>
              <a:rPr lang="fr-FR" sz="1600" u="none" strike="noStrike" dirty="0" err="1">
                <a:solidFill>
                  <a:srgbClr val="000000"/>
                </a:solidFill>
                <a:effectLst/>
                <a:latin typeface="Avenir Medium" panose="02000503020000020003" pitchFamily="2" charset="0"/>
              </a:rPr>
              <a:t>osts</a:t>
            </a:r>
            <a:r>
              <a:rPr lang="fr-FR" sz="1600" dirty="0">
                <a:latin typeface="Avenir Light" panose="020B0402020203020204" pitchFamily="34" charset="77"/>
              </a:rPr>
              <a:t> </a:t>
            </a:r>
          </a:p>
          <a:p>
            <a:pPr algn="ctr">
              <a:lnSpc>
                <a:spcPct val="150000"/>
              </a:lnSpc>
            </a:pPr>
            <a:r>
              <a:rPr lang="fr-FR" sz="1600" b="1" dirty="0">
                <a:latin typeface="Avenir Light" panose="020B0402020203020204" pitchFamily="34" charset="77"/>
              </a:rPr>
              <a:t>5x </a:t>
            </a:r>
          </a:p>
          <a:p>
            <a:pPr algn="ctr">
              <a:lnSpc>
                <a:spcPct val="150000"/>
              </a:lnSpc>
            </a:pPr>
            <a:endParaRPr lang="fr-FR" sz="1600" dirty="0">
              <a:latin typeface="Avenir Light" panose="020B0402020203020204" pitchFamily="34" charset="77"/>
            </a:endParaRPr>
          </a:p>
          <a:p>
            <a:pPr marL="285750" indent="-285750">
              <a:lnSpc>
                <a:spcPct val="150000"/>
              </a:lnSpc>
              <a:buFont typeface="Wingdings" pitchFamily="2" charset="2"/>
              <a:buChar char="Ø"/>
            </a:pPr>
            <a:r>
              <a:rPr lang="fr-FR" sz="1600" dirty="0" err="1">
                <a:solidFill>
                  <a:srgbClr val="000000"/>
                </a:solidFill>
                <a:effectLst/>
                <a:latin typeface="Avenir Medium" panose="02000503020000020003" pitchFamily="2" charset="0"/>
                <a:cs typeface="Adelle Sans Devanagari" panose="02000503000000020004" pitchFamily="2" charset="-78"/>
              </a:rPr>
              <a:t>Agronomic</a:t>
            </a:r>
            <a:r>
              <a:rPr lang="fr-FR" sz="1600" dirty="0">
                <a:solidFill>
                  <a:srgbClr val="000000"/>
                </a:solidFill>
                <a:effectLst/>
                <a:latin typeface="Avenir Medium" panose="02000503020000020003" pitchFamily="2" charset="0"/>
                <a:cs typeface="Adelle Sans Devanagari" panose="02000503000000020004" pitchFamily="2" charset="-78"/>
              </a:rPr>
              <a:t> </a:t>
            </a:r>
            <a:r>
              <a:rPr lang="fr-FR" sz="1600" dirty="0" err="1">
                <a:solidFill>
                  <a:srgbClr val="000000"/>
                </a:solidFill>
                <a:effectLst/>
                <a:latin typeface="Avenir Medium" panose="02000503020000020003" pitchFamily="2" charset="0"/>
                <a:cs typeface="Adelle Sans Devanagari" panose="02000503000000020004" pitchFamily="2" charset="-78"/>
              </a:rPr>
              <a:t>recovery</a:t>
            </a:r>
            <a:r>
              <a:rPr lang="fr-FR" sz="1600" dirty="0">
                <a:solidFill>
                  <a:srgbClr val="000000"/>
                </a:solidFill>
                <a:effectLst/>
                <a:latin typeface="Avenir Medium" panose="02000503020000020003" pitchFamily="2" charset="0"/>
                <a:cs typeface="Adelle Sans Devanagari" panose="02000503000000020004" pitchFamily="2" charset="-78"/>
              </a:rPr>
              <a:t> </a:t>
            </a:r>
          </a:p>
          <a:p>
            <a:pPr>
              <a:lnSpc>
                <a:spcPct val="150000"/>
              </a:lnSpc>
            </a:pPr>
            <a:r>
              <a:rPr lang="fr-FR" sz="1600" b="1" dirty="0" err="1">
                <a:solidFill>
                  <a:srgbClr val="C6BE79"/>
                </a:solidFill>
                <a:effectLst/>
                <a:latin typeface="Avenir Light" panose="020B0402020203020204" pitchFamily="34" charset="77"/>
                <a:cs typeface="Adelle Sans Devanagari" panose="02000503000000020004" pitchFamily="2" charset="-78"/>
              </a:rPr>
              <a:t>Grap</a:t>
            </a:r>
            <a:r>
              <a:rPr lang="fr-FR" sz="1600" b="1" dirty="0">
                <a:solidFill>
                  <a:srgbClr val="C6BE79"/>
                </a:solidFill>
                <a:effectLst/>
                <a:latin typeface="Avenir Light" panose="020B0402020203020204" pitchFamily="34" charset="77"/>
                <a:cs typeface="Adelle Sans Devanagari" panose="02000503000000020004" pitchFamily="2" charset="-78"/>
              </a:rPr>
              <a:t> </a:t>
            </a:r>
            <a:r>
              <a:rPr lang="fr-FR" sz="1600" b="1" dirty="0" err="1">
                <a:solidFill>
                  <a:srgbClr val="C6BE79"/>
                </a:solidFill>
                <a:effectLst/>
                <a:latin typeface="Avenir Light" panose="020B0402020203020204" pitchFamily="34" charset="77"/>
                <a:cs typeface="Adelle Sans Devanagari" panose="02000503000000020004" pitchFamily="2" charset="-78"/>
              </a:rPr>
              <a:t>pulp</a:t>
            </a:r>
            <a:r>
              <a:rPr lang="fr-FR" sz="1600" b="1" dirty="0">
                <a:solidFill>
                  <a:srgbClr val="C6BE79"/>
                </a:solidFill>
                <a:effectLst/>
                <a:latin typeface="Avenir Light" panose="020B0402020203020204" pitchFamily="34" charset="77"/>
                <a:cs typeface="Adelle Sans Devanagari" panose="02000503000000020004" pitchFamily="2" charset="-78"/>
              </a:rPr>
              <a:t>: </a:t>
            </a:r>
            <a:r>
              <a:rPr lang="fr-FR" sz="1600" b="1" dirty="0">
                <a:solidFill>
                  <a:srgbClr val="000000"/>
                </a:solidFill>
                <a:effectLst/>
                <a:latin typeface="Avenir Light" panose="020B0402020203020204" pitchFamily="34" charset="77"/>
                <a:cs typeface="Adelle Sans Devanagari" panose="02000503000000020004" pitchFamily="2" charset="-78"/>
              </a:rPr>
              <a:t>93% </a:t>
            </a:r>
            <a:r>
              <a:rPr lang="fr-FR" sz="1600" dirty="0" err="1">
                <a:solidFill>
                  <a:srgbClr val="000000"/>
                </a:solidFill>
                <a:effectLst/>
                <a:latin typeface="Avenir Light" panose="020B0402020203020204" pitchFamily="34" charset="77"/>
                <a:cs typeface="Adelle Sans Devanagari" panose="02000503000000020004" pitchFamily="2" charset="-78"/>
              </a:rPr>
              <a:t>lower</a:t>
            </a:r>
            <a:r>
              <a:rPr lang="fr-FR" sz="1600" b="1" dirty="0">
                <a:solidFill>
                  <a:srgbClr val="000000"/>
                </a:solidFill>
                <a:effectLst/>
                <a:latin typeface="Avenir Light" panose="020B0402020203020204" pitchFamily="34" charset="77"/>
                <a:cs typeface="Adelle Sans Devanagari" panose="02000503000000020004" pitchFamily="2" charset="-78"/>
              </a:rPr>
              <a:t> </a:t>
            </a:r>
            <a:r>
              <a:rPr lang="fr-FR" sz="1600" dirty="0">
                <a:solidFill>
                  <a:srgbClr val="000000"/>
                </a:solidFill>
                <a:effectLst/>
                <a:latin typeface="Avenir Light" panose="020B0402020203020204" pitchFamily="34" charset="77"/>
                <a:cs typeface="Adelle Sans Devanagari" panose="02000503000000020004" pitchFamily="2" charset="-78"/>
              </a:rPr>
              <a:t>net </a:t>
            </a:r>
            <a:r>
              <a:rPr lang="fr-FR" sz="1600" dirty="0" err="1">
                <a:solidFill>
                  <a:srgbClr val="000000"/>
                </a:solidFill>
                <a:effectLst/>
                <a:latin typeface="Avenir Light" panose="020B0402020203020204" pitchFamily="34" charset="77"/>
                <a:cs typeface="Adelle Sans Devanagari" panose="02000503000000020004" pitchFamily="2" charset="-78"/>
              </a:rPr>
              <a:t>benefit</a:t>
            </a:r>
            <a:endParaRPr lang="fr-FR" sz="1600" dirty="0">
              <a:solidFill>
                <a:srgbClr val="000000"/>
              </a:solidFill>
              <a:effectLst/>
              <a:latin typeface="Avenir Light" panose="020B0402020203020204" pitchFamily="34" charset="77"/>
              <a:cs typeface="Adelle Sans Devanagari" panose="02000503000000020004" pitchFamily="2" charset="-78"/>
            </a:endParaRPr>
          </a:p>
          <a:p>
            <a:pPr>
              <a:lnSpc>
                <a:spcPct val="150000"/>
              </a:lnSpc>
            </a:pPr>
            <a:endParaRPr lang="fr-FR" sz="1600" dirty="0">
              <a:solidFill>
                <a:srgbClr val="000000"/>
              </a:solidFill>
              <a:latin typeface="Avenir Light" panose="020B0402020203020204" pitchFamily="34" charset="77"/>
              <a:cs typeface="Adelle Sans Devanagari" panose="02000503000000020004" pitchFamily="2" charset="-78"/>
            </a:endParaRPr>
          </a:p>
          <a:p>
            <a:pPr marL="285750" indent="-285750">
              <a:lnSpc>
                <a:spcPct val="150000"/>
              </a:lnSpc>
              <a:buFont typeface="Wingdings" pitchFamily="2" charset="2"/>
              <a:buChar char="Ø"/>
            </a:pPr>
            <a:r>
              <a:rPr lang="fr-FR" sz="1600" dirty="0">
                <a:solidFill>
                  <a:srgbClr val="000000"/>
                </a:solidFill>
                <a:effectLst/>
                <a:latin typeface="Avenir Medium" panose="02000503020000020003" pitchFamily="2" charset="0"/>
                <a:cs typeface="Adelle Sans Devanagari" panose="02000503000000020004" pitchFamily="2" charset="-78"/>
              </a:rPr>
              <a:t>Energy </a:t>
            </a:r>
            <a:r>
              <a:rPr lang="fr-FR" sz="1600" dirty="0" err="1">
                <a:solidFill>
                  <a:srgbClr val="000000"/>
                </a:solidFill>
                <a:effectLst/>
                <a:latin typeface="Avenir Medium" panose="02000503020000020003" pitchFamily="2" charset="0"/>
                <a:cs typeface="Adelle Sans Devanagari" panose="02000503000000020004" pitchFamily="2" charset="-78"/>
              </a:rPr>
              <a:t>recovery</a:t>
            </a:r>
            <a:endParaRPr lang="fr-FR" sz="1600" dirty="0">
              <a:solidFill>
                <a:srgbClr val="000000"/>
              </a:solidFill>
              <a:effectLst/>
              <a:latin typeface="Avenir Medium" panose="02000503020000020003" pitchFamily="2" charset="0"/>
              <a:cs typeface="Adelle Sans Devanagari" panose="02000503000000020004" pitchFamily="2" charset="-78"/>
            </a:endParaRPr>
          </a:p>
          <a:p>
            <a:pPr algn="just">
              <a:lnSpc>
                <a:spcPct val="150000"/>
              </a:lnSpc>
            </a:pPr>
            <a:r>
              <a:rPr lang="fr-FR" sz="1600" b="1" dirty="0">
                <a:solidFill>
                  <a:srgbClr val="C6BE79"/>
                </a:solidFill>
                <a:effectLst/>
                <a:latin typeface="Avenir Light" panose="020B0402020203020204" pitchFamily="34" charset="77"/>
                <a:cs typeface="Adelle Sans Devanagari" panose="02000503000000020004" pitchFamily="2" charset="-78"/>
              </a:rPr>
              <a:t>Service </a:t>
            </a:r>
            <a:r>
              <a:rPr lang="fr-FR" sz="1600" b="1" dirty="0" err="1">
                <a:solidFill>
                  <a:srgbClr val="C6BE79"/>
                </a:solidFill>
                <a:effectLst/>
                <a:latin typeface="Avenir Light" panose="020B0402020203020204" pitchFamily="34" charset="77"/>
                <a:cs typeface="Adelle Sans Devanagari" panose="02000503000000020004" pitchFamily="2" charset="-78"/>
              </a:rPr>
              <a:t>energy</a:t>
            </a:r>
            <a:r>
              <a:rPr lang="fr-FR" sz="1600" b="1" dirty="0">
                <a:solidFill>
                  <a:srgbClr val="C6BE79"/>
                </a:solidFill>
                <a:effectLst/>
                <a:latin typeface="Avenir Light" panose="020B0402020203020204" pitchFamily="34" charset="77"/>
                <a:cs typeface="Adelle Sans Devanagari" panose="02000503000000020004" pitchFamily="2" charset="-78"/>
              </a:rPr>
              <a:t>: </a:t>
            </a:r>
            <a:r>
              <a:rPr lang="fr-FR" sz="1600" b="1" dirty="0">
                <a:solidFill>
                  <a:srgbClr val="000000"/>
                </a:solidFill>
                <a:effectLst/>
                <a:latin typeface="Avenir Light" panose="020B0402020203020204" pitchFamily="34" charset="77"/>
                <a:cs typeface="Adelle Sans Devanagari" panose="02000503000000020004" pitchFamily="2" charset="-78"/>
              </a:rPr>
              <a:t>34% </a:t>
            </a:r>
            <a:r>
              <a:rPr lang="fr-FR" sz="1600" dirty="0" err="1">
                <a:solidFill>
                  <a:srgbClr val="000000"/>
                </a:solidFill>
                <a:effectLst/>
                <a:latin typeface="Avenir Light" panose="020B0402020203020204" pitchFamily="34" charset="77"/>
                <a:cs typeface="Adelle Sans Devanagari" panose="02000503000000020004" pitchFamily="2" charset="-78"/>
              </a:rPr>
              <a:t>greater</a:t>
            </a:r>
            <a:r>
              <a:rPr lang="fr-FR" sz="1600" dirty="0">
                <a:solidFill>
                  <a:srgbClr val="000000"/>
                </a:solidFill>
                <a:effectLst/>
                <a:latin typeface="Avenir Light" panose="020B0402020203020204" pitchFamily="34" charset="77"/>
                <a:cs typeface="Adelle Sans Devanagari" panose="02000503000000020004" pitchFamily="2" charset="-78"/>
              </a:rPr>
              <a:t> </a:t>
            </a:r>
          </a:p>
          <a:p>
            <a:pPr algn="just">
              <a:lnSpc>
                <a:spcPct val="150000"/>
              </a:lnSpc>
            </a:pPr>
            <a:r>
              <a:rPr lang="fr-FR" sz="1600" dirty="0">
                <a:solidFill>
                  <a:srgbClr val="000000"/>
                </a:solidFill>
                <a:effectLst/>
                <a:latin typeface="Avenir Light" panose="020B0402020203020204" pitchFamily="34" charset="77"/>
                <a:cs typeface="Adelle Sans Devanagari" panose="02000503000000020004" pitchFamily="2" charset="-78"/>
              </a:rPr>
              <a:t>in </a:t>
            </a:r>
            <a:r>
              <a:rPr lang="fr-FR" sz="1600" dirty="0" err="1">
                <a:solidFill>
                  <a:srgbClr val="000000"/>
                </a:solidFill>
                <a:effectLst/>
                <a:latin typeface="Avenir Light" panose="020B0402020203020204" pitchFamily="34" charset="77"/>
                <a:cs typeface="Adelle Sans Devanagari" panose="02000503000000020004" pitchFamily="2" charset="-78"/>
              </a:rPr>
              <a:t>environmental</a:t>
            </a:r>
            <a:r>
              <a:rPr lang="fr-FR" sz="1600" dirty="0">
                <a:solidFill>
                  <a:srgbClr val="000000"/>
                </a:solidFill>
                <a:latin typeface="Avenir Light" panose="020B0402020203020204" pitchFamily="34" charset="77"/>
                <a:cs typeface="Adelle Sans Devanagari" panose="02000503000000020004" pitchFamily="2" charset="-78"/>
              </a:rPr>
              <a:t> </a:t>
            </a:r>
            <a:r>
              <a:rPr lang="fr-FR" sz="1600" dirty="0" err="1">
                <a:solidFill>
                  <a:srgbClr val="000000"/>
                </a:solidFill>
                <a:latin typeface="Avenir Light" panose="020B0402020203020204" pitchFamily="34" charset="77"/>
                <a:cs typeface="Adelle Sans Devanagari" panose="02000503000000020004" pitchFamily="2" charset="-78"/>
              </a:rPr>
              <a:t>h</a:t>
            </a:r>
            <a:r>
              <a:rPr lang="fr-FR" sz="1600" dirty="0" err="1">
                <a:solidFill>
                  <a:srgbClr val="000000"/>
                </a:solidFill>
                <a:effectLst/>
                <a:latin typeface="Avenir Light" panose="020B0402020203020204" pitchFamily="34" charset="77"/>
                <a:cs typeface="Adelle Sans Devanagari" panose="02000503000000020004" pitchFamily="2" charset="-78"/>
              </a:rPr>
              <a:t>idden</a:t>
            </a:r>
            <a:r>
              <a:rPr lang="fr-FR" sz="1600" dirty="0">
                <a:solidFill>
                  <a:srgbClr val="000000"/>
                </a:solidFill>
                <a:effectLst/>
                <a:latin typeface="Avenir Light" panose="020B0402020203020204" pitchFamily="34" charset="77"/>
                <a:cs typeface="Adelle Sans Devanagari" panose="02000503000000020004" pitchFamily="2" charset="-78"/>
              </a:rPr>
              <a:t> </a:t>
            </a:r>
            <a:r>
              <a:rPr lang="fr-FR" sz="1600" dirty="0" err="1">
                <a:solidFill>
                  <a:srgbClr val="000000"/>
                </a:solidFill>
                <a:effectLst/>
                <a:latin typeface="Avenir Light" panose="020B0402020203020204" pitchFamily="34" charset="77"/>
                <a:cs typeface="Adelle Sans Devanagari" panose="02000503000000020004" pitchFamily="2" charset="-78"/>
              </a:rPr>
              <a:t>costs</a:t>
            </a:r>
            <a:r>
              <a:rPr lang="fr-FR" sz="1600" dirty="0">
                <a:solidFill>
                  <a:srgbClr val="000000"/>
                </a:solidFill>
                <a:effectLst/>
                <a:latin typeface="Avenir Light" panose="020B0402020203020204" pitchFamily="34" charset="77"/>
                <a:cs typeface="Adelle Sans Devanagari" panose="02000503000000020004" pitchFamily="2" charset="-78"/>
              </a:rPr>
              <a:t> </a:t>
            </a:r>
          </a:p>
          <a:p>
            <a:pPr algn="just">
              <a:lnSpc>
                <a:spcPct val="150000"/>
              </a:lnSpc>
            </a:pPr>
            <a:r>
              <a:rPr lang="fr-FR" sz="1600" dirty="0" err="1">
                <a:solidFill>
                  <a:srgbClr val="000000"/>
                </a:solidFill>
                <a:effectLst/>
                <a:latin typeface="Avenir Light" panose="020B0402020203020204" pitchFamily="34" charset="77"/>
                <a:cs typeface="Adelle Sans Devanagari" panose="02000503000000020004" pitchFamily="2" charset="-78"/>
              </a:rPr>
              <a:t>than</a:t>
            </a:r>
            <a:r>
              <a:rPr lang="fr-FR" sz="1600" dirty="0">
                <a:solidFill>
                  <a:srgbClr val="000000"/>
                </a:solidFill>
                <a:effectLst/>
                <a:latin typeface="Avenir Light" panose="020B0402020203020204" pitchFamily="34" charset="77"/>
                <a:cs typeface="Adelle Sans Devanagari" panose="02000503000000020004" pitchFamily="2" charset="-78"/>
              </a:rPr>
              <a:t> </a:t>
            </a:r>
            <a:r>
              <a:rPr lang="fr-FR" sz="1600" b="1" dirty="0" err="1">
                <a:solidFill>
                  <a:srgbClr val="C6BE79"/>
                </a:solidFill>
                <a:effectLst/>
                <a:latin typeface="Avenir Light" panose="020B0402020203020204" pitchFamily="34" charset="77"/>
                <a:cs typeface="Adelle Sans Devanagari" panose="02000503000000020004" pitchFamily="2" charset="-78"/>
              </a:rPr>
              <a:t>ethanol</a:t>
            </a:r>
            <a:endParaRPr lang="fr-FR" sz="1600" b="1" dirty="0">
              <a:solidFill>
                <a:srgbClr val="C6BE79"/>
              </a:solidFill>
              <a:effectLst/>
              <a:latin typeface="Avenir Light" panose="020B0402020203020204" pitchFamily="34" charset="77"/>
              <a:cs typeface="Adelle Sans Devanagari" panose="02000503000000020004" pitchFamily="2" charset="-78"/>
            </a:endParaRPr>
          </a:p>
          <a:p>
            <a:pPr algn="ctr"/>
            <a:endParaRPr lang="fr-FR" sz="1600" dirty="0">
              <a:latin typeface="Avenir Light" panose="020B0402020203020204" pitchFamily="34" charset="77"/>
            </a:endParaRPr>
          </a:p>
        </p:txBody>
      </p:sp>
      <p:cxnSp>
        <p:nvCxnSpPr>
          <p:cNvPr id="95" name="Connecteur droit avec flèche 94">
            <a:extLst>
              <a:ext uri="{FF2B5EF4-FFF2-40B4-BE49-F238E27FC236}">
                <a16:creationId xmlns:a16="http://schemas.microsoft.com/office/drawing/2014/main" id="{0DE6FECD-6A48-6460-9B01-C98EBE8CF80A}"/>
              </a:ext>
            </a:extLst>
          </p:cNvPr>
          <p:cNvCxnSpPr>
            <a:cxnSpLocks/>
          </p:cNvCxnSpPr>
          <p:nvPr/>
        </p:nvCxnSpPr>
        <p:spPr>
          <a:xfrm>
            <a:off x="9971705" y="2812734"/>
            <a:ext cx="0" cy="2808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eur droit avec flèche 98">
            <a:extLst>
              <a:ext uri="{FF2B5EF4-FFF2-40B4-BE49-F238E27FC236}">
                <a16:creationId xmlns:a16="http://schemas.microsoft.com/office/drawing/2014/main" id="{7F740D38-35E6-2C7F-9AFC-7C49AAA8E051}"/>
              </a:ext>
            </a:extLst>
          </p:cNvPr>
          <p:cNvCxnSpPr>
            <a:cxnSpLocks/>
          </p:cNvCxnSpPr>
          <p:nvPr/>
        </p:nvCxnSpPr>
        <p:spPr>
          <a:xfrm>
            <a:off x="11354435" y="5025186"/>
            <a:ext cx="0" cy="19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5" name="Image 104">
            <a:extLst>
              <a:ext uri="{FF2B5EF4-FFF2-40B4-BE49-F238E27FC236}">
                <a16:creationId xmlns:a16="http://schemas.microsoft.com/office/drawing/2014/main" id="{6DEA4F41-0AAC-2E70-24C3-901560C14E44}"/>
              </a:ext>
            </a:extLst>
          </p:cNvPr>
          <p:cNvPicPr>
            <a:picLocks noChangeAspect="1"/>
          </p:cNvPicPr>
          <p:nvPr/>
        </p:nvPicPr>
        <p:blipFill>
          <a:blip r:embed="rId4"/>
          <a:stretch>
            <a:fillRect/>
          </a:stretch>
        </p:blipFill>
        <p:spPr>
          <a:xfrm>
            <a:off x="10871200" y="418329"/>
            <a:ext cx="965200" cy="1168400"/>
          </a:xfrm>
          <a:prstGeom prst="rect">
            <a:avLst/>
          </a:prstGeom>
        </p:spPr>
      </p:pic>
      <p:sp>
        <p:nvSpPr>
          <p:cNvPr id="11" name="Rectangle : coins arrondis 10">
            <a:extLst>
              <a:ext uri="{FF2B5EF4-FFF2-40B4-BE49-F238E27FC236}">
                <a16:creationId xmlns:a16="http://schemas.microsoft.com/office/drawing/2014/main" id="{0F2FF441-E481-0060-FD79-8F03ADB52CC6}"/>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12" name="Rectangle : coins arrondis 11">
            <a:extLst>
              <a:ext uri="{FF2B5EF4-FFF2-40B4-BE49-F238E27FC236}">
                <a16:creationId xmlns:a16="http://schemas.microsoft.com/office/drawing/2014/main" id="{7E3D0D23-07EA-6F6E-E5F1-E44DFB8B8B28}"/>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pic>
        <p:nvPicPr>
          <p:cNvPr id="13" name="Image 12" descr="Une image contenant noir, bouteille&#10;&#10;Description générée automatiquement">
            <a:extLst>
              <a:ext uri="{FF2B5EF4-FFF2-40B4-BE49-F238E27FC236}">
                <a16:creationId xmlns:a16="http://schemas.microsoft.com/office/drawing/2014/main" id="{9075A543-DF06-133B-69C3-6F182535529B}"/>
              </a:ext>
            </a:extLst>
          </p:cNvPr>
          <p:cNvPicPr>
            <a:picLocks noChangeAspect="1"/>
          </p:cNvPicPr>
          <p:nvPr/>
        </p:nvPicPr>
        <p:blipFill>
          <a:blip r:embed="rId5"/>
          <a:stretch>
            <a:fillRect/>
          </a:stretch>
        </p:blipFill>
        <p:spPr>
          <a:xfrm>
            <a:off x="4251618" y="5295853"/>
            <a:ext cx="343364" cy="317979"/>
          </a:xfrm>
          <a:prstGeom prst="rect">
            <a:avLst/>
          </a:prstGeom>
        </p:spPr>
      </p:pic>
      <p:grpSp>
        <p:nvGrpSpPr>
          <p:cNvPr id="20" name="Groupe 19">
            <a:extLst>
              <a:ext uri="{FF2B5EF4-FFF2-40B4-BE49-F238E27FC236}">
                <a16:creationId xmlns:a16="http://schemas.microsoft.com/office/drawing/2014/main" id="{DE189300-B6C8-8701-B548-5BF6859FE12F}"/>
              </a:ext>
            </a:extLst>
          </p:cNvPr>
          <p:cNvGrpSpPr/>
          <p:nvPr/>
        </p:nvGrpSpPr>
        <p:grpSpPr>
          <a:xfrm>
            <a:off x="1930400" y="2017746"/>
            <a:ext cx="5693002" cy="2048696"/>
            <a:chOff x="1867417" y="4514709"/>
            <a:chExt cx="5693002" cy="2048696"/>
          </a:xfrm>
        </p:grpSpPr>
        <p:pic>
          <p:nvPicPr>
            <p:cNvPr id="14" name="Image 13" descr="Une image contenant croquis, clipart, dessin, Dessin au trait&#10;&#10;Description générée automatiquement">
              <a:extLst>
                <a:ext uri="{FF2B5EF4-FFF2-40B4-BE49-F238E27FC236}">
                  <a16:creationId xmlns:a16="http://schemas.microsoft.com/office/drawing/2014/main" id="{BB9CC39D-A9D9-FAA4-97B8-F269DA6EF771}"/>
                </a:ext>
              </a:extLst>
            </p:cNvPr>
            <p:cNvPicPr>
              <a:picLocks noChangeAspect="1"/>
            </p:cNvPicPr>
            <p:nvPr/>
          </p:nvPicPr>
          <p:blipFill rotWithShape="1">
            <a:blip r:embed="rId6">
              <a:extLst>
                <a:ext uri="{28A0092B-C50C-407E-A947-70E740481C1C}">
                  <a14:useLocalDpi xmlns:a14="http://schemas.microsoft.com/office/drawing/2010/main" val="0"/>
                </a:ext>
              </a:extLst>
            </a:blip>
            <a:srcRect l="12802" t="17205"/>
            <a:stretch/>
          </p:blipFill>
          <p:spPr>
            <a:xfrm>
              <a:off x="1933059" y="4777716"/>
              <a:ext cx="1038723" cy="1071631"/>
            </a:xfrm>
            <a:prstGeom prst="rect">
              <a:avLst/>
            </a:prstGeom>
          </p:spPr>
        </p:pic>
        <p:sp>
          <p:nvSpPr>
            <p:cNvPr id="15" name="ZoneTexte 14">
              <a:extLst>
                <a:ext uri="{FF2B5EF4-FFF2-40B4-BE49-F238E27FC236}">
                  <a16:creationId xmlns:a16="http://schemas.microsoft.com/office/drawing/2014/main" id="{35DAFCB3-3F9B-FC89-2FCD-09CE59BB77A3}"/>
                </a:ext>
              </a:extLst>
            </p:cNvPr>
            <p:cNvSpPr txBox="1"/>
            <p:nvPr/>
          </p:nvSpPr>
          <p:spPr>
            <a:xfrm>
              <a:off x="1867417" y="5808518"/>
              <a:ext cx="5693002" cy="754887"/>
            </a:xfrm>
            <a:prstGeom prst="rect">
              <a:avLst/>
            </a:prstGeom>
            <a:noFill/>
          </p:spPr>
          <p:txBody>
            <a:bodyPr wrap="square" rtlCol="0">
              <a:spAutoFit/>
            </a:bodyPr>
            <a:lstStyle/>
            <a:p>
              <a:pPr>
                <a:lnSpc>
                  <a:spcPct val="150000"/>
                </a:lnSpc>
              </a:pPr>
              <a:r>
                <a:rPr lang="fr-FR" sz="1500" dirty="0" err="1">
                  <a:latin typeface="Avenir Light" panose="020B0402020203020204" pitchFamily="34" charset="77"/>
                </a:rPr>
                <a:t>Recycled</a:t>
              </a:r>
              <a:r>
                <a:rPr lang="fr-FR" sz="1500" dirty="0">
                  <a:latin typeface="Avenir Light" panose="020B0402020203020204" pitchFamily="34" charset="77"/>
                </a:rPr>
                <a:t> </a:t>
              </a:r>
              <a:r>
                <a:rPr lang="fr-FR" sz="1500" dirty="0" err="1">
                  <a:latin typeface="Avenir Light" panose="020B0402020203020204" pitchFamily="34" charset="77"/>
                </a:rPr>
                <a:t>fertilizer</a:t>
              </a:r>
              <a:r>
                <a:rPr lang="fr-FR" sz="1500" dirty="0">
                  <a:latin typeface="Avenir Light" panose="020B0402020203020204" pitchFamily="34" charset="77"/>
                </a:rPr>
                <a:t> use </a:t>
              </a:r>
            </a:p>
            <a:p>
              <a:pPr>
                <a:lnSpc>
                  <a:spcPct val="150000"/>
                </a:lnSpc>
              </a:pPr>
              <a:r>
                <a:rPr lang="fr-FR" sz="1500" dirty="0">
                  <a:latin typeface="Avenir Light" panose="020B0402020203020204" pitchFamily="34" charset="77"/>
                </a:rPr>
                <a:t>At </a:t>
              </a:r>
              <a:r>
                <a:rPr lang="fr-FR" sz="1500" i="1" dirty="0" err="1">
                  <a:latin typeface="Avenir Light" panose="020B0402020203020204" pitchFamily="34" charset="77"/>
                </a:rPr>
                <a:t>vineyard</a:t>
              </a:r>
              <a:r>
                <a:rPr lang="fr-FR" sz="1500" i="1" dirty="0">
                  <a:latin typeface="Avenir Light" panose="020B0402020203020204" pitchFamily="34" charset="77"/>
                </a:rPr>
                <a:t> </a:t>
              </a:r>
              <a:r>
                <a:rPr lang="fr-FR" sz="1500" i="1" dirty="0" err="1">
                  <a:latin typeface="Avenir Light" panose="020B0402020203020204" pitchFamily="34" charset="77"/>
                </a:rPr>
                <a:t>operation</a:t>
              </a:r>
              <a:r>
                <a:rPr lang="fr-FR" sz="1500" i="1" dirty="0">
                  <a:latin typeface="Avenir Light" panose="020B0402020203020204" pitchFamily="34" charset="77"/>
                </a:rPr>
                <a:t> stage</a:t>
              </a:r>
            </a:p>
          </p:txBody>
        </p:sp>
        <p:pic>
          <p:nvPicPr>
            <p:cNvPr id="16" name="Image 15" descr="Une image contenant symbole, croquis, ligne, Police&#10;&#10;Description générée automatiquement">
              <a:extLst>
                <a:ext uri="{FF2B5EF4-FFF2-40B4-BE49-F238E27FC236}">
                  <a16:creationId xmlns:a16="http://schemas.microsoft.com/office/drawing/2014/main" id="{6647887B-865B-2DBB-4DD5-478E64D83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782" y="4514709"/>
              <a:ext cx="555055" cy="740073"/>
            </a:xfrm>
            <a:prstGeom prst="rect">
              <a:avLst/>
            </a:prstGeom>
          </p:spPr>
        </p:pic>
        <p:grpSp>
          <p:nvGrpSpPr>
            <p:cNvPr id="17" name="Groupe 16">
              <a:extLst>
                <a:ext uri="{FF2B5EF4-FFF2-40B4-BE49-F238E27FC236}">
                  <a16:creationId xmlns:a16="http://schemas.microsoft.com/office/drawing/2014/main" id="{80D9E13F-FEAC-2936-8B54-702C015F8212}"/>
                </a:ext>
              </a:extLst>
            </p:cNvPr>
            <p:cNvGrpSpPr/>
            <p:nvPr/>
          </p:nvGrpSpPr>
          <p:grpSpPr>
            <a:xfrm>
              <a:off x="3069046" y="4715279"/>
              <a:ext cx="392464" cy="405379"/>
              <a:chOff x="3112879" y="2629642"/>
              <a:chExt cx="577442" cy="596444"/>
            </a:xfrm>
          </p:grpSpPr>
          <p:cxnSp>
            <p:nvCxnSpPr>
              <p:cNvPr id="18" name="Connecteur droit 17">
                <a:extLst>
                  <a:ext uri="{FF2B5EF4-FFF2-40B4-BE49-F238E27FC236}">
                    <a16:creationId xmlns:a16="http://schemas.microsoft.com/office/drawing/2014/main" id="{12CD44CF-821D-9D30-C2D0-EB267B79A471}"/>
                  </a:ext>
                </a:extLst>
              </p:cNvPr>
              <p:cNvCxnSpPr>
                <a:cxnSpLocks/>
              </p:cNvCxnSpPr>
              <p:nvPr/>
            </p:nvCxnSpPr>
            <p:spPr>
              <a:xfrm>
                <a:off x="3122554" y="2629642"/>
                <a:ext cx="567767" cy="596444"/>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1D1B0AD1-F14B-A59A-94C8-80BCC8080517}"/>
                  </a:ext>
                </a:extLst>
              </p:cNvPr>
              <p:cNvCxnSpPr>
                <a:cxnSpLocks/>
              </p:cNvCxnSpPr>
              <p:nvPr/>
            </p:nvCxnSpPr>
            <p:spPr>
              <a:xfrm flipV="1">
                <a:off x="3112879" y="2629642"/>
                <a:ext cx="567767" cy="596444"/>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pic>
        <p:nvPicPr>
          <p:cNvPr id="22" name="Image 21" descr="Une image contenant noir, obscurité&#10;&#10;Description générée automatiquement">
            <a:extLst>
              <a:ext uri="{FF2B5EF4-FFF2-40B4-BE49-F238E27FC236}">
                <a16:creationId xmlns:a16="http://schemas.microsoft.com/office/drawing/2014/main" id="{5D0C58BA-D895-274A-A31B-CBF17A47A8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5598" y="2331929"/>
            <a:ext cx="802596" cy="802596"/>
          </a:xfrm>
          <a:prstGeom prst="rect">
            <a:avLst/>
          </a:prstGeom>
        </p:spPr>
      </p:pic>
      <p:sp>
        <p:nvSpPr>
          <p:cNvPr id="23" name="ZoneTexte 22">
            <a:extLst>
              <a:ext uri="{FF2B5EF4-FFF2-40B4-BE49-F238E27FC236}">
                <a16:creationId xmlns:a16="http://schemas.microsoft.com/office/drawing/2014/main" id="{F00CC86A-33BF-91B8-30DF-E888E3D3A07C}"/>
              </a:ext>
            </a:extLst>
          </p:cNvPr>
          <p:cNvSpPr txBox="1"/>
          <p:nvPr/>
        </p:nvSpPr>
        <p:spPr>
          <a:xfrm>
            <a:off x="5093656" y="3149687"/>
            <a:ext cx="3248005" cy="1101135"/>
          </a:xfrm>
          <a:prstGeom prst="rect">
            <a:avLst/>
          </a:prstGeom>
          <a:noFill/>
        </p:spPr>
        <p:txBody>
          <a:bodyPr wrap="square" rtlCol="0">
            <a:spAutoFit/>
          </a:bodyPr>
          <a:lstStyle/>
          <a:p>
            <a:pPr>
              <a:lnSpc>
                <a:spcPct val="150000"/>
              </a:lnSpc>
            </a:pPr>
            <a:r>
              <a:rPr lang="fr-FR" sz="1500" dirty="0" err="1">
                <a:latin typeface="Avenir Light" panose="020B0402020203020204" pitchFamily="34" charset="77"/>
              </a:rPr>
              <a:t>Renewable</a:t>
            </a:r>
            <a:r>
              <a:rPr lang="fr-FR" sz="1500" dirty="0">
                <a:latin typeface="Avenir Light" panose="020B0402020203020204" pitchFamily="34" charset="77"/>
              </a:rPr>
              <a:t> </a:t>
            </a:r>
            <a:r>
              <a:rPr lang="fr-FR" sz="1500" dirty="0" err="1">
                <a:latin typeface="Avenir Light" panose="020B0402020203020204" pitchFamily="34" charset="77"/>
              </a:rPr>
              <a:t>energy</a:t>
            </a:r>
            <a:r>
              <a:rPr lang="fr-FR" sz="1500" dirty="0">
                <a:latin typeface="Avenir Light" panose="020B0402020203020204" pitchFamily="34" charset="77"/>
              </a:rPr>
              <a:t> use </a:t>
            </a:r>
          </a:p>
          <a:p>
            <a:pPr>
              <a:lnSpc>
                <a:spcPct val="150000"/>
              </a:lnSpc>
            </a:pPr>
            <a:r>
              <a:rPr lang="fr-FR" sz="1500" i="1" dirty="0">
                <a:latin typeface="Avenir Light" panose="020B0402020203020204" pitchFamily="34" charset="77"/>
              </a:rPr>
              <a:t>At the production, transformation and distribution stages  </a:t>
            </a:r>
          </a:p>
        </p:txBody>
      </p:sp>
    </p:spTree>
    <p:extLst>
      <p:ext uri="{BB962C8B-B14F-4D97-AF65-F5344CB8AC3E}">
        <p14:creationId xmlns:p14="http://schemas.microsoft.com/office/powerpoint/2010/main" val="325023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75800-0539-9F9F-138F-1F3BDA957AD7}"/>
            </a:ext>
          </a:extLst>
        </p:cNvPr>
        <p:cNvGrpSpPr/>
        <p:nvPr/>
      </p:nvGrpSpPr>
      <p:grpSpPr>
        <a:xfrm>
          <a:off x="0" y="0"/>
          <a:ext cx="0" cy="0"/>
          <a:chOff x="0" y="0"/>
          <a:chExt cx="0" cy="0"/>
        </a:xfrm>
      </p:grpSpPr>
      <p:sp>
        <p:nvSpPr>
          <p:cNvPr id="29" name="Rectangle : coins arrondis 28">
            <a:extLst>
              <a:ext uri="{FF2B5EF4-FFF2-40B4-BE49-F238E27FC236}">
                <a16:creationId xmlns:a16="http://schemas.microsoft.com/office/drawing/2014/main" id="{D31628FF-BBA5-C294-B17C-4583B354C918}"/>
              </a:ext>
            </a:extLst>
          </p:cNvPr>
          <p:cNvSpPr/>
          <p:nvPr/>
        </p:nvSpPr>
        <p:spPr>
          <a:xfrm>
            <a:off x="4770035" y="2425053"/>
            <a:ext cx="3346330" cy="1808270"/>
          </a:xfrm>
          <a:prstGeom prst="roundRect">
            <a:avLst>
              <a:gd name="adj" fmla="val 36413"/>
            </a:avLst>
          </a:prstGeom>
          <a:solidFill>
            <a:srgbClr val="F2E7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fr-FR" sz="600" b="1" dirty="0">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pPr marL="171450" indent="-171450">
              <a:buFont typeface="Arial" panose="020B0604020202020204" pitchFamily="34" charset="0"/>
              <a:buChar char="•"/>
            </a:pPr>
            <a:endParaRPr lang="fr-FR" sz="1000" dirty="0">
              <a:solidFill>
                <a:srgbClr val="000000"/>
              </a:solidFill>
              <a:latin typeface="Adelle Sans Devanagari Light" panose="02000503000000020004" pitchFamily="2" charset="-78"/>
              <a:cs typeface="Adelle Sans Devanagari Light" panose="02000503000000020004" pitchFamily="2" charset="-78"/>
            </a:endParaRPr>
          </a:p>
        </p:txBody>
      </p:sp>
      <p:sp>
        <p:nvSpPr>
          <p:cNvPr id="3" name="Espace réservé du numéro de diapositive 2">
            <a:extLst>
              <a:ext uri="{FF2B5EF4-FFF2-40B4-BE49-F238E27FC236}">
                <a16:creationId xmlns:a16="http://schemas.microsoft.com/office/drawing/2014/main" id="{EBC1C2F5-20D1-4816-1A2B-CBA326FD4A25}"/>
              </a:ext>
            </a:extLst>
          </p:cNvPr>
          <p:cNvSpPr>
            <a:spLocks noGrp="1"/>
          </p:cNvSpPr>
          <p:nvPr>
            <p:ph type="sldNum" sz="quarter" idx="12"/>
          </p:nvPr>
        </p:nvSpPr>
        <p:spPr/>
        <p:txBody>
          <a:bodyPr/>
          <a:lstStyle/>
          <a:p>
            <a:fld id="{D0A4BE25-63F8-4FBD-909E-92E38D93C208}" type="slidenum">
              <a:rPr lang="fr-FR" smtClean="0"/>
              <a:t>21</a:t>
            </a:fld>
            <a:endParaRPr lang="fr-FR" dirty="0"/>
          </a:p>
        </p:txBody>
      </p:sp>
      <p:sp>
        <p:nvSpPr>
          <p:cNvPr id="8" name="Titre 3">
            <a:extLst>
              <a:ext uri="{FF2B5EF4-FFF2-40B4-BE49-F238E27FC236}">
                <a16:creationId xmlns:a16="http://schemas.microsoft.com/office/drawing/2014/main" id="{A883F8DE-014E-7FD6-1DB4-8CB82658D6AA}"/>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670EECF8-05D1-D133-F13F-A68491082049}"/>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20E9979-E061-7E00-D78D-F400939FD8A0}"/>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EEC4E03C-4F2F-1537-D5A5-86819EEA10B8}"/>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CF4798C9-A2A2-4D10-C075-D5503C38EC86}"/>
              </a:ext>
            </a:extLst>
          </p:cNvPr>
          <p:cNvSpPr/>
          <p:nvPr/>
        </p:nvSpPr>
        <p:spPr>
          <a:xfrm rot="19540409">
            <a:off x="5819975" y="-53195"/>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3" name="Rectangle : coins arrondis 12">
            <a:extLst>
              <a:ext uri="{FF2B5EF4-FFF2-40B4-BE49-F238E27FC236}">
                <a16:creationId xmlns:a16="http://schemas.microsoft.com/office/drawing/2014/main" id="{3196C567-612E-E51F-12DB-5838653E8D8F}"/>
              </a:ext>
            </a:extLst>
          </p:cNvPr>
          <p:cNvSpPr/>
          <p:nvPr/>
        </p:nvSpPr>
        <p:spPr>
          <a:xfrm rot="19540409">
            <a:off x="7460828" y="-52809"/>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15" name="Rectangle : coins arrondis 14">
            <a:extLst>
              <a:ext uri="{FF2B5EF4-FFF2-40B4-BE49-F238E27FC236}">
                <a16:creationId xmlns:a16="http://schemas.microsoft.com/office/drawing/2014/main" id="{2FE8288E-D241-1B43-61CF-B4F64C763304}"/>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19" name="Rectangle : coins arrondis 18">
            <a:extLst>
              <a:ext uri="{FF2B5EF4-FFF2-40B4-BE49-F238E27FC236}">
                <a16:creationId xmlns:a16="http://schemas.microsoft.com/office/drawing/2014/main" id="{592ECB38-A6E8-4AFC-7476-5567C902F40A}"/>
              </a:ext>
            </a:extLst>
          </p:cNvPr>
          <p:cNvSpPr/>
          <p:nvPr/>
        </p:nvSpPr>
        <p:spPr>
          <a:xfrm>
            <a:off x="12247026" y="1187533"/>
            <a:ext cx="8170964" cy="5244363"/>
          </a:xfrm>
          <a:prstGeom prst="roundRect">
            <a:avLst>
              <a:gd name="adj" fmla="val 36413"/>
            </a:avLst>
          </a:prstGeom>
          <a:solidFill>
            <a:srgbClr val="A29F02">
              <a:alpha val="4996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fr-FR" sz="600" b="1" dirty="0">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r>
              <a:rPr lang="fr-FR" b="1" dirty="0" err="1">
                <a:solidFill>
                  <a:schemeClr val="tx1"/>
                </a:solidFill>
                <a:latin typeface="Avenir Book" panose="02000503020000020003" pitchFamily="2" charset="0"/>
                <a:cs typeface="Adelle Sans Devanagari Semibold" panose="02000503000000020004" pitchFamily="2" charset="-78"/>
              </a:rPr>
              <a:t>Further</a:t>
            </a:r>
            <a:r>
              <a:rPr lang="fr-FR" b="1" dirty="0">
                <a:solidFill>
                  <a:schemeClr val="tx1"/>
                </a:solidFill>
                <a:latin typeface="Avenir Book" panose="02000503020000020003" pitchFamily="2" charset="0"/>
                <a:cs typeface="Adelle Sans Devanagari Semibold" panose="02000503000000020004" pitchFamily="2" charset="-78"/>
              </a:rPr>
              <a:t> </a:t>
            </a:r>
            <a:r>
              <a:rPr lang="fr-FR" b="1" dirty="0" err="1">
                <a:solidFill>
                  <a:schemeClr val="tx1"/>
                </a:solidFill>
                <a:latin typeface="Avenir Book" panose="02000503020000020003" pitchFamily="2" charset="0"/>
                <a:cs typeface="Adelle Sans Devanagari Semibold" panose="02000503000000020004" pitchFamily="2" charset="-78"/>
              </a:rPr>
              <a:t>research</a:t>
            </a:r>
            <a:endParaRPr lang="fr-FR" b="1" dirty="0">
              <a:solidFill>
                <a:schemeClr val="tx1"/>
              </a:solidFill>
              <a:latin typeface="Avenir Book" panose="02000503020000020003" pitchFamily="2" charset="0"/>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r>
              <a:rPr lang="fr-FR" sz="1300" b="1" dirty="0" err="1">
                <a:solidFill>
                  <a:srgbClr val="000000"/>
                </a:solidFill>
                <a:latin typeface="Avenir Book" panose="02000503020000020003" pitchFamily="2" charset="0"/>
                <a:cs typeface="Adelle Sans Devanagari Light" panose="02000503000000020004" pitchFamily="2" charset="-78"/>
              </a:rPr>
              <a:t>I</a:t>
            </a:r>
            <a:r>
              <a:rPr lang="fr-FR" sz="1300" b="1" u="none" strike="noStrike" dirty="0" err="1">
                <a:solidFill>
                  <a:srgbClr val="000000"/>
                </a:solidFill>
                <a:effectLst/>
                <a:latin typeface="Avenir Book" panose="02000503020000020003" pitchFamily="2" charset="0"/>
                <a:cs typeface="Adelle Sans Devanagari Light" panose="02000503000000020004" pitchFamily="2" charset="-78"/>
              </a:rPr>
              <a:t>mprove</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&amp; </a:t>
            </a:r>
            <a:r>
              <a:rPr lang="fr-FR" sz="1300" b="1" u="none" strike="noStrike" dirty="0" err="1">
                <a:solidFill>
                  <a:srgbClr val="000000"/>
                </a:solidFill>
                <a:effectLst/>
                <a:latin typeface="Avenir Book" panose="02000503020000020003" pitchFamily="2" charset="0"/>
                <a:cs typeface="Adelle Sans Devanagari Light" panose="02000503000000020004" pitchFamily="2" charset="-78"/>
              </a:rPr>
              <a:t>extend</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present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assessments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Evaluate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other</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panose="02000503000000020004" pitchFamily="2" charset="-78"/>
              </a:rPr>
              <a:t>valorisation</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paths</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p>
          <a:p>
            <a:pPr marL="285750" indent="-285750">
              <a:lnSpc>
                <a:spcPct val="150000"/>
              </a:lnSpc>
              <a:spcBef>
                <a:spcPts val="200"/>
              </a:spcBef>
              <a:spcAft>
                <a:spcPts val="200"/>
              </a:spcAft>
              <a:buFont typeface="Courier New" panose="02070309020205020404" pitchFamily="49" charset="0"/>
              <a:buChar char="o"/>
            </a:pPr>
            <a:r>
              <a:rPr lang="fr-FR" sz="1300" dirty="0" err="1">
                <a:solidFill>
                  <a:srgbClr val="000000"/>
                </a:solidFill>
                <a:latin typeface="Avenir Book" panose="02000503020000020003" pitchFamily="2" charset="0"/>
                <a:cs typeface="Adelle Sans Devanagari Light" panose="02000503000000020004" pitchFamily="2" charset="-78"/>
              </a:rPr>
              <a:t>I</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nclude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all by-</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products</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of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wine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production</a:t>
            </a:r>
          </a:p>
          <a:p>
            <a:pPr marL="285750" indent="-2857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Combine</a:t>
            </a:r>
            <a:r>
              <a:rPr lang="fr-FR" sz="1300"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several</a:t>
            </a:r>
            <a:r>
              <a:rPr lang="fr-FR" sz="1300" u="none" strike="noStrike" dirty="0">
                <a:solidFill>
                  <a:srgbClr val="000000"/>
                </a:solidFill>
                <a:effectLst/>
                <a:latin typeface="Avenir Book" panose="02000503020000020003" pitchFamily="2" charset="0"/>
                <a:cs typeface="Adelle Sans Devanagari" panose="02000503000000020004" pitchFamily="2" charset="-78"/>
              </a:rPr>
              <a:t> valorisation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paths</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for the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same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dirty="0">
                <a:solidFill>
                  <a:srgbClr val="000000"/>
                </a:solidFill>
                <a:latin typeface="Avenir Book" panose="02000503020000020003" pitchFamily="2" charset="0"/>
                <a:cs typeface="Adelle Sans Devanagari Light" panose="02000503000000020004" pitchFamily="2" charset="-78"/>
              </a:rPr>
              <a:t>by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product</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endParaRPr lang="fr-FR" sz="1300" dirty="0">
              <a:solidFill>
                <a:srgbClr val="000000"/>
              </a:solidFill>
              <a:latin typeface="Avenir Book" panose="02000503020000020003" pitchFamily="2" charset="0"/>
              <a:cs typeface="Adelle Sans Devanagari Light" panose="02000503000000020004" pitchFamily="2" charset="-78"/>
            </a:endParaRPr>
          </a:p>
          <a:p>
            <a:pPr>
              <a:lnSpc>
                <a:spcPct val="150000"/>
              </a:lnSpc>
              <a:spcBef>
                <a:spcPts val="200"/>
              </a:spcBef>
              <a:spcAft>
                <a:spcPts val="200"/>
              </a:spcAft>
            </a:pPr>
            <a:endParaRPr lang="fr-FR" sz="1300" dirty="0">
              <a:solidFill>
                <a:srgbClr val="000000"/>
              </a:solidFill>
              <a:latin typeface="Avenir Book" panose="02000503020000020003" pitchFamily="2" charset="0"/>
              <a:cs typeface="Adelle Sans Devanagari Light" panose="02000503000000020004" pitchFamily="2" charset="-78"/>
            </a:endParaRPr>
          </a:p>
          <a:p>
            <a:pPr marL="171450" indent="-171450">
              <a:lnSpc>
                <a:spcPct val="150000"/>
              </a:lnSpc>
              <a:spcBef>
                <a:spcPts val="200"/>
              </a:spcBef>
              <a:spcAft>
                <a:spcPts val="200"/>
              </a:spcAft>
              <a:buFont typeface="Wingdings" pitchFamily="2" charset="2"/>
              <a:buChar char="Ø"/>
            </a:pPr>
            <a:r>
              <a:rPr lang="fr-FR" sz="1300" dirty="0" err="1">
                <a:solidFill>
                  <a:srgbClr val="000000"/>
                </a:solidFill>
                <a:latin typeface="Avenir Book" panose="02000503020000020003" pitchFamily="2" charset="0"/>
                <a:cs typeface="Adelle Sans Devanagari" panose="02000503000000020004" pitchFamily="2" charset="-78"/>
                <a:sym typeface="Wingdings" pitchFamily="2" charset="2"/>
              </a:rPr>
              <a:t>S</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tandardised</a:t>
            </a:r>
            <a:r>
              <a:rPr lang="fr-FR" sz="1300" u="none" strike="noStrike" dirty="0">
                <a:solidFill>
                  <a:srgbClr val="000000"/>
                </a:solidFill>
                <a:effectLst/>
                <a:latin typeface="Avenir Book" panose="02000503020000020003" pitchFamily="2" charset="0"/>
                <a:cs typeface="Adelle Sans Devanagari" panose="02000503000000020004" pitchFamily="2" charset="-78"/>
              </a:rPr>
              <a:t> TCAF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methodology</a:t>
            </a:r>
            <a:endParaRPr lang="fr-FR" sz="1300" dirty="0">
              <a:solidFill>
                <a:srgbClr val="000000"/>
              </a:solidFill>
              <a:latin typeface="Avenir Book" panose="02000503020000020003" pitchFamily="2" charset="0"/>
              <a:cs typeface="Adelle Sans Devanagari"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b="1" dirty="0" err="1">
                <a:solidFill>
                  <a:srgbClr val="000000"/>
                </a:solidFill>
                <a:latin typeface="Avenir Book" panose="02000503020000020003" pitchFamily="2" charset="0"/>
                <a:cs typeface="Adelle Sans Devanagari" panose="02000503000000020004" pitchFamily="2" charset="-78"/>
              </a:rPr>
              <a:t>C</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omparability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of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results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Compatibility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dirty="0">
                <a:solidFill>
                  <a:srgbClr val="000000"/>
                </a:solidFill>
                <a:latin typeface="Avenir Book" panose="02000503020000020003" pitchFamily="2" charset="0"/>
                <a:cs typeface="Adelle Sans Devanagari Light" panose="02000503000000020004" pitchFamily="2" charset="-78"/>
              </a:rPr>
              <a:t>for data </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exchanges</a:t>
            </a:r>
            <a:endParaRPr lang="fr-FR" sz="1300" dirty="0">
              <a:solidFill>
                <a:srgbClr val="000000"/>
              </a:solidFill>
              <a:latin typeface="Avenir Book" panose="02000503020000020003" pitchFamily="2" charset="0"/>
              <a:cs typeface="Adelle Sans Devanagari Light" panose="02000503000000020004" pitchFamily="2" charset="-78"/>
            </a:endParaRPr>
          </a:p>
          <a:p>
            <a:pPr marL="171450" indent="-171450">
              <a:buFont typeface="Arial" panose="020B0604020202020204" pitchFamily="34" charset="0"/>
              <a:buChar char="•"/>
            </a:pPr>
            <a:endParaRPr lang="fr-FR" sz="1000" dirty="0">
              <a:solidFill>
                <a:srgbClr val="000000"/>
              </a:solidFill>
              <a:latin typeface="Adelle Sans Devanagari Light" panose="02000503000000020004" pitchFamily="2" charset="-78"/>
              <a:cs typeface="Adelle Sans Devanagari Light" panose="02000503000000020004" pitchFamily="2" charset="-78"/>
            </a:endParaRPr>
          </a:p>
        </p:txBody>
      </p:sp>
      <p:sp>
        <p:nvSpPr>
          <p:cNvPr id="2" name="Rectangle : coins arrondis 1">
            <a:extLst>
              <a:ext uri="{FF2B5EF4-FFF2-40B4-BE49-F238E27FC236}">
                <a16:creationId xmlns:a16="http://schemas.microsoft.com/office/drawing/2014/main" id="{FEF7E2BF-D962-FC06-C2F0-298E511B96C0}"/>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grpSp>
        <p:nvGrpSpPr>
          <p:cNvPr id="28" name="Groupe 27">
            <a:extLst>
              <a:ext uri="{FF2B5EF4-FFF2-40B4-BE49-F238E27FC236}">
                <a16:creationId xmlns:a16="http://schemas.microsoft.com/office/drawing/2014/main" id="{221549D3-1347-B5CD-DA85-8D708DC55AB0}"/>
              </a:ext>
            </a:extLst>
          </p:cNvPr>
          <p:cNvGrpSpPr/>
          <p:nvPr/>
        </p:nvGrpSpPr>
        <p:grpSpPr>
          <a:xfrm>
            <a:off x="2960998" y="1293934"/>
            <a:ext cx="6964407" cy="4417315"/>
            <a:chOff x="2960998" y="1144646"/>
            <a:chExt cx="6964407" cy="4417315"/>
          </a:xfrm>
        </p:grpSpPr>
        <p:sp>
          <p:nvSpPr>
            <p:cNvPr id="4" name="ZoneTexte 3">
              <a:extLst>
                <a:ext uri="{FF2B5EF4-FFF2-40B4-BE49-F238E27FC236}">
                  <a16:creationId xmlns:a16="http://schemas.microsoft.com/office/drawing/2014/main" id="{B1130B6D-3BFC-3B7C-538E-F81825CFF9DB}"/>
                </a:ext>
              </a:extLst>
            </p:cNvPr>
            <p:cNvSpPr txBox="1"/>
            <p:nvPr/>
          </p:nvSpPr>
          <p:spPr>
            <a:xfrm>
              <a:off x="2960998" y="1144646"/>
              <a:ext cx="6964407" cy="887422"/>
            </a:xfrm>
            <a:prstGeom prst="rect">
              <a:avLst/>
            </a:prstGeom>
            <a:noFill/>
          </p:spPr>
          <p:txBody>
            <a:bodyPr wrap="none" rtlCol="0">
              <a:spAutoFit/>
            </a:bodyPr>
            <a:lstStyle/>
            <a:p>
              <a:pPr algn="ctr">
                <a:lnSpc>
                  <a:spcPct val="150000"/>
                </a:lnSpc>
              </a:pPr>
              <a:r>
                <a:rPr lang="fr-FR" b="1" i="0" u="none" strike="noStrike" dirty="0">
                  <a:solidFill>
                    <a:srgbClr val="000000"/>
                  </a:solidFill>
                  <a:effectLst/>
                  <a:latin typeface="Avenir Book" panose="02000503020000020003" pitchFamily="2" charset="0"/>
                </a:rPr>
                <a:t>Global Challenge</a:t>
              </a:r>
              <a:endParaRPr lang="fr-FR" b="0" i="0" u="none" strike="noStrike" dirty="0">
                <a:solidFill>
                  <a:srgbClr val="000000"/>
                </a:solidFill>
                <a:effectLst/>
                <a:latin typeface="Avenir Book" panose="02000503020000020003" pitchFamily="2" charset="0"/>
              </a:endParaRPr>
            </a:p>
            <a:p>
              <a:pPr marL="742950" lvl="1" indent="-285750" algn="l">
                <a:lnSpc>
                  <a:spcPct val="150000"/>
                </a:lnSpc>
                <a:buFont typeface="Wingdings" pitchFamily="2" charset="2"/>
                <a:buChar char="Ø"/>
              </a:pPr>
              <a:r>
                <a:rPr lang="fr-FR" b="0" i="0" u="none" strike="noStrike" dirty="0" err="1">
                  <a:solidFill>
                    <a:srgbClr val="000000"/>
                  </a:solidFill>
                  <a:effectLst/>
                  <a:latin typeface="Avenir Book" panose="02000503020000020003" pitchFamily="2" charset="0"/>
                </a:rPr>
                <a:t>Lack</a:t>
              </a:r>
              <a:r>
                <a:rPr lang="fr-FR" b="0" i="0" u="none" strike="noStrike" dirty="0">
                  <a:solidFill>
                    <a:srgbClr val="000000"/>
                  </a:solidFill>
                  <a:effectLst/>
                  <a:latin typeface="Avenir Book" panose="02000503020000020003" pitchFamily="2" charset="0"/>
                </a:rPr>
                <a:t> of </a:t>
              </a:r>
              <a:r>
                <a:rPr lang="fr-FR" b="0" i="0" u="none" strike="noStrike" dirty="0" err="1">
                  <a:solidFill>
                    <a:srgbClr val="000000"/>
                  </a:solidFill>
                  <a:effectLst/>
                  <a:latin typeface="Avenir Book" panose="02000503020000020003" pitchFamily="2" charset="0"/>
                </a:rPr>
                <a:t>tools</a:t>
              </a:r>
              <a:r>
                <a:rPr lang="fr-FR" b="0" i="0" u="none" strike="noStrike" dirty="0">
                  <a:solidFill>
                    <a:srgbClr val="000000"/>
                  </a:solidFill>
                  <a:effectLst/>
                  <a:latin typeface="Avenir Book" panose="02000503020000020003" pitchFamily="2" charset="0"/>
                </a:rPr>
                <a:t> for </a:t>
              </a:r>
              <a:r>
                <a:rPr lang="fr-FR" b="0" i="0" u="none" strike="noStrike" dirty="0" err="1">
                  <a:solidFill>
                    <a:srgbClr val="000000"/>
                  </a:solidFill>
                  <a:effectLst/>
                  <a:latin typeface="Avenir Book" panose="02000503020000020003" pitchFamily="2" charset="0"/>
                </a:rPr>
                <a:t>many</a:t>
              </a:r>
              <a:r>
                <a:rPr lang="fr-FR" b="0" i="0" u="none" strike="noStrike" dirty="0">
                  <a:solidFill>
                    <a:srgbClr val="000000"/>
                  </a:solidFill>
                  <a:effectLst/>
                  <a:latin typeface="Avenir Book" panose="02000503020000020003" pitchFamily="2" charset="0"/>
                </a:rPr>
                <a:t> stakeholders to </a:t>
              </a:r>
              <a:r>
                <a:rPr lang="fr-FR" b="0" i="0" u="none" strike="noStrike" dirty="0" err="1">
                  <a:solidFill>
                    <a:srgbClr val="000000"/>
                  </a:solidFill>
                  <a:effectLst/>
                  <a:latin typeface="Avenir Book" panose="02000503020000020003" pitchFamily="2" charset="0"/>
                </a:rPr>
                <a:t>take</a:t>
              </a:r>
              <a:r>
                <a:rPr lang="fr-FR" b="0" i="0" u="none" strike="noStrike" dirty="0">
                  <a:solidFill>
                    <a:srgbClr val="000000"/>
                  </a:solidFill>
                  <a:effectLst/>
                  <a:latin typeface="Avenir Book" panose="02000503020000020003" pitchFamily="2" charset="0"/>
                </a:rPr>
                <a:t> effective action</a:t>
              </a:r>
            </a:p>
          </p:txBody>
        </p:sp>
        <p:pic>
          <p:nvPicPr>
            <p:cNvPr id="6" name="Image 5" descr="Une image contenant noir, obscurité&#10;&#10;Description générée automatiquement">
              <a:extLst>
                <a:ext uri="{FF2B5EF4-FFF2-40B4-BE49-F238E27FC236}">
                  <a16:creationId xmlns:a16="http://schemas.microsoft.com/office/drawing/2014/main" id="{7529B6F1-AFDE-798F-2D4A-57687B7EA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519" y="2421922"/>
              <a:ext cx="1007078" cy="1007078"/>
            </a:xfrm>
            <a:prstGeom prst="rect">
              <a:avLst/>
            </a:prstGeom>
          </p:spPr>
        </p:pic>
        <p:pic>
          <p:nvPicPr>
            <p:cNvPr id="16" name="Image 15" descr="Une image contenant noir, obscurité&#10;&#10;Description générée automatiquement">
              <a:extLst>
                <a:ext uri="{FF2B5EF4-FFF2-40B4-BE49-F238E27FC236}">
                  <a16:creationId xmlns:a16="http://schemas.microsoft.com/office/drawing/2014/main" id="{F06024DF-1831-66A3-F73C-0362E6293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4064" y="2376222"/>
              <a:ext cx="1098477" cy="1098477"/>
            </a:xfrm>
            <a:prstGeom prst="rect">
              <a:avLst/>
            </a:prstGeom>
          </p:spPr>
        </p:pic>
        <p:pic>
          <p:nvPicPr>
            <p:cNvPr id="21" name="Image 20" descr="Une image contenant noir, obscurité&#10;&#10;Description générée automatiquement">
              <a:extLst>
                <a:ext uri="{FF2B5EF4-FFF2-40B4-BE49-F238E27FC236}">
                  <a16:creationId xmlns:a16="http://schemas.microsoft.com/office/drawing/2014/main" id="{E5AEB729-C6B9-4469-A3F1-03C5E4DBA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3372" y="4463482"/>
              <a:ext cx="1098477" cy="1098477"/>
            </a:xfrm>
            <a:prstGeom prst="rect">
              <a:avLst/>
            </a:prstGeom>
          </p:spPr>
        </p:pic>
        <p:pic>
          <p:nvPicPr>
            <p:cNvPr id="23" name="Image 22" descr="Une image contenant noir, obscurité&#10;&#10;Description générée automatiquement">
              <a:extLst>
                <a:ext uri="{FF2B5EF4-FFF2-40B4-BE49-F238E27FC236}">
                  <a16:creationId xmlns:a16="http://schemas.microsoft.com/office/drawing/2014/main" id="{B690C71D-111E-FCF4-EC88-350679851C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4552" y="4463483"/>
              <a:ext cx="1098478" cy="1098478"/>
            </a:xfrm>
            <a:prstGeom prst="rect">
              <a:avLst/>
            </a:prstGeom>
          </p:spPr>
        </p:pic>
        <p:pic>
          <p:nvPicPr>
            <p:cNvPr id="25" name="Image 24" descr="Une image contenant noir, obscurité&#10;&#10;Description générée automatiquement">
              <a:extLst>
                <a:ext uri="{FF2B5EF4-FFF2-40B4-BE49-F238E27FC236}">
                  <a16:creationId xmlns:a16="http://schemas.microsoft.com/office/drawing/2014/main" id="{3D7F632A-761B-14EA-7651-341EDE50B9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3962" y="4463483"/>
              <a:ext cx="1098477" cy="1098477"/>
            </a:xfrm>
            <a:prstGeom prst="rect">
              <a:avLst/>
            </a:prstGeom>
          </p:spPr>
        </p:pic>
        <p:sp>
          <p:nvSpPr>
            <p:cNvPr id="26" name="ZoneTexte 25">
              <a:extLst>
                <a:ext uri="{FF2B5EF4-FFF2-40B4-BE49-F238E27FC236}">
                  <a16:creationId xmlns:a16="http://schemas.microsoft.com/office/drawing/2014/main" id="{6B6DC47B-033E-BD00-35A1-16F2E34E9860}"/>
                </a:ext>
              </a:extLst>
            </p:cNvPr>
            <p:cNvSpPr txBox="1"/>
            <p:nvPr/>
          </p:nvSpPr>
          <p:spPr>
            <a:xfrm>
              <a:off x="5112395" y="3590670"/>
              <a:ext cx="1001813" cy="369332"/>
            </a:xfrm>
            <a:prstGeom prst="rect">
              <a:avLst/>
            </a:prstGeom>
            <a:noFill/>
          </p:spPr>
          <p:txBody>
            <a:bodyPr wrap="none" rtlCol="0">
              <a:spAutoFit/>
            </a:bodyPr>
            <a:lstStyle/>
            <a:p>
              <a:r>
                <a:rPr lang="fr-FR" dirty="0" err="1"/>
                <a:t>Systemic</a:t>
              </a:r>
              <a:endParaRPr lang="fr-FR" dirty="0"/>
            </a:p>
          </p:txBody>
        </p:sp>
        <p:sp>
          <p:nvSpPr>
            <p:cNvPr id="27" name="ZoneTexte 26">
              <a:extLst>
                <a:ext uri="{FF2B5EF4-FFF2-40B4-BE49-F238E27FC236}">
                  <a16:creationId xmlns:a16="http://schemas.microsoft.com/office/drawing/2014/main" id="{8909A794-112E-357A-3920-761120C09B99}"/>
                </a:ext>
              </a:extLst>
            </p:cNvPr>
            <p:cNvSpPr txBox="1"/>
            <p:nvPr/>
          </p:nvSpPr>
          <p:spPr>
            <a:xfrm>
              <a:off x="6742362" y="3590670"/>
              <a:ext cx="871392" cy="369332"/>
            </a:xfrm>
            <a:prstGeom prst="rect">
              <a:avLst/>
            </a:prstGeom>
            <a:noFill/>
          </p:spPr>
          <p:txBody>
            <a:bodyPr wrap="none" rtlCol="0">
              <a:spAutoFit/>
            </a:bodyPr>
            <a:lstStyle/>
            <a:p>
              <a:r>
                <a:rPr lang="fr-FR" dirty="0" err="1"/>
                <a:t>Holistic</a:t>
              </a:r>
              <a:endParaRPr lang="fr-FR" dirty="0"/>
            </a:p>
          </p:txBody>
        </p:sp>
      </p:grpSp>
      <p:sp>
        <p:nvSpPr>
          <p:cNvPr id="30" name="ZoneTexte 29">
            <a:extLst>
              <a:ext uri="{FF2B5EF4-FFF2-40B4-BE49-F238E27FC236}">
                <a16:creationId xmlns:a16="http://schemas.microsoft.com/office/drawing/2014/main" id="{588CC51E-A237-4ABF-49A3-48F58DADB93F}"/>
              </a:ext>
            </a:extLst>
          </p:cNvPr>
          <p:cNvSpPr txBox="1"/>
          <p:nvPr/>
        </p:nvSpPr>
        <p:spPr>
          <a:xfrm>
            <a:off x="3427548" y="5847501"/>
            <a:ext cx="1124026" cy="338554"/>
          </a:xfrm>
          <a:prstGeom prst="rect">
            <a:avLst/>
          </a:prstGeom>
          <a:noFill/>
        </p:spPr>
        <p:txBody>
          <a:bodyPr wrap="none" rtlCol="0">
            <a:spAutoFit/>
          </a:bodyPr>
          <a:lstStyle/>
          <a:p>
            <a:r>
              <a:rPr lang="fr-FR" sz="1600" dirty="0">
                <a:latin typeface="Avenir Light" panose="020B0402020203020204" pitchFamily="34" charset="77"/>
              </a:rPr>
              <a:t>Consumer</a:t>
            </a:r>
          </a:p>
        </p:txBody>
      </p:sp>
      <p:sp>
        <p:nvSpPr>
          <p:cNvPr id="37" name="ZoneTexte 36">
            <a:extLst>
              <a:ext uri="{FF2B5EF4-FFF2-40B4-BE49-F238E27FC236}">
                <a16:creationId xmlns:a16="http://schemas.microsoft.com/office/drawing/2014/main" id="{D1762823-E762-6F3E-003B-CDD8876A7306}"/>
              </a:ext>
            </a:extLst>
          </p:cNvPr>
          <p:cNvSpPr txBox="1"/>
          <p:nvPr/>
        </p:nvSpPr>
        <p:spPr>
          <a:xfrm>
            <a:off x="3415188" y="6216833"/>
            <a:ext cx="1155060" cy="338554"/>
          </a:xfrm>
          <a:prstGeom prst="rect">
            <a:avLst/>
          </a:prstGeom>
          <a:noFill/>
        </p:spPr>
        <p:txBody>
          <a:bodyPr wrap="none" rtlCol="0">
            <a:spAutoFit/>
          </a:bodyPr>
          <a:lstStyle/>
          <a:p>
            <a:r>
              <a:rPr lang="fr-FR" sz="1600" dirty="0" err="1">
                <a:latin typeface="Avenir Light" panose="020B0402020203020204" pitchFamily="34" charset="77"/>
              </a:rPr>
              <a:t>Awareness</a:t>
            </a:r>
            <a:endParaRPr lang="fr-FR" sz="1600" dirty="0">
              <a:latin typeface="Avenir Light" panose="020B0402020203020204" pitchFamily="34" charset="77"/>
            </a:endParaRPr>
          </a:p>
        </p:txBody>
      </p:sp>
      <p:sp>
        <p:nvSpPr>
          <p:cNvPr id="38" name="ZoneTexte 37">
            <a:extLst>
              <a:ext uri="{FF2B5EF4-FFF2-40B4-BE49-F238E27FC236}">
                <a16:creationId xmlns:a16="http://schemas.microsoft.com/office/drawing/2014/main" id="{5C0DFBDE-D20E-7990-E88D-71657DD37383}"/>
              </a:ext>
            </a:extLst>
          </p:cNvPr>
          <p:cNvSpPr txBox="1"/>
          <p:nvPr/>
        </p:nvSpPr>
        <p:spPr>
          <a:xfrm>
            <a:off x="5543626" y="6216833"/>
            <a:ext cx="1711109" cy="338554"/>
          </a:xfrm>
          <a:prstGeom prst="rect">
            <a:avLst/>
          </a:prstGeom>
          <a:noFill/>
        </p:spPr>
        <p:txBody>
          <a:bodyPr wrap="none" rtlCol="0">
            <a:spAutoFit/>
          </a:bodyPr>
          <a:lstStyle/>
          <a:p>
            <a:r>
              <a:rPr lang="fr-FR" sz="1600" dirty="0" err="1">
                <a:latin typeface="Avenir Light" panose="020B0402020203020204" pitchFamily="34" charset="77"/>
              </a:rPr>
              <a:t>Initiate</a:t>
            </a:r>
            <a:r>
              <a:rPr lang="fr-FR" sz="1600" dirty="0">
                <a:latin typeface="Avenir Light" panose="020B0402020203020204" pitchFamily="34" charset="77"/>
              </a:rPr>
              <a:t> transition</a:t>
            </a:r>
          </a:p>
        </p:txBody>
      </p:sp>
      <p:sp>
        <p:nvSpPr>
          <p:cNvPr id="40" name="ZoneTexte 39">
            <a:extLst>
              <a:ext uri="{FF2B5EF4-FFF2-40B4-BE49-F238E27FC236}">
                <a16:creationId xmlns:a16="http://schemas.microsoft.com/office/drawing/2014/main" id="{D7D0ED33-4918-D83D-FE4D-42251C86FF75}"/>
              </a:ext>
            </a:extLst>
          </p:cNvPr>
          <p:cNvSpPr txBox="1"/>
          <p:nvPr/>
        </p:nvSpPr>
        <p:spPr>
          <a:xfrm>
            <a:off x="5446360" y="5847501"/>
            <a:ext cx="2000453" cy="338554"/>
          </a:xfrm>
          <a:prstGeom prst="rect">
            <a:avLst/>
          </a:prstGeom>
          <a:noFill/>
        </p:spPr>
        <p:txBody>
          <a:bodyPr wrap="square" rtlCol="0">
            <a:spAutoFit/>
          </a:bodyPr>
          <a:lstStyle/>
          <a:p>
            <a:r>
              <a:rPr lang="fr-FR" sz="1600" dirty="0">
                <a:latin typeface="Avenir Light" panose="020B0402020203020204" pitchFamily="34" charset="77"/>
              </a:rPr>
              <a:t>Actors in the </a:t>
            </a:r>
            <a:r>
              <a:rPr lang="fr-FR" sz="1600" dirty="0" err="1">
                <a:latin typeface="Avenir Light" panose="020B0402020203020204" pitchFamily="34" charset="77"/>
              </a:rPr>
              <a:t>chain</a:t>
            </a:r>
            <a:endParaRPr lang="fr-FR" sz="1600" dirty="0">
              <a:latin typeface="Avenir Light" panose="020B0402020203020204" pitchFamily="34" charset="77"/>
            </a:endParaRPr>
          </a:p>
        </p:txBody>
      </p:sp>
      <p:pic>
        <p:nvPicPr>
          <p:cNvPr id="42" name="Image 41" descr="Une image contenant noir, obscurité&#10;&#10;Description générée automatiquement">
            <a:extLst>
              <a:ext uri="{FF2B5EF4-FFF2-40B4-BE49-F238E27FC236}">
                <a16:creationId xmlns:a16="http://schemas.microsoft.com/office/drawing/2014/main" id="{7EEBB352-54C5-8C45-F627-0E3B96D9D8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4138" y="5229664"/>
            <a:ext cx="369333" cy="369333"/>
          </a:xfrm>
          <a:prstGeom prst="rect">
            <a:avLst/>
          </a:prstGeom>
        </p:spPr>
      </p:pic>
      <p:pic>
        <p:nvPicPr>
          <p:cNvPr id="43" name="Image 42" descr="Une image contenant noir, obscurité&#10;&#10;Description générée automatiquement">
            <a:extLst>
              <a:ext uri="{FF2B5EF4-FFF2-40B4-BE49-F238E27FC236}">
                <a16:creationId xmlns:a16="http://schemas.microsoft.com/office/drawing/2014/main" id="{74CF5D64-D99E-82C8-3A84-E9B9BEBA88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4919" y="5044997"/>
            <a:ext cx="369333" cy="369333"/>
          </a:xfrm>
          <a:prstGeom prst="rect">
            <a:avLst/>
          </a:prstGeom>
        </p:spPr>
      </p:pic>
      <p:sp>
        <p:nvSpPr>
          <p:cNvPr id="44" name="ZoneTexte 43">
            <a:extLst>
              <a:ext uri="{FF2B5EF4-FFF2-40B4-BE49-F238E27FC236}">
                <a16:creationId xmlns:a16="http://schemas.microsoft.com/office/drawing/2014/main" id="{05D01B3D-6638-8E01-1B01-202A569CB857}"/>
              </a:ext>
            </a:extLst>
          </p:cNvPr>
          <p:cNvSpPr txBox="1"/>
          <p:nvPr/>
        </p:nvSpPr>
        <p:spPr>
          <a:xfrm>
            <a:off x="8166859" y="5802351"/>
            <a:ext cx="2000453" cy="338554"/>
          </a:xfrm>
          <a:prstGeom prst="rect">
            <a:avLst/>
          </a:prstGeom>
          <a:noFill/>
        </p:spPr>
        <p:txBody>
          <a:bodyPr wrap="square" rtlCol="0">
            <a:spAutoFit/>
          </a:bodyPr>
          <a:lstStyle/>
          <a:p>
            <a:r>
              <a:rPr lang="fr-FR" sz="1600" dirty="0" err="1">
                <a:latin typeface="Avenir Light" panose="020B0402020203020204" pitchFamily="34" charset="77"/>
              </a:rPr>
              <a:t>Decision</a:t>
            </a:r>
            <a:r>
              <a:rPr lang="fr-FR" sz="1600" dirty="0">
                <a:latin typeface="Avenir Light" panose="020B0402020203020204" pitchFamily="34" charset="77"/>
              </a:rPr>
              <a:t> </a:t>
            </a:r>
            <a:r>
              <a:rPr lang="fr-FR" sz="1600" dirty="0" err="1">
                <a:latin typeface="Avenir Light" panose="020B0402020203020204" pitchFamily="34" charset="77"/>
              </a:rPr>
              <a:t>tool</a:t>
            </a:r>
            <a:endParaRPr lang="fr-FR" sz="1600" dirty="0">
              <a:latin typeface="Avenir Light" panose="020B0402020203020204" pitchFamily="34" charset="77"/>
            </a:endParaRPr>
          </a:p>
        </p:txBody>
      </p:sp>
      <p:sp>
        <p:nvSpPr>
          <p:cNvPr id="45" name="ZoneTexte 44">
            <a:extLst>
              <a:ext uri="{FF2B5EF4-FFF2-40B4-BE49-F238E27FC236}">
                <a16:creationId xmlns:a16="http://schemas.microsoft.com/office/drawing/2014/main" id="{9BDFCA9E-7A61-88E9-5BEC-E37D90F2E20C}"/>
              </a:ext>
            </a:extLst>
          </p:cNvPr>
          <p:cNvSpPr txBox="1"/>
          <p:nvPr/>
        </p:nvSpPr>
        <p:spPr>
          <a:xfrm>
            <a:off x="7955484" y="6148173"/>
            <a:ext cx="2000453" cy="338554"/>
          </a:xfrm>
          <a:prstGeom prst="rect">
            <a:avLst/>
          </a:prstGeom>
          <a:noFill/>
        </p:spPr>
        <p:txBody>
          <a:bodyPr wrap="square" rtlCol="0">
            <a:spAutoFit/>
          </a:bodyPr>
          <a:lstStyle/>
          <a:p>
            <a:r>
              <a:rPr lang="fr-FR" sz="1600" dirty="0" err="1">
                <a:latin typeface="Avenir Light" panose="020B0402020203020204" pitchFamily="34" charset="77"/>
              </a:rPr>
              <a:t>Circular</a:t>
            </a:r>
            <a:r>
              <a:rPr lang="fr-FR" sz="1600" dirty="0">
                <a:latin typeface="Avenir Light" panose="020B0402020203020204" pitchFamily="34" charset="77"/>
              </a:rPr>
              <a:t> </a:t>
            </a:r>
            <a:r>
              <a:rPr lang="fr-FR" sz="1600" dirty="0" err="1">
                <a:latin typeface="Avenir Light" panose="020B0402020203020204" pitchFamily="34" charset="77"/>
              </a:rPr>
              <a:t>economy</a:t>
            </a:r>
            <a:endParaRPr lang="fr-FR" sz="1600" dirty="0">
              <a:latin typeface="Avenir Light" panose="020B0402020203020204" pitchFamily="34" charset="77"/>
            </a:endParaRPr>
          </a:p>
        </p:txBody>
      </p:sp>
    </p:spTree>
    <p:extLst>
      <p:ext uri="{BB962C8B-B14F-4D97-AF65-F5344CB8AC3E}">
        <p14:creationId xmlns:p14="http://schemas.microsoft.com/office/powerpoint/2010/main" val="2545625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186B6-A11C-DBA0-A797-C8646A3B94B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2BC244-BAFD-7583-AFB3-6EE1AEF48D3A}"/>
              </a:ext>
            </a:extLst>
          </p:cNvPr>
          <p:cNvSpPr>
            <a:spLocks noGrp="1"/>
          </p:cNvSpPr>
          <p:nvPr>
            <p:ph type="sldNum" sz="quarter" idx="12"/>
          </p:nvPr>
        </p:nvSpPr>
        <p:spPr/>
        <p:txBody>
          <a:bodyPr/>
          <a:lstStyle/>
          <a:p>
            <a:fld id="{D0A4BE25-63F8-4FBD-909E-92E38D93C208}" type="slidenum">
              <a:rPr lang="fr-FR" smtClean="0"/>
              <a:t>22</a:t>
            </a:fld>
            <a:endParaRPr lang="fr-FR" dirty="0"/>
          </a:p>
        </p:txBody>
      </p:sp>
      <p:sp>
        <p:nvSpPr>
          <p:cNvPr id="8" name="Titre 3">
            <a:extLst>
              <a:ext uri="{FF2B5EF4-FFF2-40B4-BE49-F238E27FC236}">
                <a16:creationId xmlns:a16="http://schemas.microsoft.com/office/drawing/2014/main" id="{1191D635-E187-8994-0DD4-60752E51C890}"/>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E2D29565-19FD-C634-5D53-C1D28C020F09}"/>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96340396-0C47-FDAC-2F9A-E851595FC5F0}"/>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477DC25D-B12E-6D34-C231-D698D08B656C}"/>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7A7A6E38-45E8-BD79-DE4C-862E75ACC4E5}"/>
              </a:ext>
            </a:extLst>
          </p:cNvPr>
          <p:cNvSpPr/>
          <p:nvPr/>
        </p:nvSpPr>
        <p:spPr>
          <a:xfrm rot="19540409">
            <a:off x="5819975" y="-53195"/>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58DC9837-BB1B-8F49-744E-41972CB50101}"/>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17" name="Rectangle : coins arrondis 16">
            <a:extLst>
              <a:ext uri="{FF2B5EF4-FFF2-40B4-BE49-F238E27FC236}">
                <a16:creationId xmlns:a16="http://schemas.microsoft.com/office/drawing/2014/main" id="{30D338D9-471D-0FA5-02D6-B7F5C8F364DF}"/>
              </a:ext>
            </a:extLst>
          </p:cNvPr>
          <p:cNvSpPr/>
          <p:nvPr/>
        </p:nvSpPr>
        <p:spPr>
          <a:xfrm>
            <a:off x="1036146" y="1137549"/>
            <a:ext cx="5257777" cy="5533942"/>
          </a:xfrm>
          <a:prstGeom prst="roundRect">
            <a:avLst>
              <a:gd name="adj" fmla="val 9775"/>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b="1" dirty="0">
                <a:solidFill>
                  <a:schemeClr val="tx1"/>
                </a:solidFill>
                <a:latin typeface="Avenir Book" panose="02000503020000020003" pitchFamily="2" charset="0"/>
                <a:cs typeface="Adelle Sans Devanagari Semibold" panose="02000503000000020004" pitchFamily="2" charset="-78"/>
              </a:rPr>
              <a:t>Challenges and limitations</a:t>
            </a:r>
          </a:p>
          <a:p>
            <a:pPr>
              <a:spcBef>
                <a:spcPts val="200"/>
              </a:spcBef>
              <a:spcAft>
                <a:spcPts val="200"/>
              </a:spcAft>
            </a:pPr>
            <a:endParaRPr lang="fr-FR" sz="600" b="1" dirty="0">
              <a:solidFill>
                <a:schemeClr val="tx1"/>
              </a:solidFill>
              <a:effectLst/>
              <a:latin typeface="Avenir Book" panose="02000503020000020003" pitchFamily="2" charset="0"/>
              <a:cs typeface="Adelle Sans Devanagari Semibold" panose="02000503000000020004" pitchFamily="2" charset="-78"/>
            </a:endParaRPr>
          </a:p>
          <a:p>
            <a:pPr>
              <a:lnSpc>
                <a:spcPct val="150000"/>
              </a:lnSpc>
              <a:spcBef>
                <a:spcPts val="200"/>
              </a:spcBef>
              <a:spcAft>
                <a:spcPts val="200"/>
              </a:spcAft>
            </a:pPr>
            <a:r>
              <a:rPr lang="fr-FR" sz="1600" b="1" dirty="0">
                <a:solidFill>
                  <a:schemeClr val="tx1"/>
                </a:solidFill>
                <a:effectLst/>
                <a:latin typeface="Avenir Book" panose="02000503020000020003" pitchFamily="2" charset="0"/>
                <a:cs typeface="Adelle Sans Devanagari Semibold" panose="02000503000000020004" pitchFamily="2" charset="-78"/>
              </a:rPr>
              <a:t>TCA </a:t>
            </a:r>
            <a:r>
              <a:rPr lang="fr-FR" sz="1600" b="1" dirty="0" err="1">
                <a:solidFill>
                  <a:schemeClr val="tx1"/>
                </a:solidFill>
                <a:effectLst/>
                <a:latin typeface="Avenir Book" panose="02000503020000020003" pitchFamily="2" charset="0"/>
                <a:cs typeface="Adelle Sans Devanagari Semibold" panose="02000503000000020004" pitchFamily="2" charset="-78"/>
              </a:rPr>
              <a:t>method</a:t>
            </a:r>
            <a:r>
              <a:rPr lang="fr-FR" sz="1600" b="1" dirty="0">
                <a:solidFill>
                  <a:schemeClr val="tx1"/>
                </a:solidFill>
                <a:effectLst/>
                <a:latin typeface="Avenir Book" panose="02000503020000020003" pitchFamily="2" charset="0"/>
                <a:cs typeface="Adelle Sans Devanagari Semibold" panose="02000503000000020004" pitchFamily="2" charset="-78"/>
              </a:rPr>
              <a:t>: </a:t>
            </a:r>
            <a:r>
              <a:rPr lang="fr-FR" sz="1600" b="1" dirty="0" err="1">
                <a:solidFill>
                  <a:schemeClr val="tx1"/>
                </a:solidFill>
                <a:effectLst/>
                <a:latin typeface="Avenir Book" panose="02000503020000020003" pitchFamily="2" charset="0"/>
                <a:cs typeface="Adelle Sans Devanagari Semibold" panose="02000503000000020004" pitchFamily="2" charset="-78"/>
              </a:rPr>
              <a:t>still</a:t>
            </a:r>
            <a:r>
              <a:rPr lang="fr-FR" sz="1600" b="1" dirty="0">
                <a:solidFill>
                  <a:schemeClr val="tx1"/>
                </a:solidFill>
                <a:effectLst/>
                <a:latin typeface="Avenir Book" panose="02000503020000020003" pitchFamily="2" charset="0"/>
                <a:cs typeface="Adelle Sans Devanagari Semibold" panose="02000503000000020004" pitchFamily="2" charset="-78"/>
              </a:rPr>
              <a:t> a </a:t>
            </a:r>
            <a:r>
              <a:rPr lang="fr-FR" sz="1600" b="1" dirty="0" err="1">
                <a:solidFill>
                  <a:schemeClr val="tx1"/>
                </a:solidFill>
                <a:effectLst/>
                <a:latin typeface="Avenir Book" panose="02000503020000020003" pitchFamily="2" charset="0"/>
                <a:cs typeface="Adelle Sans Devanagari Semibold" panose="02000503000000020004" pitchFamily="2" charset="-78"/>
              </a:rPr>
              <a:t>field</a:t>
            </a:r>
            <a:r>
              <a:rPr lang="fr-FR" sz="1600" b="1" dirty="0">
                <a:solidFill>
                  <a:schemeClr val="tx1"/>
                </a:solidFill>
                <a:effectLst/>
                <a:latin typeface="Avenir Book" panose="02000503020000020003" pitchFamily="2" charset="0"/>
                <a:cs typeface="Adelle Sans Devanagari Semibold" panose="02000503000000020004" pitchFamily="2" charset="-78"/>
              </a:rPr>
              <a:t> of </a:t>
            </a:r>
            <a:r>
              <a:rPr lang="fr-FR" sz="1600" b="1" dirty="0" err="1">
                <a:solidFill>
                  <a:schemeClr val="tx1"/>
                </a:solidFill>
                <a:effectLst/>
                <a:latin typeface="Avenir Book" panose="02000503020000020003" pitchFamily="2" charset="0"/>
                <a:cs typeface="Adelle Sans Devanagari Semibold" panose="02000503000000020004" pitchFamily="2" charset="-78"/>
              </a:rPr>
              <a:t>research</a:t>
            </a:r>
            <a:endParaRPr lang="fr-FR" sz="1600" b="1" dirty="0">
              <a:solidFill>
                <a:schemeClr val="tx1"/>
              </a:solidFill>
              <a:effectLst/>
              <a:latin typeface="Avenir Book" panose="02000503020000020003" pitchFamily="2" charset="0"/>
              <a:cs typeface="Adelle Sans Devanagari Semibold"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b="1" dirty="0">
                <a:solidFill>
                  <a:srgbClr val="000000"/>
                </a:solidFill>
                <a:latin typeface="Avenir Book" panose="02000503020000020003" pitchFamily="2" charset="0"/>
                <a:cs typeface="Adelle Sans Devanagari" panose="02000503000000020004" pitchFamily="2" charset="-78"/>
              </a:rPr>
              <a:t>Data </a:t>
            </a:r>
            <a:r>
              <a:rPr lang="fr-FR" sz="1300" b="1" dirty="0" err="1">
                <a:solidFill>
                  <a:srgbClr val="000000"/>
                </a:solidFill>
                <a:latin typeface="Avenir Book" panose="02000503020000020003" pitchFamily="2" charset="0"/>
                <a:cs typeface="Adelle Sans Devanagari" panose="02000503000000020004" pitchFamily="2" charset="-78"/>
              </a:rPr>
              <a:t>availability</a:t>
            </a:r>
            <a:endParaRPr lang="fr-FR" sz="1300" b="1" u="none" strike="noStrike" dirty="0">
              <a:solidFill>
                <a:srgbClr val="000000"/>
              </a:solidFill>
              <a:effectLst/>
              <a:latin typeface="Avenir Book" panose="02000503020000020003" pitchFamily="2" charset="0"/>
              <a:cs typeface="Adelle Sans Devanagari"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Methodology</a:t>
            </a:r>
            <a:r>
              <a:rPr lang="fr-FR" sz="1300" u="none" strike="noStrike" dirty="0">
                <a:solidFill>
                  <a:srgbClr val="000000"/>
                </a:solidFill>
                <a:effectLst/>
                <a:latin typeface="Avenir Book" panose="02000503020000020003" pitchFamily="2" charset="0"/>
                <a:cs typeface="Adelle Sans Devanagari" panose="02000503000000020004" pitchFamily="2" charset="-78"/>
              </a:rPr>
              <a:t> for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externalities</a:t>
            </a:r>
            <a:r>
              <a:rPr lang="fr-FR" sz="1300" u="none" strike="noStrike" dirty="0">
                <a:solidFill>
                  <a:srgbClr val="000000"/>
                </a:solidFill>
                <a:effectLst/>
                <a:latin typeface="Avenir Book" panose="02000503020000020003" pitchFamily="2" charset="0"/>
                <a:cs typeface="Adelle Sans Devanagari" panose="02000503000000020004" pitchFamily="2" charset="-78"/>
              </a:rPr>
              <a:t> quantifications &amp;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monetization</a:t>
            </a:r>
            <a:endParaRPr lang="fr-FR" sz="1300" u="none" strike="noStrike" dirty="0">
              <a:solidFill>
                <a:srgbClr val="000000"/>
              </a:solidFill>
              <a:effectLst/>
              <a:latin typeface="Avenir Book" panose="02000503020000020003" pitchFamily="2" charset="0"/>
              <a:cs typeface="Adelle Sans Devanagari"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dirty="0" err="1">
                <a:solidFill>
                  <a:srgbClr val="000000"/>
                </a:solidFill>
                <a:latin typeface="Avenir Book" panose="02000503020000020003" pitchFamily="2" charset="0"/>
                <a:cs typeface="Adelle Sans Devanagari" panose="02000503000000020004" pitchFamily="2" charset="-78"/>
              </a:rPr>
              <a:t>Benefits</a:t>
            </a:r>
            <a:r>
              <a:rPr lang="fr-FR" sz="1300" dirty="0">
                <a:solidFill>
                  <a:srgbClr val="000000"/>
                </a:solidFill>
                <a:latin typeface="Avenir Book" panose="02000503020000020003" pitchFamily="2" charset="0"/>
                <a:cs typeface="Adelle Sans Devanagari" panose="02000503000000020004" pitchFamily="2" charset="-78"/>
              </a:rPr>
              <a:t> </a:t>
            </a:r>
            <a:r>
              <a:rPr lang="fr-FR" sz="1300" dirty="0" err="1">
                <a:solidFill>
                  <a:srgbClr val="000000"/>
                </a:solidFill>
                <a:latin typeface="Avenir Book" panose="02000503020000020003" pitchFamily="2" charset="0"/>
                <a:cs typeface="Adelle Sans Devanagari" panose="02000503000000020004" pitchFamily="2" charset="-78"/>
              </a:rPr>
              <a:t>accounting</a:t>
            </a:r>
            <a:endParaRPr lang="fr-FR" sz="1300" dirty="0">
              <a:solidFill>
                <a:schemeClr val="tx1"/>
              </a:solidFill>
              <a:latin typeface="Avenir Book" panose="02000503020000020003" pitchFamily="2" charset="0"/>
              <a:cs typeface="Adelle Sans Devanagari" panose="02000503000000020004" pitchFamily="2" charset="-78"/>
            </a:endParaRPr>
          </a:p>
          <a:p>
            <a:pPr>
              <a:lnSpc>
                <a:spcPct val="150000"/>
              </a:lnSpc>
              <a:spcBef>
                <a:spcPts val="200"/>
              </a:spcBef>
              <a:spcAft>
                <a:spcPts val="200"/>
              </a:spcAft>
            </a:pPr>
            <a:endParaRPr lang="fr-FR" sz="600" dirty="0">
              <a:solidFill>
                <a:schemeClr val="tx1"/>
              </a:solidFill>
              <a:latin typeface="Avenir Book" panose="02000503020000020003" pitchFamily="2" charset="0"/>
              <a:cs typeface="Adelle Sans Devanagari" panose="02000503000000020004" pitchFamily="2" charset="-78"/>
            </a:endParaRPr>
          </a:p>
          <a:p>
            <a:pPr>
              <a:lnSpc>
                <a:spcPct val="150000"/>
              </a:lnSpc>
              <a:spcBef>
                <a:spcPts val="200"/>
              </a:spcBef>
              <a:spcAft>
                <a:spcPts val="200"/>
              </a:spcAft>
            </a:pPr>
            <a:r>
              <a:rPr lang="fr-FR" sz="1600" b="1" dirty="0">
                <a:solidFill>
                  <a:schemeClr val="tx1"/>
                </a:solidFill>
                <a:latin typeface="Avenir Book" panose="02000503020000020003" pitchFamily="2" charset="0"/>
                <a:cs typeface="Adelle Sans Devanagari Semibold" panose="02000503000000020004" pitchFamily="2" charset="-78"/>
              </a:rPr>
              <a:t>By</a:t>
            </a:r>
            <a:r>
              <a:rPr lang="fr-FR" sz="1600" b="1" u="none" strike="noStrike" dirty="0">
                <a:solidFill>
                  <a:schemeClr val="tx1"/>
                </a:solidFill>
                <a:effectLst/>
                <a:latin typeface="Avenir Book" panose="02000503020000020003" pitchFamily="2" charset="0"/>
                <a:cs typeface="Adelle Sans Devanagari Semibold" panose="02000503000000020004" pitchFamily="2" charset="-78"/>
              </a:rPr>
              <a:t>-</a:t>
            </a:r>
            <a:r>
              <a:rPr lang="fr-FR" sz="1600" b="1" u="none" strike="noStrike" dirty="0" err="1">
                <a:solidFill>
                  <a:schemeClr val="tx1"/>
                </a:solidFill>
                <a:effectLst/>
                <a:latin typeface="Avenir Book" panose="02000503020000020003" pitchFamily="2" charset="0"/>
                <a:cs typeface="Adelle Sans Devanagari Semibold" panose="02000503000000020004" pitchFamily="2" charset="-78"/>
              </a:rPr>
              <a:t>product</a:t>
            </a:r>
            <a:r>
              <a:rPr lang="fr-FR" sz="1600" b="1" u="none" strike="noStrike" dirty="0">
                <a:solidFill>
                  <a:schemeClr val="tx1"/>
                </a:solidFill>
                <a:effectLst/>
                <a:latin typeface="Avenir Book" panose="02000503020000020003" pitchFamily="2" charset="0"/>
                <a:cs typeface="Adelle Sans Devanagari Semibold" panose="02000503000000020004" pitchFamily="2" charset="-78"/>
              </a:rPr>
              <a:t> </a:t>
            </a:r>
            <a:r>
              <a:rPr lang="fr-FR" sz="1600" b="1" dirty="0" err="1">
                <a:solidFill>
                  <a:schemeClr val="tx1"/>
                </a:solidFill>
                <a:latin typeface="Avenir Book" panose="02000503020000020003" pitchFamily="2" charset="0"/>
                <a:cs typeface="Adelle Sans Devanagari Semibold" panose="02000503000000020004" pitchFamily="2" charset="-78"/>
              </a:rPr>
              <a:t>a</a:t>
            </a:r>
            <a:r>
              <a:rPr lang="fr-FR" sz="1600" b="1" u="none" strike="noStrike" dirty="0" err="1">
                <a:solidFill>
                  <a:schemeClr val="tx1"/>
                </a:solidFill>
                <a:effectLst/>
                <a:latin typeface="Avenir Book" panose="02000503020000020003" pitchFamily="2" charset="0"/>
                <a:cs typeface="Adelle Sans Devanagari Semibold" panose="02000503000000020004" pitchFamily="2" charset="-78"/>
              </a:rPr>
              <a:t>ccounting</a:t>
            </a:r>
            <a:r>
              <a:rPr lang="fr-FR" sz="1600" b="1" u="none" strike="noStrike" dirty="0">
                <a:solidFill>
                  <a:schemeClr val="tx1"/>
                </a:solidFill>
                <a:effectLst/>
                <a:latin typeface="Avenir Book" panose="02000503020000020003" pitchFamily="2" charset="0"/>
                <a:cs typeface="Adelle Sans Devanagari Semibold" panose="02000503000000020004" pitchFamily="2" charset="-78"/>
              </a:rPr>
              <a:t> on TCA</a:t>
            </a:r>
          </a:p>
          <a:p>
            <a:pPr marL="171450" indent="-1714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Scope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definition</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actors</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extending</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system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limits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Production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costs</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b="1" dirty="0" err="1">
                <a:solidFill>
                  <a:srgbClr val="000000"/>
                </a:solidFill>
                <a:latin typeface="Avenir Book" panose="02000503020000020003" pitchFamily="2" charset="0"/>
                <a:cs typeface="Adelle Sans Devanagari" panose="02000503000000020004" pitchFamily="2" charset="-78"/>
              </a:rPr>
              <a:t>a</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ccessibility</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panose="02000503000000020004" pitchFamily="2" charset="-78"/>
              </a:rPr>
              <a:t>(</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undunstunding</a:t>
            </a:r>
            <a:r>
              <a:rPr lang="fr-FR" sz="1300" u="none" strike="noStrike" dirty="0">
                <a:solidFill>
                  <a:srgbClr val="000000"/>
                </a:solidFill>
                <a:effectLst/>
                <a:latin typeface="Avenir Book" panose="02000503020000020003" pitchFamily="2" charset="0"/>
                <a:cs typeface="Adelle Sans Devanagari" panose="02000503000000020004" pitchFamily="2" charset="-78"/>
              </a:rPr>
              <a:t> full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picture</a:t>
            </a:r>
            <a:r>
              <a:rPr lang="fr-FR" sz="1300" u="none" strike="noStrike" dirty="0">
                <a:solidFill>
                  <a:srgbClr val="000000"/>
                </a:solidFill>
                <a:effectLst/>
                <a:latin typeface="Avenir Book" panose="02000503020000020003" pitchFamily="2" charset="0"/>
                <a:cs typeface="Adelle Sans Devanagari" panose="02000503000000020004" pitchFamily="2" charset="-78"/>
              </a:rPr>
              <a:t>)</a:t>
            </a:r>
            <a:endParaRPr lang="fr-FR" sz="1300" dirty="0">
              <a:solidFill>
                <a:srgbClr val="000000"/>
              </a:solidFill>
              <a:latin typeface="Avenir Book" panose="02000503020000020003" pitchFamily="2" charset="0"/>
              <a:cs typeface="Adelle Sans Devanagari"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dirty="0">
                <a:solidFill>
                  <a:srgbClr val="000000"/>
                </a:solidFill>
                <a:latin typeface="Avenir Book" panose="02000503020000020003" pitchFamily="2" charset="0"/>
                <a:cs typeface="Adelle Sans Devanagari Light" panose="02000503000000020004" pitchFamily="2" charset="-78"/>
              </a:rPr>
              <a:t>Know</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by-</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product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management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costs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dirty="0" err="1">
                <a:solidFill>
                  <a:srgbClr val="000000"/>
                </a:solidFill>
                <a:latin typeface="Avenir Book" panose="02000503020000020003" pitchFamily="2" charset="0"/>
                <a:cs typeface="Adelle Sans Devanagari Light" panose="02000503000000020004" pitchFamily="2" charset="-78"/>
              </a:rPr>
              <a:t>E</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conomic</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constraints</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&amp;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leverage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points </a:t>
            </a:r>
          </a:p>
          <a:p>
            <a:pPr lvl="1">
              <a:lnSpc>
                <a:spcPct val="150000"/>
              </a:lnSpc>
              <a:spcBef>
                <a:spcPts val="200"/>
              </a:spcBef>
              <a:spcAft>
                <a:spcPts val="200"/>
              </a:spcAft>
            </a:pPr>
            <a:r>
              <a:rPr lang="fr-FR" sz="1300" dirty="0">
                <a:solidFill>
                  <a:srgbClr val="000000"/>
                </a:solidFill>
                <a:latin typeface="Avenir Book" panose="02000503020000020003" pitchFamily="2" charset="0"/>
                <a:cs typeface="Adelle Sans Devanagari Light"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for by-</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product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valorization</a:t>
            </a:r>
            <a:endParaRPr lang="fr-FR" sz="1300" dirty="0">
              <a:solidFill>
                <a:schemeClr val="tx1"/>
              </a:solidFill>
              <a:latin typeface="Avenir Book" panose="02000503020000020003" pitchFamily="2" charset="0"/>
              <a:cs typeface="Adelle Sans Devanagari Light"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Local </a:t>
            </a:r>
            <a:r>
              <a:rPr lang="fr-FR" sz="1300" b="1" dirty="0" err="1">
                <a:solidFill>
                  <a:srgbClr val="000000"/>
                </a:solidFill>
                <a:latin typeface="Avenir Book" panose="02000503020000020003" pitchFamily="2" charset="0"/>
                <a:cs typeface="Adelle Sans Devanagari" panose="02000503000000020004" pitchFamily="2" charset="-78"/>
              </a:rPr>
              <a:t>c</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riteria</a:t>
            </a:r>
            <a:endParaRPr lang="fr-FR" sz="1300" b="1" dirty="0">
              <a:solidFill>
                <a:srgbClr val="000000"/>
              </a:solidFill>
              <a:latin typeface="Avenir Book" panose="02000503020000020003" pitchFamily="2" charset="0"/>
              <a:cs typeface="Adelle Sans Devanagari"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dirty="0" err="1">
                <a:solidFill>
                  <a:srgbClr val="000000"/>
                </a:solidFill>
                <a:latin typeface="Avenir Book" panose="02000503020000020003" pitchFamily="2" charset="0"/>
                <a:cs typeface="Adelle Sans Devanagari Light" panose="02000503000000020004" pitchFamily="2" charset="-78"/>
              </a:rPr>
              <a:t>P</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roximity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to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buyers</a:t>
            </a:r>
            <a:endParaRPr lang="fr-FR" sz="1300" dirty="0">
              <a:solidFill>
                <a:srgbClr val="000000"/>
              </a:solidFill>
              <a:latin typeface="Avenir Book" panose="02000503020000020003" pitchFamily="2" charset="0"/>
              <a:cs typeface="Adelle Sans Devanagari Light"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dirty="0" err="1">
                <a:solidFill>
                  <a:srgbClr val="000000"/>
                </a:solidFill>
                <a:latin typeface="Avenir Book" panose="02000503020000020003" pitchFamily="2" charset="0"/>
                <a:cs typeface="Adelle Sans Devanagari Light" panose="02000503000000020004" pitchFamily="2" charset="-78"/>
              </a:rPr>
              <a:t>M</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arket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availability</a:t>
            </a:r>
            <a:endParaRPr lang="fr-FR" sz="1300" b="1" dirty="0">
              <a:solidFill>
                <a:schemeClr val="tx1"/>
              </a:solidFill>
              <a:latin typeface="Avenir Book" panose="02000503020000020003" pitchFamily="2" charset="0"/>
              <a:cs typeface="Adelle Sans Devanagari Semibold" panose="02000503000000020004" pitchFamily="2" charset="-78"/>
            </a:endParaRPr>
          </a:p>
          <a:p>
            <a:r>
              <a:rPr lang="fr-FR" sz="1200" dirty="0">
                <a:solidFill>
                  <a:schemeClr val="tx1"/>
                </a:solidFill>
                <a:effectLst/>
                <a:latin typeface="Avenir Book" panose="02000503020000020003" pitchFamily="2" charset="0"/>
                <a:cs typeface="Adelle Sans Devanagari" panose="02000503000000020004" pitchFamily="2" charset="-78"/>
              </a:rPr>
              <a:t> </a:t>
            </a:r>
            <a:endParaRPr lang="fr-FR" sz="1200" dirty="0">
              <a:solidFill>
                <a:schemeClr val="tx1"/>
              </a:solidFill>
              <a:latin typeface="Avenir Book" panose="02000503020000020003" pitchFamily="2" charset="0"/>
              <a:cs typeface="Adelle Sans Devanagari" panose="02000503000000020004" pitchFamily="2" charset="-78"/>
            </a:endParaRPr>
          </a:p>
          <a:p>
            <a:endParaRPr lang="fr-FR" sz="1200" dirty="0">
              <a:solidFill>
                <a:schemeClr val="tx1"/>
              </a:solidFill>
              <a:latin typeface="Avenir Book" panose="02000503020000020003" pitchFamily="2" charset="0"/>
              <a:cs typeface="Adelle Sans Devanagari" panose="02000503000000020004" pitchFamily="2" charset="-78"/>
            </a:endParaRPr>
          </a:p>
        </p:txBody>
      </p:sp>
      <p:pic>
        <p:nvPicPr>
          <p:cNvPr id="18" name="Image 17" descr="Une image contenant noir, obscurité&#10;&#10;Description générée automatiquement">
            <a:extLst>
              <a:ext uri="{FF2B5EF4-FFF2-40B4-BE49-F238E27FC236}">
                <a16:creationId xmlns:a16="http://schemas.microsoft.com/office/drawing/2014/main" id="{58DE4119-EE8E-A7E6-BD98-308D1B13CA4D}"/>
              </a:ext>
            </a:extLst>
          </p:cNvPr>
          <p:cNvPicPr>
            <a:picLocks noChangeAspect="1"/>
          </p:cNvPicPr>
          <p:nvPr/>
        </p:nvPicPr>
        <p:blipFill>
          <a:blip r:embed="rId3"/>
          <a:stretch>
            <a:fillRect/>
          </a:stretch>
        </p:blipFill>
        <p:spPr>
          <a:xfrm rot="1306940">
            <a:off x="4985130" y="1071552"/>
            <a:ext cx="1061523" cy="1061523"/>
          </a:xfrm>
          <a:prstGeom prst="rect">
            <a:avLst/>
          </a:prstGeom>
        </p:spPr>
      </p:pic>
      <p:sp>
        <p:nvSpPr>
          <p:cNvPr id="19" name="Rectangle : coins arrondis 18">
            <a:extLst>
              <a:ext uri="{FF2B5EF4-FFF2-40B4-BE49-F238E27FC236}">
                <a16:creationId xmlns:a16="http://schemas.microsoft.com/office/drawing/2014/main" id="{C8DD5A6C-F222-1D29-D8F6-1CBC16837EFC}"/>
              </a:ext>
            </a:extLst>
          </p:cNvPr>
          <p:cNvSpPr/>
          <p:nvPr/>
        </p:nvSpPr>
        <p:spPr>
          <a:xfrm>
            <a:off x="12247026" y="1187533"/>
            <a:ext cx="8170964" cy="5244363"/>
          </a:xfrm>
          <a:prstGeom prst="roundRect">
            <a:avLst>
              <a:gd name="adj" fmla="val 36413"/>
            </a:avLst>
          </a:prstGeom>
          <a:solidFill>
            <a:srgbClr val="A29F02">
              <a:alpha val="4996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fr-FR" sz="600" b="1" dirty="0">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r>
              <a:rPr lang="fr-FR" b="1" dirty="0" err="1">
                <a:solidFill>
                  <a:schemeClr val="tx1"/>
                </a:solidFill>
                <a:latin typeface="Avenir Book" panose="02000503020000020003" pitchFamily="2" charset="0"/>
                <a:cs typeface="Adelle Sans Devanagari Semibold" panose="02000503000000020004" pitchFamily="2" charset="-78"/>
              </a:rPr>
              <a:t>Further</a:t>
            </a:r>
            <a:r>
              <a:rPr lang="fr-FR" b="1" dirty="0">
                <a:solidFill>
                  <a:schemeClr val="tx1"/>
                </a:solidFill>
                <a:latin typeface="Avenir Book" panose="02000503020000020003" pitchFamily="2" charset="0"/>
                <a:cs typeface="Adelle Sans Devanagari Semibold" panose="02000503000000020004" pitchFamily="2" charset="-78"/>
              </a:rPr>
              <a:t> </a:t>
            </a:r>
            <a:r>
              <a:rPr lang="fr-FR" b="1" dirty="0" err="1">
                <a:solidFill>
                  <a:schemeClr val="tx1"/>
                </a:solidFill>
                <a:latin typeface="Avenir Book" panose="02000503020000020003" pitchFamily="2" charset="0"/>
                <a:cs typeface="Adelle Sans Devanagari Semibold" panose="02000503000000020004" pitchFamily="2" charset="-78"/>
              </a:rPr>
              <a:t>research</a:t>
            </a:r>
            <a:endParaRPr lang="fr-FR" b="1" dirty="0">
              <a:solidFill>
                <a:schemeClr val="tx1"/>
              </a:solidFill>
              <a:latin typeface="Avenir Book" panose="02000503020000020003" pitchFamily="2" charset="0"/>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r>
              <a:rPr lang="fr-FR" sz="1300" b="1" dirty="0" err="1">
                <a:solidFill>
                  <a:srgbClr val="000000"/>
                </a:solidFill>
                <a:latin typeface="Avenir Book" panose="02000503020000020003" pitchFamily="2" charset="0"/>
                <a:cs typeface="Adelle Sans Devanagari Light" panose="02000503000000020004" pitchFamily="2" charset="-78"/>
              </a:rPr>
              <a:t>I</a:t>
            </a:r>
            <a:r>
              <a:rPr lang="fr-FR" sz="1300" b="1" u="none" strike="noStrike" dirty="0" err="1">
                <a:solidFill>
                  <a:srgbClr val="000000"/>
                </a:solidFill>
                <a:effectLst/>
                <a:latin typeface="Avenir Book" panose="02000503020000020003" pitchFamily="2" charset="0"/>
                <a:cs typeface="Adelle Sans Devanagari Light" panose="02000503000000020004" pitchFamily="2" charset="-78"/>
              </a:rPr>
              <a:t>mprove</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&amp; </a:t>
            </a:r>
            <a:r>
              <a:rPr lang="fr-FR" sz="1300" b="1" u="none" strike="noStrike" dirty="0" err="1">
                <a:solidFill>
                  <a:srgbClr val="000000"/>
                </a:solidFill>
                <a:effectLst/>
                <a:latin typeface="Avenir Book" panose="02000503020000020003" pitchFamily="2" charset="0"/>
                <a:cs typeface="Adelle Sans Devanagari Light" panose="02000503000000020004" pitchFamily="2" charset="-78"/>
              </a:rPr>
              <a:t>extend</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present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assessments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Evaluate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other</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panose="02000503000000020004" pitchFamily="2" charset="-78"/>
              </a:rPr>
              <a:t>valorisation</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paths</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p>
          <a:p>
            <a:pPr marL="285750" indent="-285750">
              <a:lnSpc>
                <a:spcPct val="150000"/>
              </a:lnSpc>
              <a:spcBef>
                <a:spcPts val="200"/>
              </a:spcBef>
              <a:spcAft>
                <a:spcPts val="200"/>
              </a:spcAft>
              <a:buFont typeface="Courier New" panose="02070309020205020404" pitchFamily="49" charset="0"/>
              <a:buChar char="o"/>
            </a:pPr>
            <a:r>
              <a:rPr lang="fr-FR" sz="1300" dirty="0" err="1">
                <a:solidFill>
                  <a:srgbClr val="000000"/>
                </a:solidFill>
                <a:latin typeface="Avenir Book" panose="02000503020000020003" pitchFamily="2" charset="0"/>
                <a:cs typeface="Adelle Sans Devanagari Light" panose="02000503000000020004" pitchFamily="2" charset="-78"/>
              </a:rPr>
              <a:t>I</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nclude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all by-</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products</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of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wine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production</a:t>
            </a:r>
          </a:p>
          <a:p>
            <a:pPr marL="285750" indent="-2857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Combine</a:t>
            </a:r>
            <a:r>
              <a:rPr lang="fr-FR" sz="1300"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several</a:t>
            </a:r>
            <a:r>
              <a:rPr lang="fr-FR" sz="1300" u="none" strike="noStrike" dirty="0">
                <a:solidFill>
                  <a:srgbClr val="000000"/>
                </a:solidFill>
                <a:effectLst/>
                <a:latin typeface="Avenir Book" panose="02000503020000020003" pitchFamily="2" charset="0"/>
                <a:cs typeface="Adelle Sans Devanagari" panose="02000503000000020004" pitchFamily="2" charset="-78"/>
              </a:rPr>
              <a:t> valorisation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paths</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for the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same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dirty="0">
                <a:solidFill>
                  <a:srgbClr val="000000"/>
                </a:solidFill>
                <a:latin typeface="Avenir Book" panose="02000503020000020003" pitchFamily="2" charset="0"/>
                <a:cs typeface="Adelle Sans Devanagari Light" panose="02000503000000020004" pitchFamily="2" charset="-78"/>
              </a:rPr>
              <a:t>by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product</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endParaRPr lang="fr-FR" sz="1300" dirty="0">
              <a:solidFill>
                <a:srgbClr val="000000"/>
              </a:solidFill>
              <a:latin typeface="Avenir Book" panose="02000503020000020003" pitchFamily="2" charset="0"/>
              <a:cs typeface="Adelle Sans Devanagari Light" panose="02000503000000020004" pitchFamily="2" charset="-78"/>
            </a:endParaRPr>
          </a:p>
          <a:p>
            <a:pPr>
              <a:lnSpc>
                <a:spcPct val="150000"/>
              </a:lnSpc>
              <a:spcBef>
                <a:spcPts val="200"/>
              </a:spcBef>
              <a:spcAft>
                <a:spcPts val="200"/>
              </a:spcAft>
            </a:pPr>
            <a:endParaRPr lang="fr-FR" sz="1300" dirty="0">
              <a:solidFill>
                <a:srgbClr val="000000"/>
              </a:solidFill>
              <a:latin typeface="Avenir Book" panose="02000503020000020003" pitchFamily="2" charset="0"/>
              <a:cs typeface="Adelle Sans Devanagari Light" panose="02000503000000020004" pitchFamily="2" charset="-78"/>
            </a:endParaRPr>
          </a:p>
          <a:p>
            <a:pPr marL="171450" indent="-171450">
              <a:lnSpc>
                <a:spcPct val="150000"/>
              </a:lnSpc>
              <a:spcBef>
                <a:spcPts val="200"/>
              </a:spcBef>
              <a:spcAft>
                <a:spcPts val="200"/>
              </a:spcAft>
              <a:buFont typeface="Wingdings" pitchFamily="2" charset="2"/>
              <a:buChar char="Ø"/>
            </a:pPr>
            <a:r>
              <a:rPr lang="fr-FR" sz="1300" dirty="0" err="1">
                <a:solidFill>
                  <a:srgbClr val="000000"/>
                </a:solidFill>
                <a:latin typeface="Avenir Book" panose="02000503020000020003" pitchFamily="2" charset="0"/>
                <a:cs typeface="Adelle Sans Devanagari" panose="02000503000000020004" pitchFamily="2" charset="-78"/>
                <a:sym typeface="Wingdings" pitchFamily="2" charset="2"/>
              </a:rPr>
              <a:t>S</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tandardised</a:t>
            </a:r>
            <a:r>
              <a:rPr lang="fr-FR" sz="1300" u="none" strike="noStrike" dirty="0">
                <a:solidFill>
                  <a:srgbClr val="000000"/>
                </a:solidFill>
                <a:effectLst/>
                <a:latin typeface="Avenir Book" panose="02000503020000020003" pitchFamily="2" charset="0"/>
                <a:cs typeface="Adelle Sans Devanagari" panose="02000503000000020004" pitchFamily="2" charset="-78"/>
              </a:rPr>
              <a:t> TCA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methodology</a:t>
            </a:r>
            <a:endParaRPr lang="fr-FR" sz="1300" dirty="0">
              <a:solidFill>
                <a:srgbClr val="000000"/>
              </a:solidFill>
              <a:latin typeface="Avenir Book" panose="02000503020000020003" pitchFamily="2" charset="0"/>
              <a:cs typeface="Adelle Sans Devanagari"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b="1" dirty="0" err="1">
                <a:solidFill>
                  <a:srgbClr val="000000"/>
                </a:solidFill>
                <a:latin typeface="Avenir Book" panose="02000503020000020003" pitchFamily="2" charset="0"/>
                <a:cs typeface="Adelle Sans Devanagari" panose="02000503000000020004" pitchFamily="2" charset="-78"/>
              </a:rPr>
              <a:t>C</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omparability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of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results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Compatibility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dirty="0">
                <a:solidFill>
                  <a:srgbClr val="000000"/>
                </a:solidFill>
                <a:latin typeface="Avenir Book" panose="02000503020000020003" pitchFamily="2" charset="0"/>
                <a:cs typeface="Adelle Sans Devanagari Light" panose="02000503000000020004" pitchFamily="2" charset="-78"/>
              </a:rPr>
              <a:t>for data </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exchanges</a:t>
            </a:r>
            <a:endParaRPr lang="fr-FR" sz="1300" dirty="0">
              <a:solidFill>
                <a:srgbClr val="000000"/>
              </a:solidFill>
              <a:latin typeface="Avenir Book" panose="02000503020000020003" pitchFamily="2" charset="0"/>
              <a:cs typeface="Adelle Sans Devanagari Light" panose="02000503000000020004" pitchFamily="2" charset="-78"/>
            </a:endParaRPr>
          </a:p>
          <a:p>
            <a:pPr marL="171450" indent="-171450">
              <a:buFont typeface="Arial" panose="020B0604020202020204" pitchFamily="34" charset="0"/>
              <a:buChar char="•"/>
            </a:pPr>
            <a:endParaRPr lang="fr-FR" sz="1000" dirty="0">
              <a:solidFill>
                <a:srgbClr val="000000"/>
              </a:solidFill>
              <a:latin typeface="Adelle Sans Devanagari Light" panose="02000503000000020004" pitchFamily="2" charset="-78"/>
              <a:cs typeface="Adelle Sans Devanagari Light" panose="02000503000000020004" pitchFamily="2" charset="-78"/>
            </a:endParaRPr>
          </a:p>
        </p:txBody>
      </p:sp>
      <p:sp>
        <p:nvSpPr>
          <p:cNvPr id="2" name="Rectangle : coins arrondis 1">
            <a:extLst>
              <a:ext uri="{FF2B5EF4-FFF2-40B4-BE49-F238E27FC236}">
                <a16:creationId xmlns:a16="http://schemas.microsoft.com/office/drawing/2014/main" id="{542966E4-4477-5BBB-17B0-1344EFB95212}"/>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52A98F6B-C723-6D59-47A9-DF7003893D9B}"/>
              </a:ext>
            </a:extLst>
          </p:cNvPr>
          <p:cNvSpPr/>
          <p:nvPr/>
        </p:nvSpPr>
        <p:spPr>
          <a:xfrm rot="19540409">
            <a:off x="9072813" y="-52314"/>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1290837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4A8B-4648-8C8D-0DFB-2CFA5AD6BEC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F758B3E-F1F9-C5FC-B36C-DFEFC4544B63}"/>
              </a:ext>
            </a:extLst>
          </p:cNvPr>
          <p:cNvSpPr>
            <a:spLocks noGrp="1"/>
          </p:cNvSpPr>
          <p:nvPr>
            <p:ph type="sldNum" sz="quarter" idx="12"/>
          </p:nvPr>
        </p:nvSpPr>
        <p:spPr/>
        <p:txBody>
          <a:bodyPr/>
          <a:lstStyle/>
          <a:p>
            <a:fld id="{D0A4BE25-63F8-4FBD-909E-92E38D93C208}" type="slidenum">
              <a:rPr lang="fr-FR" smtClean="0"/>
              <a:t>23</a:t>
            </a:fld>
            <a:endParaRPr lang="fr-FR" dirty="0"/>
          </a:p>
        </p:txBody>
      </p:sp>
      <p:sp>
        <p:nvSpPr>
          <p:cNvPr id="8" name="Titre 3">
            <a:extLst>
              <a:ext uri="{FF2B5EF4-FFF2-40B4-BE49-F238E27FC236}">
                <a16:creationId xmlns:a16="http://schemas.microsoft.com/office/drawing/2014/main" id="{0B1D6B6D-0CF5-A22F-F0A1-AA9A3A02C69A}"/>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34A7740E-0AD5-09C0-EAA0-4836BE555A43}"/>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B1670AB7-B15F-3E1C-FE01-D12614783223}"/>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7DD229FD-D371-7826-B2B1-06DD4C8693F1}"/>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6DB86B51-63DC-5FF8-6EDF-A3F3D90C7E15}"/>
              </a:ext>
            </a:extLst>
          </p:cNvPr>
          <p:cNvSpPr/>
          <p:nvPr/>
        </p:nvSpPr>
        <p:spPr>
          <a:xfrm rot="19540409">
            <a:off x="5819975" y="-53195"/>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27E0FDAB-6778-8745-43DE-B1E4D19013A0}"/>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16" name="Rectangle : coins arrondis 15">
            <a:extLst>
              <a:ext uri="{FF2B5EF4-FFF2-40B4-BE49-F238E27FC236}">
                <a16:creationId xmlns:a16="http://schemas.microsoft.com/office/drawing/2014/main" id="{4057D322-2E9A-A41D-2DD1-758F8843C91E}"/>
              </a:ext>
            </a:extLst>
          </p:cNvPr>
          <p:cNvSpPr/>
          <p:nvPr/>
        </p:nvSpPr>
        <p:spPr>
          <a:xfrm>
            <a:off x="6523568" y="1187533"/>
            <a:ext cx="8170964" cy="5244363"/>
          </a:xfrm>
          <a:prstGeom prst="roundRect">
            <a:avLst>
              <a:gd name="adj" fmla="val 36413"/>
            </a:avLst>
          </a:prstGeom>
          <a:solidFill>
            <a:srgbClr val="A29F02">
              <a:alpha val="4996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fr-FR" sz="600" b="1" dirty="0">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r>
              <a:rPr lang="fr-FR" b="1" dirty="0" err="1">
                <a:solidFill>
                  <a:schemeClr val="tx1"/>
                </a:solidFill>
                <a:latin typeface="Avenir Book" panose="02000503020000020003" pitchFamily="2" charset="0"/>
                <a:cs typeface="Adelle Sans Devanagari Semibold" panose="02000503000000020004" pitchFamily="2" charset="-78"/>
              </a:rPr>
              <a:t>Further</a:t>
            </a:r>
            <a:r>
              <a:rPr lang="fr-FR" b="1" dirty="0">
                <a:solidFill>
                  <a:schemeClr val="tx1"/>
                </a:solidFill>
                <a:latin typeface="Avenir Book" panose="02000503020000020003" pitchFamily="2" charset="0"/>
                <a:cs typeface="Adelle Sans Devanagari Semibold" panose="02000503000000020004" pitchFamily="2" charset="-78"/>
              </a:rPr>
              <a:t> </a:t>
            </a:r>
            <a:r>
              <a:rPr lang="fr-FR" b="1" dirty="0" err="1">
                <a:solidFill>
                  <a:schemeClr val="tx1"/>
                </a:solidFill>
                <a:latin typeface="Avenir Book" panose="02000503020000020003" pitchFamily="2" charset="0"/>
                <a:cs typeface="Adelle Sans Devanagari Semibold" panose="02000503000000020004" pitchFamily="2" charset="-78"/>
              </a:rPr>
              <a:t>research</a:t>
            </a:r>
            <a:endParaRPr lang="fr-FR" b="1" dirty="0">
              <a:solidFill>
                <a:schemeClr val="tx1"/>
              </a:solidFill>
              <a:latin typeface="Avenir Book" panose="02000503020000020003" pitchFamily="2" charset="0"/>
              <a:cs typeface="Adelle Sans Devanagari Semibold" panose="02000503000000020004" pitchFamily="2" charset="-78"/>
            </a:endParaRPr>
          </a:p>
          <a:p>
            <a:endParaRPr lang="fr-FR" sz="600" b="1" dirty="0">
              <a:solidFill>
                <a:schemeClr val="tx1"/>
              </a:solidFill>
              <a:latin typeface="Adelle Sans Devanagari Semibold" panose="02000503000000020004" pitchFamily="2" charset="-78"/>
              <a:cs typeface="Adelle Sans Devanagari Semibold"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r>
              <a:rPr lang="fr-FR" sz="1300" b="1" dirty="0" err="1">
                <a:solidFill>
                  <a:srgbClr val="000000"/>
                </a:solidFill>
                <a:latin typeface="Avenir Book" panose="02000503020000020003" pitchFamily="2" charset="0"/>
                <a:cs typeface="Adelle Sans Devanagari Light" panose="02000503000000020004" pitchFamily="2" charset="-78"/>
              </a:rPr>
              <a:t>I</a:t>
            </a:r>
            <a:r>
              <a:rPr lang="fr-FR" sz="1300" b="1" u="none" strike="noStrike" dirty="0" err="1">
                <a:solidFill>
                  <a:srgbClr val="000000"/>
                </a:solidFill>
                <a:effectLst/>
                <a:latin typeface="Avenir Book" panose="02000503020000020003" pitchFamily="2" charset="0"/>
                <a:cs typeface="Adelle Sans Devanagari Light" panose="02000503000000020004" pitchFamily="2" charset="-78"/>
              </a:rPr>
              <a:t>mprove</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&amp; </a:t>
            </a:r>
            <a:r>
              <a:rPr lang="fr-FR" sz="1300" b="1" u="none" strike="noStrike" dirty="0" err="1">
                <a:solidFill>
                  <a:srgbClr val="000000"/>
                </a:solidFill>
                <a:effectLst/>
                <a:latin typeface="Avenir Book" panose="02000503020000020003" pitchFamily="2" charset="0"/>
                <a:cs typeface="Adelle Sans Devanagari Light" panose="02000503000000020004" pitchFamily="2" charset="-78"/>
              </a:rPr>
              <a:t>extend</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present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assessments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Evaluate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other</a:t>
            </a:r>
            <a:r>
              <a:rPr lang="fr-FR" sz="1300" b="1"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panose="02000503000000020004" pitchFamily="2" charset="-78"/>
              </a:rPr>
              <a:t>valorisation</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paths</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p>
          <a:p>
            <a:pPr marL="285750" indent="-285750">
              <a:lnSpc>
                <a:spcPct val="150000"/>
              </a:lnSpc>
              <a:spcBef>
                <a:spcPts val="200"/>
              </a:spcBef>
              <a:spcAft>
                <a:spcPts val="200"/>
              </a:spcAft>
              <a:buFont typeface="Courier New" panose="02070309020205020404" pitchFamily="49" charset="0"/>
              <a:buChar char="o"/>
            </a:pPr>
            <a:r>
              <a:rPr lang="fr-FR" sz="1300" dirty="0" err="1">
                <a:solidFill>
                  <a:srgbClr val="000000"/>
                </a:solidFill>
                <a:latin typeface="Avenir Book" panose="02000503020000020003" pitchFamily="2" charset="0"/>
                <a:cs typeface="Adelle Sans Devanagari Light" panose="02000503000000020004" pitchFamily="2" charset="-78"/>
              </a:rPr>
              <a:t>I</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nclude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all by-</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products</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of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wine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production</a:t>
            </a:r>
          </a:p>
          <a:p>
            <a:pPr marL="285750" indent="-2857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Combine</a:t>
            </a:r>
            <a:r>
              <a:rPr lang="fr-FR" sz="1300"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several</a:t>
            </a:r>
            <a:r>
              <a:rPr lang="fr-FR" sz="1300" u="none" strike="noStrike" dirty="0">
                <a:solidFill>
                  <a:srgbClr val="000000"/>
                </a:solidFill>
                <a:effectLst/>
                <a:latin typeface="Avenir Book" panose="02000503020000020003" pitchFamily="2" charset="0"/>
                <a:cs typeface="Adelle Sans Devanagari" panose="02000503000000020004" pitchFamily="2" charset="-78"/>
              </a:rPr>
              <a:t> valorisation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paths</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for the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same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dirty="0">
                <a:solidFill>
                  <a:srgbClr val="000000"/>
                </a:solidFill>
                <a:latin typeface="Avenir Book" panose="02000503020000020003" pitchFamily="2" charset="0"/>
                <a:cs typeface="Adelle Sans Devanagari Light" panose="02000503000000020004" pitchFamily="2" charset="-78"/>
              </a:rPr>
              <a:t>by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product</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285750" indent="-285750">
              <a:lnSpc>
                <a:spcPct val="150000"/>
              </a:lnSpc>
              <a:spcBef>
                <a:spcPts val="200"/>
              </a:spcBef>
              <a:spcAft>
                <a:spcPts val="200"/>
              </a:spcAft>
              <a:buFont typeface="Courier New" panose="02070309020205020404" pitchFamily="49" charset="0"/>
              <a:buChar char="o"/>
            </a:pPr>
            <a:endParaRPr lang="fr-FR" sz="1300" dirty="0">
              <a:solidFill>
                <a:srgbClr val="000000"/>
              </a:solidFill>
              <a:latin typeface="Avenir Book" panose="02000503020000020003" pitchFamily="2" charset="0"/>
              <a:cs typeface="Adelle Sans Devanagari Light" panose="02000503000000020004" pitchFamily="2" charset="-78"/>
            </a:endParaRPr>
          </a:p>
          <a:p>
            <a:pPr>
              <a:lnSpc>
                <a:spcPct val="150000"/>
              </a:lnSpc>
              <a:spcBef>
                <a:spcPts val="200"/>
              </a:spcBef>
              <a:spcAft>
                <a:spcPts val="200"/>
              </a:spcAft>
            </a:pPr>
            <a:endParaRPr lang="fr-FR" sz="1300" dirty="0">
              <a:solidFill>
                <a:srgbClr val="000000"/>
              </a:solidFill>
              <a:latin typeface="Avenir Book" panose="02000503020000020003" pitchFamily="2" charset="0"/>
              <a:cs typeface="Adelle Sans Devanagari Light" panose="02000503000000020004" pitchFamily="2" charset="-78"/>
            </a:endParaRPr>
          </a:p>
          <a:p>
            <a:pPr marL="171450" indent="-171450">
              <a:lnSpc>
                <a:spcPct val="150000"/>
              </a:lnSpc>
              <a:spcBef>
                <a:spcPts val="200"/>
              </a:spcBef>
              <a:spcAft>
                <a:spcPts val="200"/>
              </a:spcAft>
              <a:buFont typeface="Wingdings" pitchFamily="2" charset="2"/>
              <a:buChar char="Ø"/>
            </a:pPr>
            <a:r>
              <a:rPr lang="fr-FR" sz="1300" dirty="0" err="1">
                <a:solidFill>
                  <a:srgbClr val="000000"/>
                </a:solidFill>
                <a:latin typeface="Avenir Book" panose="02000503020000020003" pitchFamily="2" charset="0"/>
                <a:cs typeface="Adelle Sans Devanagari" panose="02000503000000020004" pitchFamily="2" charset="-78"/>
                <a:sym typeface="Wingdings" pitchFamily="2" charset="2"/>
              </a:rPr>
              <a:t>S</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tandardised</a:t>
            </a:r>
            <a:r>
              <a:rPr lang="fr-FR" sz="1300" u="none" strike="noStrike" dirty="0">
                <a:solidFill>
                  <a:srgbClr val="000000"/>
                </a:solidFill>
                <a:effectLst/>
                <a:latin typeface="Avenir Book" panose="02000503020000020003" pitchFamily="2" charset="0"/>
                <a:cs typeface="Adelle Sans Devanagari" panose="02000503000000020004" pitchFamily="2" charset="-78"/>
              </a:rPr>
              <a:t> TCA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methodology</a:t>
            </a:r>
            <a:endParaRPr lang="fr-FR" sz="1300" dirty="0">
              <a:solidFill>
                <a:srgbClr val="000000"/>
              </a:solidFill>
              <a:latin typeface="Avenir Book" panose="02000503020000020003" pitchFamily="2" charset="0"/>
              <a:cs typeface="Adelle Sans Devanagari"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b="1" dirty="0" err="1">
                <a:solidFill>
                  <a:srgbClr val="000000"/>
                </a:solidFill>
                <a:latin typeface="Avenir Book" panose="02000503020000020003" pitchFamily="2" charset="0"/>
                <a:cs typeface="Adelle Sans Devanagari" panose="02000503000000020004" pitchFamily="2" charset="-78"/>
              </a:rPr>
              <a:t>C</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omparability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of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results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Compatibility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dirty="0">
                <a:solidFill>
                  <a:srgbClr val="000000"/>
                </a:solidFill>
                <a:latin typeface="Avenir Book" panose="02000503020000020003" pitchFamily="2" charset="0"/>
                <a:cs typeface="Adelle Sans Devanagari Light" panose="02000503000000020004" pitchFamily="2" charset="-78"/>
              </a:rPr>
              <a:t>for data </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exchanges</a:t>
            </a:r>
            <a:endParaRPr lang="fr-FR" sz="1300" dirty="0">
              <a:solidFill>
                <a:srgbClr val="000000"/>
              </a:solidFill>
              <a:latin typeface="Avenir Book" panose="02000503020000020003" pitchFamily="2" charset="0"/>
              <a:cs typeface="Adelle Sans Devanagari Light" panose="02000503000000020004" pitchFamily="2" charset="-78"/>
            </a:endParaRPr>
          </a:p>
          <a:p>
            <a:pPr marL="171450" indent="-171450">
              <a:buFont typeface="Arial" panose="020B0604020202020204" pitchFamily="34" charset="0"/>
              <a:buChar char="•"/>
            </a:pPr>
            <a:endParaRPr lang="fr-FR" sz="1000" dirty="0">
              <a:solidFill>
                <a:srgbClr val="000000"/>
              </a:solidFill>
              <a:latin typeface="Adelle Sans Devanagari Light" panose="02000503000000020004" pitchFamily="2" charset="-78"/>
              <a:cs typeface="Adelle Sans Devanagari Light" panose="02000503000000020004" pitchFamily="2" charset="-78"/>
            </a:endParaRPr>
          </a:p>
        </p:txBody>
      </p:sp>
      <p:sp>
        <p:nvSpPr>
          <p:cNvPr id="17" name="Rectangle : coins arrondis 16">
            <a:extLst>
              <a:ext uri="{FF2B5EF4-FFF2-40B4-BE49-F238E27FC236}">
                <a16:creationId xmlns:a16="http://schemas.microsoft.com/office/drawing/2014/main" id="{2F12BADF-2B76-9BE4-88E4-825E1102CC51}"/>
              </a:ext>
            </a:extLst>
          </p:cNvPr>
          <p:cNvSpPr/>
          <p:nvPr/>
        </p:nvSpPr>
        <p:spPr>
          <a:xfrm>
            <a:off x="1036146" y="1137549"/>
            <a:ext cx="5257777" cy="5533942"/>
          </a:xfrm>
          <a:prstGeom prst="roundRect">
            <a:avLst>
              <a:gd name="adj" fmla="val 9775"/>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b="1" dirty="0">
                <a:solidFill>
                  <a:schemeClr val="tx1"/>
                </a:solidFill>
                <a:latin typeface="Avenir Book" panose="02000503020000020003" pitchFamily="2" charset="0"/>
                <a:cs typeface="Adelle Sans Devanagari Semibold" panose="02000503000000020004" pitchFamily="2" charset="-78"/>
              </a:rPr>
              <a:t>Challenges and limitations</a:t>
            </a:r>
          </a:p>
          <a:p>
            <a:pPr>
              <a:spcBef>
                <a:spcPts val="200"/>
              </a:spcBef>
              <a:spcAft>
                <a:spcPts val="200"/>
              </a:spcAft>
            </a:pPr>
            <a:endParaRPr lang="fr-FR" sz="600" b="1" dirty="0">
              <a:solidFill>
                <a:schemeClr val="tx1"/>
              </a:solidFill>
              <a:effectLst/>
              <a:latin typeface="Avenir Book" panose="02000503020000020003" pitchFamily="2" charset="0"/>
              <a:cs typeface="Adelle Sans Devanagari Semibold" panose="02000503000000020004" pitchFamily="2" charset="-78"/>
            </a:endParaRPr>
          </a:p>
          <a:p>
            <a:pPr>
              <a:lnSpc>
                <a:spcPct val="150000"/>
              </a:lnSpc>
              <a:spcBef>
                <a:spcPts val="200"/>
              </a:spcBef>
              <a:spcAft>
                <a:spcPts val="200"/>
              </a:spcAft>
            </a:pPr>
            <a:r>
              <a:rPr lang="fr-FR" sz="1600" b="1" dirty="0">
                <a:solidFill>
                  <a:schemeClr val="tx1"/>
                </a:solidFill>
                <a:effectLst/>
                <a:latin typeface="Avenir Book" panose="02000503020000020003" pitchFamily="2" charset="0"/>
                <a:cs typeface="Adelle Sans Devanagari Semibold" panose="02000503000000020004" pitchFamily="2" charset="-78"/>
              </a:rPr>
              <a:t>TCA </a:t>
            </a:r>
            <a:r>
              <a:rPr lang="fr-FR" sz="1600" b="1" dirty="0" err="1">
                <a:solidFill>
                  <a:schemeClr val="tx1"/>
                </a:solidFill>
                <a:effectLst/>
                <a:latin typeface="Avenir Book" panose="02000503020000020003" pitchFamily="2" charset="0"/>
                <a:cs typeface="Adelle Sans Devanagari Semibold" panose="02000503000000020004" pitchFamily="2" charset="-78"/>
              </a:rPr>
              <a:t>method</a:t>
            </a:r>
            <a:r>
              <a:rPr lang="fr-FR" sz="1600" b="1" dirty="0">
                <a:solidFill>
                  <a:schemeClr val="tx1"/>
                </a:solidFill>
                <a:effectLst/>
                <a:latin typeface="Avenir Book" panose="02000503020000020003" pitchFamily="2" charset="0"/>
                <a:cs typeface="Adelle Sans Devanagari Semibold" panose="02000503000000020004" pitchFamily="2" charset="-78"/>
              </a:rPr>
              <a:t>: </a:t>
            </a:r>
            <a:r>
              <a:rPr lang="fr-FR" sz="1600" b="1" dirty="0" err="1">
                <a:solidFill>
                  <a:schemeClr val="tx1"/>
                </a:solidFill>
                <a:effectLst/>
                <a:latin typeface="Avenir Book" panose="02000503020000020003" pitchFamily="2" charset="0"/>
                <a:cs typeface="Adelle Sans Devanagari Semibold" panose="02000503000000020004" pitchFamily="2" charset="-78"/>
              </a:rPr>
              <a:t>still</a:t>
            </a:r>
            <a:r>
              <a:rPr lang="fr-FR" sz="1600" b="1" dirty="0">
                <a:solidFill>
                  <a:schemeClr val="tx1"/>
                </a:solidFill>
                <a:effectLst/>
                <a:latin typeface="Avenir Book" panose="02000503020000020003" pitchFamily="2" charset="0"/>
                <a:cs typeface="Adelle Sans Devanagari Semibold" panose="02000503000000020004" pitchFamily="2" charset="-78"/>
              </a:rPr>
              <a:t> a </a:t>
            </a:r>
            <a:r>
              <a:rPr lang="fr-FR" sz="1600" b="1" dirty="0" err="1">
                <a:solidFill>
                  <a:schemeClr val="tx1"/>
                </a:solidFill>
                <a:effectLst/>
                <a:latin typeface="Avenir Book" panose="02000503020000020003" pitchFamily="2" charset="0"/>
                <a:cs typeface="Adelle Sans Devanagari Semibold" panose="02000503000000020004" pitchFamily="2" charset="-78"/>
              </a:rPr>
              <a:t>field</a:t>
            </a:r>
            <a:r>
              <a:rPr lang="fr-FR" sz="1600" b="1" dirty="0">
                <a:solidFill>
                  <a:schemeClr val="tx1"/>
                </a:solidFill>
                <a:effectLst/>
                <a:latin typeface="Avenir Book" panose="02000503020000020003" pitchFamily="2" charset="0"/>
                <a:cs typeface="Adelle Sans Devanagari Semibold" panose="02000503000000020004" pitchFamily="2" charset="-78"/>
              </a:rPr>
              <a:t> of </a:t>
            </a:r>
            <a:r>
              <a:rPr lang="fr-FR" sz="1600" b="1" dirty="0" err="1">
                <a:solidFill>
                  <a:schemeClr val="tx1"/>
                </a:solidFill>
                <a:effectLst/>
                <a:latin typeface="Avenir Book" panose="02000503020000020003" pitchFamily="2" charset="0"/>
                <a:cs typeface="Adelle Sans Devanagari Semibold" panose="02000503000000020004" pitchFamily="2" charset="-78"/>
              </a:rPr>
              <a:t>research</a:t>
            </a:r>
            <a:endParaRPr lang="fr-FR" sz="1600" b="1" dirty="0">
              <a:solidFill>
                <a:schemeClr val="tx1"/>
              </a:solidFill>
              <a:effectLst/>
              <a:latin typeface="Avenir Book" panose="02000503020000020003" pitchFamily="2" charset="0"/>
              <a:cs typeface="Adelle Sans Devanagari Semibold"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b="1" dirty="0">
                <a:solidFill>
                  <a:srgbClr val="000000"/>
                </a:solidFill>
                <a:latin typeface="Avenir Book" panose="02000503020000020003" pitchFamily="2" charset="0"/>
                <a:cs typeface="Adelle Sans Devanagari" panose="02000503000000020004" pitchFamily="2" charset="-78"/>
              </a:rPr>
              <a:t>Data </a:t>
            </a:r>
            <a:r>
              <a:rPr lang="fr-FR" sz="1300" b="1" dirty="0" err="1">
                <a:solidFill>
                  <a:srgbClr val="000000"/>
                </a:solidFill>
                <a:latin typeface="Avenir Book" panose="02000503020000020003" pitchFamily="2" charset="0"/>
                <a:cs typeface="Adelle Sans Devanagari" panose="02000503000000020004" pitchFamily="2" charset="-78"/>
              </a:rPr>
              <a:t>availability</a:t>
            </a:r>
            <a:endParaRPr lang="fr-FR" sz="1300" b="1" u="none" strike="noStrike" dirty="0">
              <a:solidFill>
                <a:srgbClr val="000000"/>
              </a:solidFill>
              <a:effectLst/>
              <a:latin typeface="Avenir Book" panose="02000503020000020003" pitchFamily="2" charset="0"/>
              <a:cs typeface="Adelle Sans Devanagari"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Methodology</a:t>
            </a:r>
            <a:r>
              <a:rPr lang="fr-FR" sz="1300" u="none" strike="noStrike" dirty="0">
                <a:solidFill>
                  <a:srgbClr val="000000"/>
                </a:solidFill>
                <a:effectLst/>
                <a:latin typeface="Avenir Book" panose="02000503020000020003" pitchFamily="2" charset="0"/>
                <a:cs typeface="Adelle Sans Devanagari" panose="02000503000000020004" pitchFamily="2" charset="-78"/>
              </a:rPr>
              <a:t> for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externalities</a:t>
            </a:r>
            <a:r>
              <a:rPr lang="fr-FR" sz="1300" u="none" strike="noStrike" dirty="0">
                <a:solidFill>
                  <a:srgbClr val="000000"/>
                </a:solidFill>
                <a:effectLst/>
                <a:latin typeface="Avenir Book" panose="02000503020000020003" pitchFamily="2" charset="0"/>
                <a:cs typeface="Adelle Sans Devanagari" panose="02000503000000020004" pitchFamily="2" charset="-78"/>
              </a:rPr>
              <a:t> quantifications &amp;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monetization</a:t>
            </a:r>
            <a:endParaRPr lang="fr-FR" sz="1300" u="none" strike="noStrike" dirty="0">
              <a:solidFill>
                <a:srgbClr val="000000"/>
              </a:solidFill>
              <a:effectLst/>
              <a:latin typeface="Avenir Book" panose="02000503020000020003" pitchFamily="2" charset="0"/>
              <a:cs typeface="Adelle Sans Devanagari"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dirty="0" err="1">
                <a:solidFill>
                  <a:srgbClr val="000000"/>
                </a:solidFill>
                <a:latin typeface="Avenir Book" panose="02000503020000020003" pitchFamily="2" charset="0"/>
                <a:cs typeface="Adelle Sans Devanagari" panose="02000503000000020004" pitchFamily="2" charset="-78"/>
              </a:rPr>
              <a:t>Benefits</a:t>
            </a:r>
            <a:r>
              <a:rPr lang="fr-FR" sz="1300" dirty="0">
                <a:solidFill>
                  <a:srgbClr val="000000"/>
                </a:solidFill>
                <a:latin typeface="Avenir Book" panose="02000503020000020003" pitchFamily="2" charset="0"/>
                <a:cs typeface="Adelle Sans Devanagari" panose="02000503000000020004" pitchFamily="2" charset="-78"/>
              </a:rPr>
              <a:t> </a:t>
            </a:r>
            <a:r>
              <a:rPr lang="fr-FR" sz="1300" dirty="0" err="1">
                <a:solidFill>
                  <a:srgbClr val="000000"/>
                </a:solidFill>
                <a:latin typeface="Avenir Book" panose="02000503020000020003" pitchFamily="2" charset="0"/>
                <a:cs typeface="Adelle Sans Devanagari" panose="02000503000000020004" pitchFamily="2" charset="-78"/>
              </a:rPr>
              <a:t>accounting</a:t>
            </a:r>
            <a:endParaRPr lang="fr-FR" sz="1300" dirty="0">
              <a:solidFill>
                <a:schemeClr val="tx1"/>
              </a:solidFill>
              <a:latin typeface="Avenir Book" panose="02000503020000020003" pitchFamily="2" charset="0"/>
              <a:cs typeface="Adelle Sans Devanagari" panose="02000503000000020004" pitchFamily="2" charset="-78"/>
            </a:endParaRPr>
          </a:p>
          <a:p>
            <a:pPr>
              <a:lnSpc>
                <a:spcPct val="150000"/>
              </a:lnSpc>
              <a:spcBef>
                <a:spcPts val="200"/>
              </a:spcBef>
              <a:spcAft>
                <a:spcPts val="200"/>
              </a:spcAft>
            </a:pPr>
            <a:endParaRPr lang="fr-FR" sz="600" dirty="0">
              <a:solidFill>
                <a:schemeClr val="tx1"/>
              </a:solidFill>
              <a:latin typeface="Avenir Book" panose="02000503020000020003" pitchFamily="2" charset="0"/>
              <a:cs typeface="Adelle Sans Devanagari" panose="02000503000000020004" pitchFamily="2" charset="-78"/>
            </a:endParaRPr>
          </a:p>
          <a:p>
            <a:pPr>
              <a:lnSpc>
                <a:spcPct val="150000"/>
              </a:lnSpc>
              <a:spcBef>
                <a:spcPts val="200"/>
              </a:spcBef>
              <a:spcAft>
                <a:spcPts val="200"/>
              </a:spcAft>
            </a:pPr>
            <a:r>
              <a:rPr lang="fr-FR" sz="1600" b="1" dirty="0">
                <a:solidFill>
                  <a:schemeClr val="tx1"/>
                </a:solidFill>
                <a:latin typeface="Avenir Book" panose="02000503020000020003" pitchFamily="2" charset="0"/>
                <a:cs typeface="Adelle Sans Devanagari Semibold" panose="02000503000000020004" pitchFamily="2" charset="-78"/>
              </a:rPr>
              <a:t>By</a:t>
            </a:r>
            <a:r>
              <a:rPr lang="fr-FR" sz="1600" b="1" u="none" strike="noStrike" dirty="0">
                <a:solidFill>
                  <a:schemeClr val="tx1"/>
                </a:solidFill>
                <a:effectLst/>
                <a:latin typeface="Avenir Book" panose="02000503020000020003" pitchFamily="2" charset="0"/>
                <a:cs typeface="Adelle Sans Devanagari Semibold" panose="02000503000000020004" pitchFamily="2" charset="-78"/>
              </a:rPr>
              <a:t>-</a:t>
            </a:r>
            <a:r>
              <a:rPr lang="fr-FR" sz="1600" b="1" u="none" strike="noStrike" dirty="0" err="1">
                <a:solidFill>
                  <a:schemeClr val="tx1"/>
                </a:solidFill>
                <a:effectLst/>
                <a:latin typeface="Avenir Book" panose="02000503020000020003" pitchFamily="2" charset="0"/>
                <a:cs typeface="Adelle Sans Devanagari Semibold" panose="02000503000000020004" pitchFamily="2" charset="-78"/>
              </a:rPr>
              <a:t>product</a:t>
            </a:r>
            <a:r>
              <a:rPr lang="fr-FR" sz="1600" b="1" u="none" strike="noStrike" dirty="0">
                <a:solidFill>
                  <a:schemeClr val="tx1"/>
                </a:solidFill>
                <a:effectLst/>
                <a:latin typeface="Avenir Book" panose="02000503020000020003" pitchFamily="2" charset="0"/>
                <a:cs typeface="Adelle Sans Devanagari Semibold" panose="02000503000000020004" pitchFamily="2" charset="-78"/>
              </a:rPr>
              <a:t> </a:t>
            </a:r>
            <a:r>
              <a:rPr lang="fr-FR" sz="1600" b="1" dirty="0" err="1">
                <a:solidFill>
                  <a:schemeClr val="tx1"/>
                </a:solidFill>
                <a:latin typeface="Avenir Book" panose="02000503020000020003" pitchFamily="2" charset="0"/>
                <a:cs typeface="Adelle Sans Devanagari Semibold" panose="02000503000000020004" pitchFamily="2" charset="-78"/>
              </a:rPr>
              <a:t>a</a:t>
            </a:r>
            <a:r>
              <a:rPr lang="fr-FR" sz="1600" b="1" u="none" strike="noStrike" dirty="0" err="1">
                <a:solidFill>
                  <a:schemeClr val="tx1"/>
                </a:solidFill>
                <a:effectLst/>
                <a:latin typeface="Avenir Book" panose="02000503020000020003" pitchFamily="2" charset="0"/>
                <a:cs typeface="Adelle Sans Devanagari Semibold" panose="02000503000000020004" pitchFamily="2" charset="-78"/>
              </a:rPr>
              <a:t>ccounting</a:t>
            </a:r>
            <a:r>
              <a:rPr lang="fr-FR" sz="1600" b="1" u="none" strike="noStrike" dirty="0">
                <a:solidFill>
                  <a:schemeClr val="tx1"/>
                </a:solidFill>
                <a:effectLst/>
                <a:latin typeface="Avenir Book" panose="02000503020000020003" pitchFamily="2" charset="0"/>
                <a:cs typeface="Adelle Sans Devanagari Semibold" panose="02000503000000020004" pitchFamily="2" charset="-78"/>
              </a:rPr>
              <a:t> on TCA</a:t>
            </a:r>
          </a:p>
          <a:p>
            <a:pPr marL="171450" indent="-1714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Scope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definition</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actors</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extending</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system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limits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Production </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costs</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b="1" dirty="0" err="1">
                <a:solidFill>
                  <a:srgbClr val="000000"/>
                </a:solidFill>
                <a:latin typeface="Avenir Book" panose="02000503020000020003" pitchFamily="2" charset="0"/>
                <a:cs typeface="Adelle Sans Devanagari" panose="02000503000000020004" pitchFamily="2" charset="-78"/>
              </a:rPr>
              <a:t>a</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ccessibility</a:t>
            </a:r>
            <a:r>
              <a:rPr lang="fr-FR" sz="1300" b="1" u="none" strike="noStrike" dirty="0">
                <a:solidFill>
                  <a:srgbClr val="000000"/>
                </a:solidFill>
                <a:effectLst/>
                <a:latin typeface="Avenir Book" panose="02000503020000020003" pitchFamily="2" charset="0"/>
                <a:cs typeface="Adelle Sans Devanagari"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panose="02000503000000020004" pitchFamily="2" charset="-78"/>
              </a:rPr>
              <a:t>(</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undunstunding</a:t>
            </a:r>
            <a:r>
              <a:rPr lang="fr-FR" sz="1300" u="none" strike="noStrike" dirty="0">
                <a:solidFill>
                  <a:srgbClr val="000000"/>
                </a:solidFill>
                <a:effectLst/>
                <a:latin typeface="Avenir Book" panose="02000503020000020003" pitchFamily="2" charset="0"/>
                <a:cs typeface="Adelle Sans Devanagari" panose="02000503000000020004" pitchFamily="2" charset="-78"/>
              </a:rPr>
              <a:t> full </a:t>
            </a:r>
            <a:r>
              <a:rPr lang="fr-FR" sz="1300" u="none" strike="noStrike" dirty="0" err="1">
                <a:solidFill>
                  <a:srgbClr val="000000"/>
                </a:solidFill>
                <a:effectLst/>
                <a:latin typeface="Avenir Book" panose="02000503020000020003" pitchFamily="2" charset="0"/>
                <a:cs typeface="Adelle Sans Devanagari" panose="02000503000000020004" pitchFamily="2" charset="-78"/>
              </a:rPr>
              <a:t>picture</a:t>
            </a:r>
            <a:r>
              <a:rPr lang="fr-FR" sz="1300" u="none" strike="noStrike" dirty="0">
                <a:solidFill>
                  <a:srgbClr val="000000"/>
                </a:solidFill>
                <a:effectLst/>
                <a:latin typeface="Avenir Book" panose="02000503020000020003" pitchFamily="2" charset="0"/>
                <a:cs typeface="Adelle Sans Devanagari" panose="02000503000000020004" pitchFamily="2" charset="-78"/>
              </a:rPr>
              <a:t>)</a:t>
            </a:r>
            <a:endParaRPr lang="fr-FR" sz="1300" dirty="0">
              <a:solidFill>
                <a:srgbClr val="000000"/>
              </a:solidFill>
              <a:latin typeface="Avenir Book" panose="02000503020000020003" pitchFamily="2" charset="0"/>
              <a:cs typeface="Adelle Sans Devanagari"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dirty="0">
                <a:solidFill>
                  <a:srgbClr val="000000"/>
                </a:solidFill>
                <a:latin typeface="Avenir Book" panose="02000503020000020003" pitchFamily="2" charset="0"/>
                <a:cs typeface="Adelle Sans Devanagari Light" panose="02000503000000020004" pitchFamily="2" charset="-78"/>
              </a:rPr>
              <a:t>Know</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by-</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product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management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costs</a:t>
            </a:r>
            <a:endParaRPr lang="fr-FR" sz="1300" u="none" strike="noStrike" dirty="0">
              <a:solidFill>
                <a:srgbClr val="000000"/>
              </a:solidFill>
              <a:effectLst/>
              <a:latin typeface="Avenir Book" panose="02000503020000020003" pitchFamily="2" charset="0"/>
              <a:cs typeface="Adelle Sans Devanagari Light"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dirty="0" err="1">
                <a:solidFill>
                  <a:srgbClr val="000000"/>
                </a:solidFill>
                <a:latin typeface="Avenir Book" panose="02000503020000020003" pitchFamily="2" charset="0"/>
                <a:cs typeface="Adelle Sans Devanagari Light" panose="02000503000000020004" pitchFamily="2" charset="-78"/>
              </a:rPr>
              <a:t>E</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conomic</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constraints</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&amp;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leverage</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points </a:t>
            </a:r>
          </a:p>
          <a:p>
            <a:pPr lvl="1">
              <a:lnSpc>
                <a:spcPct val="150000"/>
              </a:lnSpc>
              <a:spcBef>
                <a:spcPts val="200"/>
              </a:spcBef>
              <a:spcAft>
                <a:spcPts val="200"/>
              </a:spcAft>
            </a:pPr>
            <a:r>
              <a:rPr lang="fr-FR" sz="1300" dirty="0">
                <a:solidFill>
                  <a:srgbClr val="000000"/>
                </a:solidFill>
                <a:latin typeface="Avenir Book" panose="02000503020000020003" pitchFamily="2" charset="0"/>
                <a:cs typeface="Adelle Sans Devanagari Light" panose="02000503000000020004" pitchFamily="2" charset="-78"/>
              </a:rPr>
              <a:t>      </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for by-</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product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valorization</a:t>
            </a:r>
            <a:endParaRPr lang="fr-FR" sz="1300" dirty="0">
              <a:solidFill>
                <a:schemeClr val="tx1"/>
              </a:solidFill>
              <a:latin typeface="Avenir Book" panose="02000503020000020003" pitchFamily="2" charset="0"/>
              <a:cs typeface="Adelle Sans Devanagari Light" panose="02000503000000020004" pitchFamily="2" charset="-78"/>
            </a:endParaRPr>
          </a:p>
          <a:p>
            <a:pPr marL="171450" indent="-171450">
              <a:lnSpc>
                <a:spcPct val="150000"/>
              </a:lnSpc>
              <a:spcBef>
                <a:spcPts val="200"/>
              </a:spcBef>
              <a:spcAft>
                <a:spcPts val="200"/>
              </a:spcAft>
              <a:buFont typeface="Courier New" panose="02070309020205020404" pitchFamily="49" charset="0"/>
              <a:buChar char="o"/>
            </a:pPr>
            <a:r>
              <a:rPr lang="fr-FR" sz="1300" b="1" u="none" strike="noStrike" dirty="0">
                <a:solidFill>
                  <a:srgbClr val="000000"/>
                </a:solidFill>
                <a:effectLst/>
                <a:latin typeface="Avenir Book" panose="02000503020000020003" pitchFamily="2" charset="0"/>
                <a:cs typeface="Adelle Sans Devanagari" panose="02000503000000020004" pitchFamily="2" charset="-78"/>
              </a:rPr>
              <a:t>Local </a:t>
            </a:r>
            <a:r>
              <a:rPr lang="fr-FR" sz="1300" b="1" dirty="0" err="1">
                <a:solidFill>
                  <a:srgbClr val="000000"/>
                </a:solidFill>
                <a:latin typeface="Avenir Book" panose="02000503020000020003" pitchFamily="2" charset="0"/>
                <a:cs typeface="Adelle Sans Devanagari" panose="02000503000000020004" pitchFamily="2" charset="-78"/>
              </a:rPr>
              <a:t>c</a:t>
            </a:r>
            <a:r>
              <a:rPr lang="fr-FR" sz="1300" b="1" u="none" strike="noStrike" dirty="0" err="1">
                <a:solidFill>
                  <a:srgbClr val="000000"/>
                </a:solidFill>
                <a:effectLst/>
                <a:latin typeface="Avenir Book" panose="02000503020000020003" pitchFamily="2" charset="0"/>
                <a:cs typeface="Adelle Sans Devanagari" panose="02000503000000020004" pitchFamily="2" charset="-78"/>
              </a:rPr>
              <a:t>riteria</a:t>
            </a:r>
            <a:endParaRPr lang="fr-FR" sz="1300" b="1" dirty="0">
              <a:solidFill>
                <a:srgbClr val="000000"/>
              </a:solidFill>
              <a:latin typeface="Avenir Book" panose="02000503020000020003" pitchFamily="2" charset="0"/>
              <a:cs typeface="Adelle Sans Devanagari"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dirty="0" err="1">
                <a:solidFill>
                  <a:srgbClr val="000000"/>
                </a:solidFill>
                <a:latin typeface="Avenir Book" panose="02000503020000020003" pitchFamily="2" charset="0"/>
                <a:cs typeface="Adelle Sans Devanagari Light" panose="02000503000000020004" pitchFamily="2" charset="-78"/>
              </a:rPr>
              <a:t>P</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roximity</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to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buyers</a:t>
            </a:r>
            <a:endParaRPr lang="fr-FR" sz="1300" dirty="0">
              <a:solidFill>
                <a:srgbClr val="000000"/>
              </a:solidFill>
              <a:latin typeface="Avenir Book" panose="02000503020000020003" pitchFamily="2" charset="0"/>
              <a:cs typeface="Adelle Sans Devanagari Light" panose="02000503000000020004" pitchFamily="2" charset="-78"/>
            </a:endParaRPr>
          </a:p>
          <a:p>
            <a:pPr marL="628650" lvl="1" indent="-171450">
              <a:lnSpc>
                <a:spcPct val="150000"/>
              </a:lnSpc>
              <a:spcBef>
                <a:spcPts val="200"/>
              </a:spcBef>
              <a:spcAft>
                <a:spcPts val="200"/>
              </a:spcAft>
              <a:buFont typeface="Arial" panose="020B0604020202020204" pitchFamily="34" charset="0"/>
              <a:buChar char="•"/>
            </a:pPr>
            <a:r>
              <a:rPr lang="fr-FR" sz="1300" dirty="0" err="1">
                <a:solidFill>
                  <a:srgbClr val="000000"/>
                </a:solidFill>
                <a:latin typeface="Avenir Book" panose="02000503020000020003" pitchFamily="2" charset="0"/>
                <a:cs typeface="Adelle Sans Devanagari Light" panose="02000503000000020004" pitchFamily="2" charset="-78"/>
              </a:rPr>
              <a:t>M</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arket</a:t>
            </a:r>
            <a:r>
              <a:rPr lang="fr-FR" sz="1300" u="none" strike="noStrike" dirty="0">
                <a:solidFill>
                  <a:srgbClr val="000000"/>
                </a:solidFill>
                <a:effectLst/>
                <a:latin typeface="Avenir Book" panose="02000503020000020003" pitchFamily="2" charset="0"/>
                <a:cs typeface="Adelle Sans Devanagari Light" panose="02000503000000020004" pitchFamily="2" charset="-78"/>
              </a:rPr>
              <a:t> </a:t>
            </a:r>
            <a:r>
              <a:rPr lang="fr-FR" sz="1300" u="none" strike="noStrike" dirty="0" err="1">
                <a:solidFill>
                  <a:srgbClr val="000000"/>
                </a:solidFill>
                <a:effectLst/>
                <a:latin typeface="Avenir Book" panose="02000503020000020003" pitchFamily="2" charset="0"/>
                <a:cs typeface="Adelle Sans Devanagari Light" panose="02000503000000020004" pitchFamily="2" charset="-78"/>
              </a:rPr>
              <a:t>availability</a:t>
            </a:r>
            <a:endParaRPr lang="fr-FR" sz="1300" b="1" dirty="0">
              <a:solidFill>
                <a:schemeClr val="tx1"/>
              </a:solidFill>
              <a:latin typeface="Avenir Book" panose="02000503020000020003" pitchFamily="2" charset="0"/>
              <a:cs typeface="Adelle Sans Devanagari Semibold" panose="02000503000000020004" pitchFamily="2" charset="-78"/>
            </a:endParaRPr>
          </a:p>
          <a:p>
            <a:r>
              <a:rPr lang="fr-FR" sz="1200" dirty="0">
                <a:solidFill>
                  <a:schemeClr val="tx1"/>
                </a:solidFill>
                <a:effectLst/>
                <a:latin typeface="Avenir Book" panose="02000503020000020003" pitchFamily="2" charset="0"/>
                <a:cs typeface="Adelle Sans Devanagari" panose="02000503000000020004" pitchFamily="2" charset="-78"/>
              </a:rPr>
              <a:t> </a:t>
            </a:r>
            <a:endParaRPr lang="fr-FR" sz="1200" dirty="0">
              <a:solidFill>
                <a:schemeClr val="tx1"/>
              </a:solidFill>
              <a:latin typeface="Avenir Book" panose="02000503020000020003" pitchFamily="2" charset="0"/>
              <a:cs typeface="Adelle Sans Devanagari" panose="02000503000000020004" pitchFamily="2" charset="-78"/>
            </a:endParaRPr>
          </a:p>
          <a:p>
            <a:endParaRPr lang="fr-FR" sz="1200" dirty="0">
              <a:solidFill>
                <a:schemeClr val="tx1"/>
              </a:solidFill>
              <a:latin typeface="Avenir Book" panose="02000503020000020003" pitchFamily="2" charset="0"/>
              <a:cs typeface="Adelle Sans Devanagari" panose="02000503000000020004" pitchFamily="2" charset="-78"/>
            </a:endParaRPr>
          </a:p>
        </p:txBody>
      </p:sp>
      <p:pic>
        <p:nvPicPr>
          <p:cNvPr id="18" name="Image 17" descr="Une image contenant noir, obscurité&#10;&#10;Description générée automatiquement">
            <a:extLst>
              <a:ext uri="{FF2B5EF4-FFF2-40B4-BE49-F238E27FC236}">
                <a16:creationId xmlns:a16="http://schemas.microsoft.com/office/drawing/2014/main" id="{1ED09E4C-94CD-EB53-4EB8-DEBF7B152029}"/>
              </a:ext>
            </a:extLst>
          </p:cNvPr>
          <p:cNvPicPr>
            <a:picLocks noChangeAspect="1"/>
          </p:cNvPicPr>
          <p:nvPr/>
        </p:nvPicPr>
        <p:blipFill>
          <a:blip r:embed="rId3"/>
          <a:stretch>
            <a:fillRect/>
          </a:stretch>
        </p:blipFill>
        <p:spPr>
          <a:xfrm rot="1306940">
            <a:off x="4985130" y="1071552"/>
            <a:ext cx="1061523" cy="1061523"/>
          </a:xfrm>
          <a:prstGeom prst="rect">
            <a:avLst/>
          </a:prstGeom>
        </p:spPr>
      </p:pic>
      <p:sp>
        <p:nvSpPr>
          <p:cNvPr id="2" name="Rectangle : coins arrondis 1">
            <a:extLst>
              <a:ext uri="{FF2B5EF4-FFF2-40B4-BE49-F238E27FC236}">
                <a16:creationId xmlns:a16="http://schemas.microsoft.com/office/drawing/2014/main" id="{D1EBF207-43F9-EEB3-084B-CDE543A79253}"/>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B8E2DFDC-FAF4-A4A2-8E28-EA8F59E34A10}"/>
              </a:ext>
            </a:extLst>
          </p:cNvPr>
          <p:cNvSpPr/>
          <p:nvPr/>
        </p:nvSpPr>
        <p:spPr>
          <a:xfrm rot="19540409">
            <a:off x="9072813" y="-52314"/>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444994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E6820-D02B-A625-FF9C-2743D096F33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7E4C01-EB8A-5195-756A-8D02FB49DEA0}"/>
              </a:ext>
            </a:extLst>
          </p:cNvPr>
          <p:cNvSpPr/>
          <p:nvPr/>
        </p:nvSpPr>
        <p:spPr>
          <a:xfrm>
            <a:off x="4121834" y="6030931"/>
            <a:ext cx="4056965" cy="640560"/>
          </a:xfrm>
          <a:prstGeom prst="rect">
            <a:avLst/>
          </a:prstGeom>
          <a:solidFill>
            <a:srgbClr val="FFFFFF">
              <a:alpha val="70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Espace réservé du numéro de diapositive 2">
            <a:extLst>
              <a:ext uri="{FF2B5EF4-FFF2-40B4-BE49-F238E27FC236}">
                <a16:creationId xmlns:a16="http://schemas.microsoft.com/office/drawing/2014/main" id="{E1CBE37F-265E-DF40-5712-3E394F69655E}"/>
              </a:ext>
            </a:extLst>
          </p:cNvPr>
          <p:cNvSpPr>
            <a:spLocks noGrp="1"/>
          </p:cNvSpPr>
          <p:nvPr>
            <p:ph type="sldNum" sz="quarter" idx="12"/>
          </p:nvPr>
        </p:nvSpPr>
        <p:spPr/>
        <p:txBody>
          <a:bodyPr/>
          <a:lstStyle/>
          <a:p>
            <a:fld id="{D0A4BE25-63F8-4FBD-909E-92E38D93C208}" type="slidenum">
              <a:rPr lang="fr-FR" smtClean="0"/>
              <a:t>24</a:t>
            </a:fld>
            <a:endParaRPr lang="fr-FR"/>
          </a:p>
        </p:txBody>
      </p:sp>
      <p:sp>
        <p:nvSpPr>
          <p:cNvPr id="10" name="Titre 3">
            <a:extLst>
              <a:ext uri="{FF2B5EF4-FFF2-40B4-BE49-F238E27FC236}">
                <a16:creationId xmlns:a16="http://schemas.microsoft.com/office/drawing/2014/main" id="{D6F8170F-14DA-DA1C-2A9C-F2EFF46D88F3}"/>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11" name="Rectangle 10">
            <a:extLst>
              <a:ext uri="{FF2B5EF4-FFF2-40B4-BE49-F238E27FC236}">
                <a16:creationId xmlns:a16="http://schemas.microsoft.com/office/drawing/2014/main" id="{76DD1AC8-F557-9A8B-E1C7-7592E69B856C}"/>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4FC8E112-265A-8CEB-D860-14900776A676}"/>
              </a:ext>
            </a:extLst>
          </p:cNvPr>
          <p:cNvSpPr/>
          <p:nvPr/>
        </p:nvSpPr>
        <p:spPr>
          <a:xfrm rot="19540409">
            <a:off x="2591477"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4" name="Rectangle : coins arrondis 13">
            <a:extLst>
              <a:ext uri="{FF2B5EF4-FFF2-40B4-BE49-F238E27FC236}">
                <a16:creationId xmlns:a16="http://schemas.microsoft.com/office/drawing/2014/main" id="{B0722E98-1865-0267-ED6C-634D3944E8C5}"/>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39CCEC9A-8DB3-BE4B-C339-D26A428D3FD9}"/>
              </a:ext>
            </a:extLst>
          </p:cNvPr>
          <p:cNvSpPr/>
          <p:nvPr/>
        </p:nvSpPr>
        <p:spPr>
          <a:xfrm rot="19540409">
            <a:off x="5819975" y="-53195"/>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6" name="Rectangle : coins arrondis 15">
            <a:extLst>
              <a:ext uri="{FF2B5EF4-FFF2-40B4-BE49-F238E27FC236}">
                <a16:creationId xmlns:a16="http://schemas.microsoft.com/office/drawing/2014/main" id="{CEDFBC20-5E51-5793-2A87-2CDCA26FACC9}"/>
              </a:ext>
            </a:extLst>
          </p:cNvPr>
          <p:cNvSpPr/>
          <p:nvPr/>
        </p:nvSpPr>
        <p:spPr>
          <a:xfrm rot="19540409">
            <a:off x="7460828" y="-52809"/>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18" name="Rectangle : coins arrondis 17">
            <a:extLst>
              <a:ext uri="{FF2B5EF4-FFF2-40B4-BE49-F238E27FC236}">
                <a16:creationId xmlns:a16="http://schemas.microsoft.com/office/drawing/2014/main" id="{8AF5BF97-9C78-CEF3-4D9A-43C8263DF9DB}"/>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19" name="ZoneTexte 18">
            <a:extLst>
              <a:ext uri="{FF2B5EF4-FFF2-40B4-BE49-F238E27FC236}">
                <a16:creationId xmlns:a16="http://schemas.microsoft.com/office/drawing/2014/main" id="{A0C8D75A-851E-DD6E-B680-069CD7DE8A40}"/>
              </a:ext>
            </a:extLst>
          </p:cNvPr>
          <p:cNvSpPr txBox="1"/>
          <p:nvPr/>
        </p:nvSpPr>
        <p:spPr>
          <a:xfrm>
            <a:off x="2921092" y="2466823"/>
            <a:ext cx="6349816" cy="2167196"/>
          </a:xfrm>
          <a:prstGeom prst="rect">
            <a:avLst/>
          </a:prstGeom>
          <a:noFill/>
        </p:spPr>
        <p:txBody>
          <a:bodyPr wrap="none" rtlCol="0">
            <a:spAutoFit/>
          </a:bodyPr>
          <a:lstStyle/>
          <a:p>
            <a:pPr algn="ctr">
              <a:lnSpc>
                <a:spcPct val="200000"/>
              </a:lnSpc>
            </a:pPr>
            <a:r>
              <a:rPr lang="fr-FR" sz="3600" b="1" dirty="0" err="1">
                <a:latin typeface="Avenir Book" panose="02000503020000020003" pitchFamily="2" charset="0"/>
              </a:rPr>
              <a:t>Thank</a:t>
            </a:r>
            <a:r>
              <a:rPr lang="fr-FR" sz="3600" b="1" dirty="0">
                <a:latin typeface="Avenir Book" panose="02000503020000020003" pitchFamily="2" charset="0"/>
              </a:rPr>
              <a:t> </a:t>
            </a:r>
            <a:r>
              <a:rPr lang="fr-FR" sz="3600" b="1" dirty="0" err="1">
                <a:latin typeface="Avenir Book" panose="02000503020000020003" pitchFamily="2" charset="0"/>
              </a:rPr>
              <a:t>you</a:t>
            </a:r>
            <a:r>
              <a:rPr lang="fr-FR" sz="3600" b="1" dirty="0">
                <a:latin typeface="Avenir Book" panose="02000503020000020003" pitchFamily="2" charset="0"/>
              </a:rPr>
              <a:t> </a:t>
            </a:r>
            <a:r>
              <a:rPr lang="fr-FR" sz="3600" dirty="0">
                <a:latin typeface="Avenir Book" panose="02000503020000020003" pitchFamily="2" charset="0"/>
              </a:rPr>
              <a:t>for </a:t>
            </a:r>
            <a:r>
              <a:rPr lang="fr-FR" sz="3600" dirty="0" err="1">
                <a:latin typeface="Avenir Book" panose="02000503020000020003" pitchFamily="2" charset="0"/>
              </a:rPr>
              <a:t>your</a:t>
            </a:r>
            <a:r>
              <a:rPr lang="fr-FR" sz="3600" dirty="0">
                <a:latin typeface="Avenir Book" panose="02000503020000020003" pitchFamily="2" charset="0"/>
              </a:rPr>
              <a:t> attention !</a:t>
            </a:r>
          </a:p>
          <a:p>
            <a:pPr algn="ctr">
              <a:lnSpc>
                <a:spcPct val="200000"/>
              </a:lnSpc>
            </a:pPr>
            <a:r>
              <a:rPr lang="fr-FR" sz="3600" b="1" dirty="0">
                <a:latin typeface="Avenir Book" panose="02000503020000020003" pitchFamily="2" charset="0"/>
              </a:rPr>
              <a:t>Q&amp;A </a:t>
            </a:r>
            <a:r>
              <a:rPr lang="fr-FR" sz="3600" dirty="0">
                <a:latin typeface="Avenir Book" panose="02000503020000020003" pitchFamily="2" charset="0"/>
              </a:rPr>
              <a:t>time</a:t>
            </a:r>
          </a:p>
        </p:txBody>
      </p:sp>
      <p:sp>
        <p:nvSpPr>
          <p:cNvPr id="2" name="Rectangle : coins arrondis 1">
            <a:extLst>
              <a:ext uri="{FF2B5EF4-FFF2-40B4-BE49-F238E27FC236}">
                <a16:creationId xmlns:a16="http://schemas.microsoft.com/office/drawing/2014/main" id="{BBDD20FB-3E52-D081-AB12-61D0C594C290}"/>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411533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F9F8-0A4D-3651-5521-FF6FA44076B7}"/>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68C13C8-CD71-9781-82F6-DB18D165C291}"/>
              </a:ext>
            </a:extLst>
          </p:cNvPr>
          <p:cNvSpPr>
            <a:spLocks noGrp="1"/>
          </p:cNvSpPr>
          <p:nvPr>
            <p:ph type="sldNum" sz="quarter" idx="12"/>
          </p:nvPr>
        </p:nvSpPr>
        <p:spPr/>
        <p:txBody>
          <a:bodyPr/>
          <a:lstStyle/>
          <a:p>
            <a:fld id="{D0A4BE25-63F8-4FBD-909E-92E38D93C208}" type="slidenum">
              <a:rPr lang="fr-FR" smtClean="0"/>
              <a:t>25</a:t>
            </a:fld>
            <a:endParaRPr lang="fr-FR"/>
          </a:p>
        </p:txBody>
      </p:sp>
      <p:sp>
        <p:nvSpPr>
          <p:cNvPr id="5" name="ZoneTexte 4">
            <a:extLst>
              <a:ext uri="{FF2B5EF4-FFF2-40B4-BE49-F238E27FC236}">
                <a16:creationId xmlns:a16="http://schemas.microsoft.com/office/drawing/2014/main" id="{8356F745-B993-F1DA-573C-30EF2097B7E9}"/>
              </a:ext>
            </a:extLst>
          </p:cNvPr>
          <p:cNvSpPr txBox="1"/>
          <p:nvPr/>
        </p:nvSpPr>
        <p:spPr>
          <a:xfrm>
            <a:off x="738840" y="976076"/>
            <a:ext cx="2960831" cy="584775"/>
          </a:xfrm>
          <a:prstGeom prst="rect">
            <a:avLst/>
          </a:prstGeom>
          <a:noFill/>
        </p:spPr>
        <p:txBody>
          <a:bodyPr wrap="square" rtlCol="0">
            <a:spAutoFit/>
          </a:bodyPr>
          <a:lstStyle/>
          <a:p>
            <a:r>
              <a:rPr lang="fr-FR" sz="3200" dirty="0">
                <a:latin typeface="Avenir Medium" panose="02000503020000020003" pitchFamily="2" charset="0"/>
              </a:rPr>
              <a:t>REFERENCES</a:t>
            </a:r>
            <a:r>
              <a:rPr lang="fr-FR" sz="3200" b="1" dirty="0">
                <a:latin typeface="Avenir Black" panose="02000503020000020003" pitchFamily="2" charset="0"/>
              </a:rPr>
              <a:t> </a:t>
            </a:r>
          </a:p>
        </p:txBody>
      </p:sp>
      <p:sp>
        <p:nvSpPr>
          <p:cNvPr id="10" name="Titre 3">
            <a:extLst>
              <a:ext uri="{FF2B5EF4-FFF2-40B4-BE49-F238E27FC236}">
                <a16:creationId xmlns:a16="http://schemas.microsoft.com/office/drawing/2014/main" id="{19776FDC-1868-328E-171F-67A09A4149A1}"/>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32" name="Rectangle 31">
            <a:extLst>
              <a:ext uri="{FF2B5EF4-FFF2-40B4-BE49-F238E27FC236}">
                <a16:creationId xmlns:a16="http://schemas.microsoft.com/office/drawing/2014/main" id="{EAAA3B2A-20C1-0ADA-DD10-36C15C40F46E}"/>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ECE64B91-7481-E1CC-58DC-5E9471EC9CD0}"/>
              </a:ext>
            </a:extLst>
          </p:cNvPr>
          <p:cNvSpPr txBox="1"/>
          <p:nvPr/>
        </p:nvSpPr>
        <p:spPr>
          <a:xfrm>
            <a:off x="532196" y="1813257"/>
            <a:ext cx="11659804" cy="4939814"/>
          </a:xfrm>
          <a:prstGeom prst="rect">
            <a:avLst/>
          </a:prstGeom>
          <a:noFill/>
        </p:spPr>
        <p:txBody>
          <a:bodyPr wrap="square" rtlCol="0">
            <a:spAutoFit/>
          </a:bodyPr>
          <a:lstStyle/>
          <a:p>
            <a:pPr marL="342900" indent="-342900">
              <a:lnSpc>
                <a:spcPct val="150000"/>
              </a:lnSpc>
              <a:buAutoNum type="arabicPeriod"/>
            </a:pPr>
            <a:r>
              <a:rPr lang="fr-FR" sz="1400" dirty="0" err="1">
                <a:effectLst/>
                <a:latin typeface="Avenir Light" panose="020B0402020203020204" pitchFamily="34" charset="77"/>
              </a:rPr>
              <a:t>True</a:t>
            </a:r>
            <a:r>
              <a:rPr lang="fr-FR" sz="1400" dirty="0">
                <a:effectLst/>
                <a:latin typeface="Avenir Light" panose="020B0402020203020204" pitchFamily="34" charset="77"/>
              </a:rPr>
              <a:t> </a:t>
            </a:r>
            <a:r>
              <a:rPr lang="fr-FR" sz="1400" dirty="0" err="1">
                <a:effectLst/>
                <a:latin typeface="Avenir Light" panose="020B0402020203020204" pitchFamily="34" charset="77"/>
              </a:rPr>
              <a:t>Cost</a:t>
            </a:r>
            <a:r>
              <a:rPr lang="fr-FR" sz="1400" dirty="0">
                <a:effectLst/>
                <a:latin typeface="Avenir Light" panose="020B0402020203020204" pitchFamily="34" charset="77"/>
              </a:rPr>
              <a:t> Initiative. 2022. </a:t>
            </a:r>
            <a:r>
              <a:rPr lang="fr-FR" sz="1400" i="1" dirty="0">
                <a:effectLst/>
                <a:latin typeface="Avenir Light" panose="020B0402020203020204" pitchFamily="34" charset="77"/>
              </a:rPr>
              <a:t>TCA </a:t>
            </a:r>
            <a:r>
              <a:rPr lang="fr-FR" sz="1400" i="1" dirty="0" err="1">
                <a:effectLst/>
                <a:latin typeface="Avenir Light" panose="020B0402020203020204" pitchFamily="34" charset="77"/>
              </a:rPr>
              <a:t>Handbook</a:t>
            </a:r>
            <a:r>
              <a:rPr lang="fr-FR" sz="1400" i="1" dirty="0">
                <a:effectLst/>
                <a:latin typeface="Avenir Light" panose="020B0402020203020204" pitchFamily="34" charset="77"/>
              </a:rPr>
              <a:t> – </a:t>
            </a:r>
            <a:r>
              <a:rPr lang="fr-FR" sz="1400" i="1" dirty="0" err="1">
                <a:effectLst/>
                <a:latin typeface="Avenir Light" panose="020B0402020203020204" pitchFamily="34" charset="77"/>
              </a:rPr>
              <a:t>Practical</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True</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Cost</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Accounting</a:t>
            </a:r>
            <a:r>
              <a:rPr lang="fr-FR" sz="1400" i="1" dirty="0">
                <a:effectLst/>
                <a:latin typeface="Avenir Light" panose="020B0402020203020204" pitchFamily="34" charset="77"/>
              </a:rPr>
              <a:t> guidelines for the </a:t>
            </a:r>
            <a:r>
              <a:rPr lang="fr-FR" sz="1400" i="1" dirty="0" err="1">
                <a:effectLst/>
                <a:latin typeface="Avenir Light" panose="020B0402020203020204" pitchFamily="34" charset="77"/>
              </a:rPr>
              <a:t>food</a:t>
            </a:r>
            <a:r>
              <a:rPr lang="fr-FR" sz="1400" i="1" dirty="0">
                <a:latin typeface="Avenir Light" panose="020B0402020203020204" pitchFamily="34" charset="77"/>
              </a:rPr>
              <a:t> </a:t>
            </a:r>
            <a:r>
              <a:rPr lang="fr-FR" sz="1400" i="1" dirty="0">
                <a:effectLst/>
                <a:latin typeface="Avenir Light" panose="020B0402020203020204" pitchFamily="34" charset="77"/>
              </a:rPr>
              <a:t>and </a:t>
            </a:r>
            <a:r>
              <a:rPr lang="fr-FR" sz="1400" i="1" dirty="0" err="1">
                <a:effectLst/>
                <a:latin typeface="Avenir Light" panose="020B0402020203020204" pitchFamily="34" charset="77"/>
              </a:rPr>
              <a:t>farming</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sector</a:t>
            </a:r>
            <a:r>
              <a:rPr lang="fr-FR" sz="1400" i="1" dirty="0">
                <a:effectLst/>
                <a:latin typeface="Avenir Light" panose="020B0402020203020204" pitchFamily="34" charset="77"/>
              </a:rPr>
              <a:t> on impact </a:t>
            </a:r>
            <a:r>
              <a:rPr lang="fr-FR" sz="1400" i="1" dirty="0" err="1">
                <a:effectLst/>
                <a:latin typeface="Avenir Light" panose="020B0402020203020204" pitchFamily="34" charset="77"/>
              </a:rPr>
              <a:t>measurement</a:t>
            </a:r>
            <a:r>
              <a:rPr lang="fr-FR" sz="1400" i="1" dirty="0">
                <a:effectLst/>
                <a:latin typeface="Avenir Light" panose="020B0402020203020204" pitchFamily="34" charset="77"/>
              </a:rPr>
              <a:t>, valuation and </a:t>
            </a:r>
            <a:r>
              <a:rPr lang="fr-FR" sz="1400" i="1" dirty="0" err="1">
                <a:effectLst/>
                <a:latin typeface="Avenir Light" panose="020B0402020203020204" pitchFamily="34" charset="77"/>
              </a:rPr>
              <a:t>reporting</a:t>
            </a:r>
            <a:r>
              <a:rPr lang="fr-FR" sz="1400" dirty="0">
                <a:effectLst/>
                <a:latin typeface="Avenir Light" panose="020B0402020203020204" pitchFamily="34" charset="77"/>
              </a:rPr>
              <a:t>. </a:t>
            </a:r>
            <a:r>
              <a:rPr lang="fr-FR" sz="1400" dirty="0">
                <a:effectLst/>
                <a:latin typeface="Avenir Light" panose="020B0402020203020204" pitchFamily="34" charset="77"/>
                <a:hlinkClick r:id="rId3">
                  <a:extLst>
                    <a:ext uri="{A12FA001-AC4F-418D-AE19-62706E023703}">
                      <ahyp:hlinkClr xmlns:ahyp="http://schemas.microsoft.com/office/drawing/2018/hyperlinkcolor" val="tx"/>
                    </a:ext>
                  </a:extLst>
                </a:hlinkClick>
              </a:rPr>
              <a:t>http://tca2f.org/wp-content/uploads/2022/03/TCA_Agrifood_Handbook.pdf</a:t>
            </a:r>
            <a:endParaRPr lang="fr-FR" sz="1400" dirty="0">
              <a:effectLst/>
              <a:latin typeface="Avenir Light" panose="020B0402020203020204" pitchFamily="34" charset="77"/>
            </a:endParaRPr>
          </a:p>
          <a:p>
            <a:pPr marL="342900" indent="-342900">
              <a:lnSpc>
                <a:spcPct val="150000"/>
              </a:lnSpc>
              <a:buAutoNum type="arabicPeriod"/>
            </a:pPr>
            <a:r>
              <a:rPr lang="fr-FR" sz="1400" dirty="0">
                <a:effectLst/>
                <a:latin typeface="Avenir Light" panose="020B0402020203020204" pitchFamily="34" charset="77"/>
              </a:rPr>
              <a:t>FAO. 2023. </a:t>
            </a:r>
            <a:r>
              <a:rPr lang="fr-FR" sz="1400" i="1" dirty="0">
                <a:effectLst/>
                <a:latin typeface="Avenir Light" panose="020B0402020203020204" pitchFamily="34" charset="77"/>
              </a:rPr>
              <a:t>The State of </a:t>
            </a:r>
            <a:r>
              <a:rPr lang="fr-FR" sz="1400" i="1" dirty="0">
                <a:latin typeface="Avenir Light" panose="020B0402020203020204" pitchFamily="34" charset="77"/>
              </a:rPr>
              <a:t>F</a:t>
            </a:r>
            <a:r>
              <a:rPr lang="fr-FR" sz="1400" i="1" dirty="0">
                <a:effectLst/>
                <a:latin typeface="Avenir Light" panose="020B0402020203020204" pitchFamily="34" charset="77"/>
              </a:rPr>
              <a:t>ood and Agriculture 2023. </a:t>
            </a:r>
            <a:r>
              <a:rPr lang="fr-FR" sz="1400" i="1" dirty="0" err="1">
                <a:effectLst/>
                <a:latin typeface="Avenir Light" panose="020B0402020203020204" pitchFamily="34" charset="77"/>
              </a:rPr>
              <a:t>Revealing</a:t>
            </a:r>
            <a:r>
              <a:rPr lang="fr-FR" sz="1400" i="1" dirty="0">
                <a:effectLst/>
                <a:latin typeface="Avenir Light" panose="020B0402020203020204" pitchFamily="34" charset="77"/>
              </a:rPr>
              <a:t> the </a:t>
            </a:r>
            <a:r>
              <a:rPr lang="fr-FR" sz="1400" i="1" dirty="0" err="1">
                <a:effectLst/>
                <a:latin typeface="Avenir Light" panose="020B0402020203020204" pitchFamily="34" charset="77"/>
              </a:rPr>
              <a:t>true</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cost</a:t>
            </a:r>
            <a:r>
              <a:rPr lang="fr-FR" sz="1400" i="1" dirty="0">
                <a:effectLst/>
                <a:latin typeface="Avenir Light" panose="020B0402020203020204" pitchFamily="34" charset="77"/>
              </a:rPr>
              <a:t> of </a:t>
            </a:r>
            <a:r>
              <a:rPr lang="fr-FR" sz="1400" i="1" dirty="0" err="1">
                <a:effectLst/>
                <a:latin typeface="Avenir Light" panose="020B0402020203020204" pitchFamily="34" charset="77"/>
              </a:rPr>
              <a:t>food</a:t>
            </a:r>
            <a:r>
              <a:rPr lang="fr-FR" sz="1400" i="1" dirty="0">
                <a:effectLst/>
                <a:latin typeface="Avenir Light" panose="020B0402020203020204" pitchFamily="34" charset="77"/>
              </a:rPr>
              <a:t> to </a:t>
            </a:r>
            <a:r>
              <a:rPr lang="fr-FR" sz="1400" i="1" dirty="0" err="1">
                <a:effectLst/>
                <a:latin typeface="Avenir Light" panose="020B0402020203020204" pitchFamily="34" charset="77"/>
              </a:rPr>
              <a:t>transform</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agrifood</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systems</a:t>
            </a:r>
            <a:r>
              <a:rPr lang="fr-FR" sz="1400" i="1" dirty="0">
                <a:latin typeface="Avenir Light" panose="020B0402020203020204" pitchFamily="34" charset="77"/>
              </a:rPr>
              <a:t>. </a:t>
            </a:r>
            <a:r>
              <a:rPr lang="fr-FR" sz="1400" dirty="0">
                <a:latin typeface="Avenir Light" panose="020B0402020203020204" pitchFamily="34" charset="77"/>
              </a:rPr>
              <a:t>Rome. </a:t>
            </a:r>
            <a:r>
              <a:rPr lang="fr-FR" sz="1400" dirty="0">
                <a:latin typeface="Avenir Light" panose="020B0402020203020204" pitchFamily="34" charset="77"/>
                <a:hlinkClick r:id="rId4">
                  <a:extLst>
                    <a:ext uri="{A12FA001-AC4F-418D-AE19-62706E023703}">
                      <ahyp:hlinkClr xmlns:ahyp="http://schemas.microsoft.com/office/drawing/2018/hyperlinkcolor" val="tx"/>
                    </a:ext>
                  </a:extLst>
                </a:hlinkClick>
              </a:rPr>
              <a:t>https://doi.org/10.4060/cc7724en</a:t>
            </a:r>
            <a:endParaRPr lang="fr-FR" sz="1400" dirty="0">
              <a:latin typeface="Avenir Light" panose="020B0402020203020204" pitchFamily="34" charset="77"/>
            </a:endParaRPr>
          </a:p>
          <a:p>
            <a:pPr marL="342900" indent="-342900" algn="just">
              <a:lnSpc>
                <a:spcPct val="150000"/>
              </a:lnSpc>
              <a:buAutoNum type="arabicPeriod"/>
            </a:pPr>
            <a:r>
              <a:rPr lang="fr-FR" sz="1400" dirty="0" err="1">
                <a:effectLst/>
                <a:latin typeface="Avenir Light" panose="020B0402020203020204" pitchFamily="34" charset="77"/>
              </a:rPr>
              <a:t>Economics</a:t>
            </a:r>
            <a:r>
              <a:rPr lang="fr-FR" sz="1400" dirty="0">
                <a:effectLst/>
                <a:latin typeface="Avenir Light" panose="020B0402020203020204" pitchFamily="34" charset="77"/>
              </a:rPr>
              <a:t> of </a:t>
            </a:r>
            <a:r>
              <a:rPr lang="fr-FR" sz="1400" dirty="0" err="1">
                <a:effectLst/>
                <a:latin typeface="Avenir Light" panose="020B0402020203020204" pitchFamily="34" charset="77"/>
              </a:rPr>
              <a:t>Ecosystems</a:t>
            </a:r>
            <a:r>
              <a:rPr lang="fr-FR" sz="1400" dirty="0">
                <a:effectLst/>
                <a:latin typeface="Avenir Light" panose="020B0402020203020204" pitchFamily="34" charset="77"/>
              </a:rPr>
              <a:t> and </a:t>
            </a:r>
            <a:r>
              <a:rPr lang="fr-FR" sz="1400" dirty="0" err="1">
                <a:effectLst/>
                <a:latin typeface="Avenir Light" panose="020B0402020203020204" pitchFamily="34" charset="77"/>
              </a:rPr>
              <a:t>Biodiversity</a:t>
            </a:r>
            <a:r>
              <a:rPr lang="fr-FR" sz="1400" dirty="0">
                <a:effectLst/>
                <a:latin typeface="Avenir Light" panose="020B0402020203020204" pitchFamily="34" charset="77"/>
              </a:rPr>
              <a:t> (TEEB). 2018. </a:t>
            </a:r>
            <a:r>
              <a:rPr lang="fr-FR" sz="1400" i="1" dirty="0">
                <a:effectLst/>
                <a:latin typeface="Avenir Light" panose="020B0402020203020204" pitchFamily="34" charset="77"/>
              </a:rPr>
              <a:t>TEEB for Agriculture &amp; Food: Scientific and </a:t>
            </a:r>
            <a:r>
              <a:rPr lang="fr-FR" sz="1400" i="1" dirty="0" err="1">
                <a:effectLst/>
                <a:latin typeface="Avenir Light" panose="020B0402020203020204" pitchFamily="34" charset="77"/>
              </a:rPr>
              <a:t>Economic</a:t>
            </a:r>
            <a:r>
              <a:rPr lang="fr-FR" sz="1400" i="1" dirty="0">
                <a:latin typeface="Avenir Light" panose="020B0402020203020204" pitchFamily="34" charset="77"/>
              </a:rPr>
              <a:t> </a:t>
            </a:r>
            <a:r>
              <a:rPr lang="fr-FR" sz="1400" i="1" dirty="0" err="1">
                <a:effectLst/>
                <a:latin typeface="Avenir Light" panose="020B0402020203020204" pitchFamily="34" charset="77"/>
              </a:rPr>
              <a:t>Foundations</a:t>
            </a:r>
            <a:r>
              <a:rPr lang="fr-FR" sz="1400" i="1" dirty="0">
                <a:effectLst/>
                <a:latin typeface="Avenir Light" panose="020B0402020203020204" pitchFamily="34" charset="77"/>
              </a:rPr>
              <a:t>. </a:t>
            </a:r>
            <a:r>
              <a:rPr lang="fr-FR" sz="1400" dirty="0">
                <a:effectLst/>
                <a:latin typeface="Avenir Light" panose="020B0402020203020204" pitchFamily="34" charset="77"/>
              </a:rPr>
              <a:t>Geneva: UN </a:t>
            </a:r>
            <a:r>
              <a:rPr lang="fr-FR" sz="1400" dirty="0" err="1">
                <a:effectLst/>
                <a:latin typeface="Avenir Light" panose="020B0402020203020204" pitchFamily="34" charset="77"/>
              </a:rPr>
              <a:t>Environment</a:t>
            </a:r>
            <a:r>
              <a:rPr lang="fr-FR" sz="1400" dirty="0">
                <a:effectLst/>
                <a:latin typeface="Avenir Light" panose="020B0402020203020204" pitchFamily="34" charset="77"/>
              </a:rPr>
              <a:t>.</a:t>
            </a:r>
          </a:p>
          <a:p>
            <a:pPr marL="342900" indent="-342900" algn="just">
              <a:lnSpc>
                <a:spcPct val="150000"/>
              </a:lnSpc>
              <a:buAutoNum type="arabicPeriod"/>
            </a:pPr>
            <a:r>
              <a:rPr lang="fr-FR" sz="1400" dirty="0">
                <a:effectLst/>
                <a:latin typeface="Avenir Light" panose="020B0402020203020204" pitchFamily="34" charset="77"/>
              </a:rPr>
              <a:t>Natural Capital Coalition. 2016. </a:t>
            </a:r>
            <a:r>
              <a:rPr lang="fr-FR" sz="1400" i="1" dirty="0">
                <a:effectLst/>
                <a:latin typeface="Avenir Light" panose="020B0402020203020204" pitchFamily="34" charset="77"/>
              </a:rPr>
              <a:t>Natural Capital Protocol. </a:t>
            </a:r>
            <a:endParaRPr lang="fr-FR" sz="1400" dirty="0">
              <a:latin typeface="Avenir Light" panose="020B0402020203020204" pitchFamily="34" charset="77"/>
            </a:endParaRPr>
          </a:p>
          <a:p>
            <a:pPr marL="342900" indent="-342900">
              <a:lnSpc>
                <a:spcPct val="150000"/>
              </a:lnSpc>
              <a:buAutoNum type="arabicPeriod"/>
            </a:pPr>
            <a:r>
              <a:rPr lang="fr-FR" sz="1400" dirty="0">
                <a:effectLst/>
                <a:latin typeface="Avenir Light" panose="020B0402020203020204" pitchFamily="34" charset="77"/>
              </a:rPr>
              <a:t>R. N. </a:t>
            </a:r>
            <a:r>
              <a:rPr lang="fr-FR" sz="1400" dirty="0" err="1">
                <a:effectLst/>
                <a:latin typeface="Avenir Light" panose="020B0402020203020204" pitchFamily="34" charset="77"/>
              </a:rPr>
              <a:t>Ratu</a:t>
            </a:r>
            <a:r>
              <a:rPr lang="fr-FR" sz="1400" dirty="0">
                <a:effectLst/>
                <a:latin typeface="Avenir Light" panose="020B0402020203020204" pitchFamily="34" charset="77"/>
              </a:rPr>
              <a:t>, I. D. </a:t>
            </a:r>
            <a:r>
              <a:rPr lang="fr-FR" sz="1400" dirty="0" err="1">
                <a:effectLst/>
                <a:latin typeface="Avenir Light" panose="020B0402020203020204" pitchFamily="34" charset="77"/>
              </a:rPr>
              <a:t>Velescu</a:t>
            </a:r>
            <a:r>
              <a:rPr lang="fr-FR" sz="1400" dirty="0">
                <a:effectLst/>
                <a:latin typeface="Avenir Light" panose="020B0402020203020204" pitchFamily="34" charset="77"/>
              </a:rPr>
              <a:t>, F. </a:t>
            </a:r>
            <a:r>
              <a:rPr lang="fr-FR" sz="1400" dirty="0" err="1">
                <a:effectLst/>
                <a:latin typeface="Avenir Light" panose="020B0402020203020204" pitchFamily="34" charset="77"/>
              </a:rPr>
              <a:t>Stoica</a:t>
            </a:r>
            <a:r>
              <a:rPr lang="fr-FR" sz="1400" dirty="0">
                <a:effectLst/>
                <a:latin typeface="Avenir Light" panose="020B0402020203020204" pitchFamily="34" charset="77"/>
              </a:rPr>
              <a:t>, A. </a:t>
            </a:r>
            <a:r>
              <a:rPr lang="fr-FR" sz="1400" dirty="0" err="1">
                <a:effectLst/>
                <a:latin typeface="Avenir Light" panose="020B0402020203020204" pitchFamily="34" charset="77"/>
              </a:rPr>
              <a:t>Usturoi</a:t>
            </a:r>
            <a:r>
              <a:rPr lang="fr-FR" sz="1400" dirty="0">
                <a:effectLst/>
                <a:latin typeface="Avenir Light" panose="020B0402020203020204" pitchFamily="34" charset="77"/>
              </a:rPr>
              <a:t>, V. N. </a:t>
            </a:r>
            <a:r>
              <a:rPr lang="fr-FR" sz="1400" dirty="0" err="1">
                <a:effectLst/>
                <a:latin typeface="Avenir Light" panose="020B0402020203020204" pitchFamily="34" charset="77"/>
              </a:rPr>
              <a:t>Arsenoaia</a:t>
            </a:r>
            <a:r>
              <a:rPr lang="fr-FR" sz="1400" dirty="0">
                <a:effectLst/>
                <a:latin typeface="Avenir Light" panose="020B0402020203020204" pitchFamily="34" charset="77"/>
              </a:rPr>
              <a:t>, I. C. </a:t>
            </a:r>
            <a:r>
              <a:rPr lang="fr-FR" sz="1400" dirty="0" err="1">
                <a:effectLst/>
                <a:latin typeface="Avenir Light" panose="020B0402020203020204" pitchFamily="34" charset="77"/>
              </a:rPr>
              <a:t>Crivei</a:t>
            </a:r>
            <a:r>
              <a:rPr lang="fr-FR" sz="1400" dirty="0">
                <a:effectLst/>
                <a:latin typeface="Avenir Light" panose="020B0402020203020204" pitchFamily="34" charset="77"/>
              </a:rPr>
              <a:t>, A. N. </a:t>
            </a:r>
            <a:r>
              <a:rPr lang="fr-FR" sz="1400" dirty="0" err="1">
                <a:effectLst/>
                <a:latin typeface="Avenir Light" panose="020B0402020203020204" pitchFamily="34" charset="77"/>
              </a:rPr>
              <a:t>Postolache</a:t>
            </a:r>
            <a:r>
              <a:rPr lang="fr-FR" sz="1400" dirty="0">
                <a:effectLst/>
                <a:latin typeface="Avenir Light" panose="020B0402020203020204" pitchFamily="34" charset="77"/>
              </a:rPr>
              <a:t>, F. D. </a:t>
            </a:r>
            <a:r>
              <a:rPr lang="fr-FR" sz="1400" dirty="0" err="1">
                <a:effectLst/>
                <a:latin typeface="Avenir Light" panose="020B0402020203020204" pitchFamily="34" charset="77"/>
              </a:rPr>
              <a:t>Lipsa</a:t>
            </a:r>
            <a:r>
              <a:rPr lang="fr-FR" sz="1400" dirty="0">
                <a:effectLst/>
                <a:latin typeface="Avenir Light" panose="020B0402020203020204" pitchFamily="34" charset="77"/>
              </a:rPr>
              <a:t>, F. </a:t>
            </a:r>
            <a:r>
              <a:rPr lang="fr-FR" sz="1400" dirty="0" err="1">
                <a:effectLst/>
                <a:latin typeface="Avenir Light" panose="020B0402020203020204" pitchFamily="34" charset="77"/>
              </a:rPr>
              <a:t>Filipov</a:t>
            </a:r>
            <a:r>
              <a:rPr lang="fr-FR" sz="1400" dirty="0">
                <a:effectLst/>
                <a:latin typeface="Avenir Light" panose="020B0402020203020204" pitchFamily="34" charset="77"/>
              </a:rPr>
              <a:t>, A. M. </a:t>
            </a:r>
            <a:r>
              <a:rPr lang="fr-FR" sz="1400" dirty="0" err="1">
                <a:effectLst/>
                <a:latin typeface="Avenir Light" panose="020B0402020203020204" pitchFamily="34" charset="77"/>
              </a:rPr>
              <a:t>Florea</a:t>
            </a:r>
            <a:r>
              <a:rPr lang="fr-FR" sz="1400" dirty="0">
                <a:effectLst/>
                <a:latin typeface="Avenir Light" panose="020B0402020203020204" pitchFamily="34" charset="77"/>
              </a:rPr>
              <a:t>, et al. 2023. </a:t>
            </a:r>
            <a:r>
              <a:rPr lang="fr-FR" sz="1400" i="1" dirty="0">
                <a:effectLst/>
                <a:latin typeface="Avenir Light" panose="020B0402020203020204" pitchFamily="34" charset="77"/>
              </a:rPr>
              <a:t>Application of agri-</a:t>
            </a:r>
            <a:r>
              <a:rPr lang="fr-FR" sz="1400" i="1" dirty="0" err="1">
                <a:effectLst/>
                <a:latin typeface="Avenir Light" panose="020B0402020203020204" pitchFamily="34" charset="77"/>
              </a:rPr>
              <a:t>food</a:t>
            </a:r>
            <a:r>
              <a:rPr lang="fr-FR" sz="1400" i="1" dirty="0">
                <a:effectLst/>
                <a:latin typeface="Avenir Light" panose="020B0402020203020204" pitchFamily="34" charset="77"/>
              </a:rPr>
              <a:t> by-</a:t>
            </a:r>
            <a:r>
              <a:rPr lang="fr-FR" sz="1400" i="1" dirty="0" err="1">
                <a:effectLst/>
                <a:latin typeface="Avenir Light" panose="020B0402020203020204" pitchFamily="34" charset="77"/>
              </a:rPr>
              <a:t>products</a:t>
            </a:r>
            <a:r>
              <a:rPr lang="fr-FR" sz="1400" i="1" dirty="0">
                <a:effectLst/>
                <a:latin typeface="Avenir Light" panose="020B0402020203020204" pitchFamily="34" charset="77"/>
              </a:rPr>
              <a:t> in the </a:t>
            </a:r>
            <a:r>
              <a:rPr lang="fr-FR" sz="1400" i="1" dirty="0" err="1">
                <a:effectLst/>
                <a:latin typeface="Avenir Light" panose="020B0402020203020204" pitchFamily="34" charset="77"/>
              </a:rPr>
              <a:t>food</a:t>
            </a:r>
            <a:r>
              <a:rPr lang="fr-FR" sz="1400" i="1" dirty="0">
                <a:latin typeface="Avenir Light" panose="020B0402020203020204" pitchFamily="34" charset="77"/>
              </a:rPr>
              <a:t> </a:t>
            </a:r>
            <a:r>
              <a:rPr lang="fr-FR" sz="1400" i="1" dirty="0" err="1">
                <a:effectLst/>
                <a:latin typeface="Avenir Light" panose="020B0402020203020204" pitchFamily="34" charset="77"/>
              </a:rPr>
              <a:t>industry</a:t>
            </a:r>
            <a:r>
              <a:rPr lang="fr-FR" sz="1400" i="1" dirty="0">
                <a:latin typeface="Avenir Light" panose="020B0402020203020204" pitchFamily="34" charset="77"/>
              </a:rPr>
              <a:t>.</a:t>
            </a:r>
            <a:r>
              <a:rPr lang="fr-FR" sz="1400" dirty="0">
                <a:effectLst/>
                <a:latin typeface="Avenir Light" panose="020B0402020203020204" pitchFamily="34" charset="77"/>
              </a:rPr>
              <a:t> Agriculture, vol. 13, no. 8, p. 1559.</a:t>
            </a:r>
          </a:p>
          <a:p>
            <a:pPr marL="342900" indent="-342900">
              <a:lnSpc>
                <a:spcPct val="150000"/>
              </a:lnSpc>
              <a:buAutoNum type="arabicPeriod"/>
            </a:pPr>
            <a:r>
              <a:rPr lang="fr-FR" sz="1400" dirty="0">
                <a:effectLst/>
                <a:latin typeface="Adelle Sans Devanagari Light" panose="02000503000000020004" pitchFamily="2" charset="-78"/>
                <a:cs typeface="Adelle Sans Devanagari Light" panose="02000503000000020004" pitchFamily="2" charset="-78"/>
              </a:rPr>
              <a:t>Office </a:t>
            </a:r>
            <a:r>
              <a:rPr lang="fr-FR" sz="1400" dirty="0" err="1">
                <a:effectLst/>
                <a:latin typeface="Adelle Sans Devanagari Light" panose="02000503000000020004" pitchFamily="2" charset="-78"/>
                <a:cs typeface="Adelle Sans Devanagari Light" panose="02000503000000020004" pitchFamily="2" charset="-78"/>
              </a:rPr>
              <a:t>Federale</a:t>
            </a:r>
            <a:r>
              <a:rPr lang="fr-FR" sz="1400" dirty="0">
                <a:effectLst/>
                <a:latin typeface="Adelle Sans Devanagari Light" panose="02000503000000020004" pitchFamily="2" charset="-78"/>
                <a:cs typeface="Adelle Sans Devanagari Light" panose="02000503000000020004" pitchFamily="2" charset="-78"/>
              </a:rPr>
              <a:t> de l’Agriculture (OFAG). 2024. </a:t>
            </a:r>
            <a:r>
              <a:rPr lang="fr-FR" sz="1400" i="1" dirty="0">
                <a:effectLst/>
                <a:latin typeface="Adelle Sans Devanagari Light" panose="02000503000000020004" pitchFamily="2" charset="-78"/>
                <a:cs typeface="Adelle Sans Devanagari Light" panose="02000503000000020004" pitchFamily="2" charset="-78"/>
              </a:rPr>
              <a:t>L’ann</a:t>
            </a:r>
            <a:r>
              <a:rPr lang="fr-FR" sz="1400" i="1" dirty="0">
                <a:latin typeface="Adelle Sans Devanagari Light" panose="02000503000000020004" pitchFamily="2" charset="-78"/>
                <a:cs typeface="Adelle Sans Devanagari Light" panose="02000503000000020004" pitchFamily="2" charset="-78"/>
              </a:rPr>
              <a:t>é</a:t>
            </a:r>
            <a:r>
              <a:rPr lang="fr-FR" sz="1400" i="1" dirty="0">
                <a:effectLst/>
                <a:latin typeface="Adelle Sans Devanagari Light" panose="02000503000000020004" pitchFamily="2" charset="-78"/>
                <a:cs typeface="Adelle Sans Devanagari Light" panose="02000503000000020004" pitchFamily="2" charset="-78"/>
              </a:rPr>
              <a:t>e viticole 2023. statistiques vitivinicoles. </a:t>
            </a:r>
            <a:endParaRPr lang="fr-FR" sz="1400" i="1" dirty="0">
              <a:effectLst/>
              <a:latin typeface="Avenir Light" panose="020B0402020203020204" pitchFamily="34" charset="77"/>
            </a:endParaRPr>
          </a:p>
          <a:p>
            <a:pPr marL="342900" indent="-342900">
              <a:lnSpc>
                <a:spcPct val="150000"/>
              </a:lnSpc>
              <a:buFontTx/>
              <a:buAutoNum type="arabicPeriod"/>
            </a:pPr>
            <a:r>
              <a:rPr lang="fr-FR" sz="1400" dirty="0">
                <a:effectLst/>
                <a:latin typeface="Avenir Light" panose="020B0402020203020204" pitchFamily="34" charset="77"/>
                <a:cs typeface="Adelle Sans Devanagari Light" panose="02000503000000020004" pitchFamily="2" charset="-78"/>
              </a:rPr>
              <a:t>Association Suisse du Commerce des Vins (ASCV). 2023. </a:t>
            </a:r>
            <a:r>
              <a:rPr lang="fr-FR" sz="1400" i="1" dirty="0">
                <a:effectLst/>
                <a:latin typeface="Avenir Light" panose="020B0402020203020204" pitchFamily="34" charset="77"/>
                <a:cs typeface="Adelle Sans Devanagari Light" panose="02000503000000020004" pitchFamily="2" charset="-78"/>
              </a:rPr>
              <a:t>Rapport annuel 2022.</a:t>
            </a:r>
          </a:p>
          <a:p>
            <a:pPr marL="342900" indent="-342900">
              <a:lnSpc>
                <a:spcPct val="150000"/>
              </a:lnSpc>
              <a:buFontTx/>
              <a:buAutoNum type="arabicPeriod"/>
            </a:pPr>
            <a:r>
              <a:rPr lang="fr-FR" sz="1400" dirty="0">
                <a:effectLst/>
                <a:latin typeface="Avenir Light" panose="020B0402020203020204" pitchFamily="34" charset="77"/>
              </a:rPr>
              <a:t>Pfister, Richard, et al. 2019. </a:t>
            </a:r>
            <a:r>
              <a:rPr lang="fr-FR" sz="1400" i="1" dirty="0">
                <a:effectLst/>
                <a:latin typeface="Avenir Light" panose="020B0402020203020204" pitchFamily="34" charset="77"/>
              </a:rPr>
              <a:t>Viticulture: Quelle protection contre les parasites et quel entretien du sol ?</a:t>
            </a:r>
            <a:r>
              <a:rPr lang="fr-FR" sz="1400" dirty="0">
                <a:effectLst/>
                <a:latin typeface="Avenir Light" panose="020B0402020203020204" pitchFamily="34" charset="77"/>
              </a:rPr>
              <a:t>. Revue suisse de viticulture, arboriculture et horticulture, vol. 51, no. 4, p. 226-232.</a:t>
            </a:r>
            <a:endParaRPr lang="fr-FR" sz="1400" i="1" dirty="0">
              <a:latin typeface="Avenir Light" panose="020B0402020203020204" pitchFamily="34" charset="77"/>
            </a:endParaRPr>
          </a:p>
          <a:p>
            <a:pPr marL="342900" indent="-342900">
              <a:buAutoNum type="arabicPeriod"/>
            </a:pPr>
            <a:endParaRPr lang="fr-FR" sz="1400" i="1" dirty="0">
              <a:effectLst/>
              <a:latin typeface="Avenir Light" panose="020B0402020203020204" pitchFamily="34" charset="77"/>
            </a:endParaRPr>
          </a:p>
          <a:p>
            <a:pPr marL="342900" indent="-342900">
              <a:buAutoNum type="arabicPeriod"/>
            </a:pPr>
            <a:endParaRPr lang="fr-FR" sz="1400" i="1" dirty="0">
              <a:effectLst/>
              <a:latin typeface="Avenir Light" panose="020B0402020203020204" pitchFamily="34" charset="77"/>
            </a:endParaRPr>
          </a:p>
          <a:p>
            <a:endParaRPr lang="fr-FR" sz="1400" dirty="0"/>
          </a:p>
        </p:txBody>
      </p:sp>
    </p:spTree>
    <p:extLst>
      <p:ext uri="{BB962C8B-B14F-4D97-AF65-F5344CB8AC3E}">
        <p14:creationId xmlns:p14="http://schemas.microsoft.com/office/powerpoint/2010/main" val="3130458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DE461-DE58-1C0C-4913-5BA83CDC5E4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4B159-08F4-2ABF-52D3-55567B544C0B}"/>
              </a:ext>
            </a:extLst>
          </p:cNvPr>
          <p:cNvSpPr>
            <a:spLocks noGrp="1"/>
          </p:cNvSpPr>
          <p:nvPr>
            <p:ph type="sldNum" sz="quarter" idx="12"/>
          </p:nvPr>
        </p:nvSpPr>
        <p:spPr/>
        <p:txBody>
          <a:bodyPr/>
          <a:lstStyle/>
          <a:p>
            <a:fld id="{D0A4BE25-63F8-4FBD-909E-92E38D93C208}" type="slidenum">
              <a:rPr lang="fr-FR" smtClean="0"/>
              <a:t>26</a:t>
            </a:fld>
            <a:endParaRPr lang="fr-FR"/>
          </a:p>
        </p:txBody>
      </p:sp>
      <p:sp>
        <p:nvSpPr>
          <p:cNvPr id="5" name="ZoneTexte 4">
            <a:extLst>
              <a:ext uri="{FF2B5EF4-FFF2-40B4-BE49-F238E27FC236}">
                <a16:creationId xmlns:a16="http://schemas.microsoft.com/office/drawing/2014/main" id="{6D827424-825D-6567-13AD-6B63FEB1BB67}"/>
              </a:ext>
            </a:extLst>
          </p:cNvPr>
          <p:cNvSpPr txBox="1"/>
          <p:nvPr/>
        </p:nvSpPr>
        <p:spPr>
          <a:xfrm>
            <a:off x="738840" y="976076"/>
            <a:ext cx="2960831" cy="584775"/>
          </a:xfrm>
          <a:prstGeom prst="rect">
            <a:avLst/>
          </a:prstGeom>
          <a:noFill/>
        </p:spPr>
        <p:txBody>
          <a:bodyPr wrap="square" rtlCol="0">
            <a:spAutoFit/>
          </a:bodyPr>
          <a:lstStyle/>
          <a:p>
            <a:r>
              <a:rPr lang="fr-FR" sz="3200" dirty="0">
                <a:latin typeface="Avenir Medium" panose="02000503020000020003" pitchFamily="2" charset="0"/>
              </a:rPr>
              <a:t>REFERENCES</a:t>
            </a:r>
            <a:r>
              <a:rPr lang="fr-FR" sz="3200" b="1" dirty="0">
                <a:latin typeface="Avenir Black" panose="02000503020000020003" pitchFamily="2" charset="0"/>
              </a:rPr>
              <a:t> </a:t>
            </a:r>
          </a:p>
        </p:txBody>
      </p:sp>
      <p:sp>
        <p:nvSpPr>
          <p:cNvPr id="10" name="Titre 3">
            <a:extLst>
              <a:ext uri="{FF2B5EF4-FFF2-40B4-BE49-F238E27FC236}">
                <a16:creationId xmlns:a16="http://schemas.microsoft.com/office/drawing/2014/main" id="{EA95200D-4E05-879B-B3F7-38E10848013B}"/>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32" name="Rectangle 31">
            <a:extLst>
              <a:ext uri="{FF2B5EF4-FFF2-40B4-BE49-F238E27FC236}">
                <a16:creationId xmlns:a16="http://schemas.microsoft.com/office/drawing/2014/main" id="{06EF0F87-70E2-A97B-694E-5FC29433E943}"/>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A461222B-799D-BF40-906C-6675ABAAEEFF}"/>
              </a:ext>
            </a:extLst>
          </p:cNvPr>
          <p:cNvSpPr txBox="1"/>
          <p:nvPr/>
        </p:nvSpPr>
        <p:spPr>
          <a:xfrm>
            <a:off x="532196" y="1830097"/>
            <a:ext cx="11399517" cy="5693866"/>
          </a:xfrm>
          <a:prstGeom prst="rect">
            <a:avLst/>
          </a:prstGeom>
          <a:noFill/>
        </p:spPr>
        <p:txBody>
          <a:bodyPr wrap="square" rtlCol="0">
            <a:spAutoFit/>
          </a:bodyPr>
          <a:lstStyle/>
          <a:p>
            <a:pPr marL="342900" indent="-342900" algn="just">
              <a:lnSpc>
                <a:spcPct val="150000"/>
              </a:lnSpc>
              <a:buFont typeface="+mj-lt"/>
              <a:buAutoNum type="arabicPeriod" startAt="9"/>
            </a:pPr>
            <a:r>
              <a:rPr lang="fr-FR" sz="1400" dirty="0">
                <a:effectLst/>
                <a:latin typeface="Avenir Light" panose="020B0402020203020204" pitchFamily="34" charset="77"/>
              </a:rPr>
              <a:t>French </a:t>
            </a:r>
            <a:r>
              <a:rPr lang="fr-FR" sz="1400" dirty="0" err="1">
                <a:effectLst/>
                <a:latin typeface="Avenir Light" panose="020B0402020203020204" pitchFamily="34" charset="77"/>
              </a:rPr>
              <a:t>ordinance</a:t>
            </a:r>
            <a:r>
              <a:rPr lang="fr-FR" sz="1400" dirty="0">
                <a:effectLst/>
                <a:latin typeface="Avenir Light" panose="020B0402020203020204" pitchFamily="34" charset="77"/>
              </a:rPr>
              <a:t> no. 2010-1579. 2010. url: </a:t>
            </a:r>
            <a:r>
              <a:rPr lang="fr-FR" sz="1400" dirty="0">
                <a:effectLst/>
                <a:latin typeface="Avenir Light" panose="020B0402020203020204" pitchFamily="34" charset="77"/>
                <a:hlinkClick r:id="rId3">
                  <a:extLst>
                    <a:ext uri="{A12FA001-AC4F-418D-AE19-62706E023703}">
                      <ahyp:hlinkClr xmlns:ahyp="http://schemas.microsoft.com/office/drawing/2018/hyperlinkcolor" val="tx"/>
                    </a:ext>
                  </a:extLst>
                </a:hlinkClick>
              </a:rPr>
              <a:t>https://www.legifrance.gouv.fr</a:t>
            </a:r>
            <a:endParaRPr lang="fr-FR" sz="1400" dirty="0">
              <a:latin typeface="Avenir Light" panose="020B0402020203020204" pitchFamily="34" charset="77"/>
            </a:endParaRPr>
          </a:p>
          <a:p>
            <a:pPr marL="342900" indent="-342900" algn="just">
              <a:lnSpc>
                <a:spcPct val="150000"/>
              </a:lnSpc>
              <a:buFont typeface="+mj-lt"/>
              <a:buAutoNum type="arabicPeriod" startAt="9"/>
            </a:pPr>
            <a:r>
              <a:rPr lang="fr-FR" sz="1400" dirty="0">
                <a:effectLst/>
                <a:latin typeface="Avenir Light" panose="020B0402020203020204" pitchFamily="34" charset="77"/>
                <a:cs typeface="Adelle Sans Devanagari Light" panose="02000503000000020004" pitchFamily="2" charset="-78"/>
              </a:rPr>
              <a:t>R. S. </a:t>
            </a:r>
            <a:r>
              <a:rPr lang="fr-FR" sz="1400" dirty="0" err="1">
                <a:effectLst/>
                <a:latin typeface="Avenir Light" panose="020B0402020203020204" pitchFamily="34" charset="77"/>
                <a:cs typeface="Adelle Sans Devanagari Light" panose="02000503000000020004" pitchFamily="2" charset="-78"/>
              </a:rPr>
              <a:t>Khemani</a:t>
            </a:r>
            <a:r>
              <a:rPr lang="fr-FR" sz="1400" dirty="0">
                <a:effectLst/>
                <a:latin typeface="Avenir Light" panose="020B0402020203020204" pitchFamily="34" charset="77"/>
                <a:cs typeface="Adelle Sans Devanagari Light" panose="02000503000000020004" pitchFamily="2" charset="-78"/>
              </a:rPr>
              <a:t> and D. M. Shapiro. 1993. </a:t>
            </a:r>
            <a:r>
              <a:rPr lang="fr-FR" sz="1400" i="1" dirty="0" err="1">
                <a:effectLst/>
                <a:latin typeface="Avenir Light" panose="020B0402020203020204" pitchFamily="34" charset="77"/>
                <a:cs typeface="Adelle Sans Devanagari Light" panose="02000503000000020004" pitchFamily="2" charset="-78"/>
              </a:rPr>
              <a:t>Glossary</a:t>
            </a:r>
            <a:r>
              <a:rPr lang="fr-FR" sz="1400" i="1" dirty="0">
                <a:effectLst/>
                <a:latin typeface="Avenir Light" panose="020B0402020203020204" pitchFamily="34" charset="77"/>
                <a:cs typeface="Adelle Sans Devanagari Light" panose="02000503000000020004" pitchFamily="2" charset="-78"/>
              </a:rPr>
              <a:t> of </a:t>
            </a:r>
            <a:r>
              <a:rPr lang="fr-FR" sz="1400" i="1" dirty="0" err="1">
                <a:effectLst/>
                <a:latin typeface="Avenir Light" panose="020B0402020203020204" pitchFamily="34" charset="77"/>
                <a:cs typeface="Adelle Sans Devanagari Light" panose="02000503000000020004" pitchFamily="2" charset="-78"/>
              </a:rPr>
              <a:t>Industrial</a:t>
            </a:r>
            <a:r>
              <a:rPr lang="fr-FR" sz="1400" i="1" dirty="0">
                <a:effectLst/>
                <a:latin typeface="Avenir Light" panose="020B0402020203020204" pitchFamily="34" charset="77"/>
                <a:cs typeface="Adelle Sans Devanagari Light" panose="02000503000000020004" pitchFamily="2" charset="-78"/>
              </a:rPr>
              <a:t> Organisation </a:t>
            </a:r>
            <a:r>
              <a:rPr lang="fr-FR" sz="1400" i="1" dirty="0" err="1">
                <a:effectLst/>
                <a:latin typeface="Avenir Light" panose="020B0402020203020204" pitchFamily="34" charset="77"/>
                <a:cs typeface="Adelle Sans Devanagari Light" panose="02000503000000020004" pitchFamily="2" charset="-78"/>
              </a:rPr>
              <a:t>Economics</a:t>
            </a:r>
            <a:r>
              <a:rPr lang="fr-FR" sz="1400" i="1" dirty="0">
                <a:effectLst/>
                <a:latin typeface="Avenir Light" panose="020B0402020203020204" pitchFamily="34" charset="77"/>
                <a:cs typeface="Adelle Sans Devanagari Light" panose="02000503000000020004" pitchFamily="2" charset="-78"/>
              </a:rPr>
              <a:t> and </a:t>
            </a:r>
            <a:r>
              <a:rPr lang="fr-FR" sz="1400" i="1" dirty="0" err="1">
                <a:effectLst/>
                <a:latin typeface="Avenir Light" panose="020B0402020203020204" pitchFamily="34" charset="77"/>
                <a:cs typeface="Adelle Sans Devanagari Light" panose="02000503000000020004" pitchFamily="2" charset="-78"/>
              </a:rPr>
              <a:t>Competition</a:t>
            </a:r>
            <a:r>
              <a:rPr lang="fr-FR" sz="1400" i="1" dirty="0">
                <a:effectLst/>
                <a:latin typeface="Avenir Light" panose="020B0402020203020204" pitchFamily="34" charset="77"/>
                <a:cs typeface="Adelle Sans Devanagari Light" panose="02000503000000020004" pitchFamily="2" charset="-78"/>
              </a:rPr>
              <a:t> Law. </a:t>
            </a:r>
            <a:r>
              <a:rPr lang="fr-FR" sz="1400" dirty="0" err="1">
                <a:effectLst/>
                <a:latin typeface="Avenir Light" panose="020B0402020203020204" pitchFamily="34" charset="77"/>
                <a:cs typeface="Adelle Sans Devanagari Light" panose="02000503000000020004" pitchFamily="2" charset="-78"/>
              </a:rPr>
              <a:t>Directorate</a:t>
            </a:r>
            <a:r>
              <a:rPr lang="fr-FR" sz="1400" dirty="0">
                <a:effectLst/>
                <a:latin typeface="Avenir Light" panose="020B0402020203020204" pitchFamily="34" charset="77"/>
                <a:cs typeface="Adelle Sans Devanagari Light" panose="02000503000000020004" pitchFamily="2" charset="-78"/>
              </a:rPr>
              <a:t> for Financial, Fiscal and Enterprise </a:t>
            </a:r>
            <a:r>
              <a:rPr lang="fr-FR" sz="1400" dirty="0" err="1">
                <a:effectLst/>
                <a:latin typeface="Avenir Light" panose="020B0402020203020204" pitchFamily="34" charset="77"/>
                <a:cs typeface="Adelle Sans Devanagari Light" panose="02000503000000020004" pitchFamily="2" charset="-78"/>
              </a:rPr>
              <a:t>Affairs</a:t>
            </a:r>
            <a:r>
              <a:rPr lang="fr-FR" sz="1400" dirty="0">
                <a:effectLst/>
                <a:latin typeface="Avenir Light" panose="020B0402020203020204" pitchFamily="34" charset="77"/>
                <a:cs typeface="Adelle Sans Devanagari Light" panose="02000503000000020004" pitchFamily="2" charset="-78"/>
              </a:rPr>
              <a:t>, OECD. </a:t>
            </a:r>
          </a:p>
          <a:p>
            <a:pPr marL="342900" indent="-342900" algn="just">
              <a:lnSpc>
                <a:spcPct val="150000"/>
              </a:lnSpc>
              <a:buFont typeface="+mj-lt"/>
              <a:buAutoNum type="arabicPeriod" startAt="9"/>
            </a:pPr>
            <a:r>
              <a:rPr lang="fr-FR" sz="1400" dirty="0" err="1">
                <a:effectLst/>
                <a:latin typeface="Avenir Light" panose="020B0402020203020204" pitchFamily="34" charset="77"/>
                <a:cs typeface="Adelle Sans Devanagari Light" panose="02000503000000020004" pitchFamily="2" charset="-78"/>
              </a:rPr>
              <a:t>True</a:t>
            </a:r>
            <a:r>
              <a:rPr lang="fr-FR" sz="1400" dirty="0">
                <a:effectLst/>
                <a:latin typeface="Avenir Light" panose="020B0402020203020204" pitchFamily="34" charset="77"/>
                <a:cs typeface="Adelle Sans Devanagari Light" panose="02000503000000020004" pitchFamily="2" charset="-78"/>
              </a:rPr>
              <a:t> </a:t>
            </a:r>
            <a:r>
              <a:rPr lang="fr-FR" sz="1400" dirty="0" err="1">
                <a:effectLst/>
                <a:latin typeface="Avenir Light" panose="020B0402020203020204" pitchFamily="34" charset="77"/>
                <a:cs typeface="Adelle Sans Devanagari Light" panose="02000503000000020004" pitchFamily="2" charset="-78"/>
              </a:rPr>
              <a:t>Cost</a:t>
            </a:r>
            <a:r>
              <a:rPr lang="fr-FR" sz="1400" dirty="0">
                <a:effectLst/>
                <a:latin typeface="Avenir Light" panose="020B0402020203020204" pitchFamily="34" charset="77"/>
                <a:cs typeface="Adelle Sans Devanagari Light" panose="02000503000000020004" pitchFamily="2" charset="-78"/>
              </a:rPr>
              <a:t>, TMG, and </a:t>
            </a:r>
            <a:r>
              <a:rPr lang="fr-FR" sz="1400" dirty="0" err="1">
                <a:effectLst/>
                <a:latin typeface="Avenir Light" panose="020B0402020203020204" pitchFamily="34" charset="77"/>
                <a:cs typeface="Adelle Sans Devanagari Light" panose="02000503000000020004" pitchFamily="2" charset="-78"/>
              </a:rPr>
              <a:t>soil</a:t>
            </a:r>
            <a:r>
              <a:rPr lang="fr-FR" sz="1400" dirty="0">
                <a:effectLst/>
                <a:latin typeface="Avenir Light" panose="020B0402020203020204" pitchFamily="34" charset="77"/>
                <a:cs typeface="Adelle Sans Devanagari Light" panose="02000503000000020004" pitchFamily="2" charset="-78"/>
              </a:rPr>
              <a:t> more impacts. </a:t>
            </a:r>
            <a:r>
              <a:rPr lang="fr-FR" sz="1400" i="1" dirty="0" err="1">
                <a:effectLst/>
                <a:latin typeface="Avenir Light" panose="020B0402020203020204" pitchFamily="34" charset="77"/>
                <a:cs typeface="Adelle Sans Devanagari Light" panose="02000503000000020004" pitchFamily="2" charset="-78"/>
              </a:rPr>
              <a:t>True</a:t>
            </a:r>
            <a:r>
              <a:rPr lang="fr-FR" sz="1400" i="1" dirty="0">
                <a:effectLst/>
                <a:latin typeface="Avenir Light" panose="020B0402020203020204" pitchFamily="34" charset="77"/>
                <a:cs typeface="Adelle Sans Devanagari Light" panose="02000503000000020004" pitchFamily="2" charset="-78"/>
              </a:rPr>
              <a:t> </a:t>
            </a:r>
            <a:r>
              <a:rPr lang="fr-FR" sz="1400" i="1" dirty="0" err="1">
                <a:effectLst/>
                <a:latin typeface="Avenir Light" panose="020B0402020203020204" pitchFamily="34" charset="77"/>
                <a:cs typeface="Adelle Sans Devanagari Light" panose="02000503000000020004" pitchFamily="2" charset="-78"/>
              </a:rPr>
              <a:t>cost</a:t>
            </a:r>
            <a:r>
              <a:rPr lang="fr-FR" sz="1400" i="1" dirty="0">
                <a:effectLst/>
                <a:latin typeface="Avenir Light" panose="020B0402020203020204" pitchFamily="34" charset="77"/>
                <a:cs typeface="Adelle Sans Devanagari Light" panose="02000503000000020004" pitchFamily="2" charset="-78"/>
              </a:rPr>
              <a:t> </a:t>
            </a:r>
            <a:r>
              <a:rPr lang="fr-FR" sz="1400" i="1" dirty="0" err="1">
                <a:effectLst/>
                <a:latin typeface="Avenir Light" panose="020B0402020203020204" pitchFamily="34" charset="77"/>
                <a:cs typeface="Adelle Sans Devanagari Light" panose="02000503000000020004" pitchFamily="2" charset="-78"/>
              </a:rPr>
              <a:t>accounting</a:t>
            </a:r>
            <a:r>
              <a:rPr lang="fr-FR" sz="1400" i="1" dirty="0">
                <a:effectLst/>
                <a:latin typeface="Avenir Light" panose="020B0402020203020204" pitchFamily="34" charset="77"/>
                <a:cs typeface="Adelle Sans Devanagari Light" panose="02000503000000020004" pitchFamily="2" charset="-78"/>
              </a:rPr>
              <a:t> </a:t>
            </a:r>
            <a:r>
              <a:rPr lang="fr-FR" sz="1400" i="1" dirty="0" err="1">
                <a:effectLst/>
                <a:latin typeface="Avenir Light" panose="020B0402020203020204" pitchFamily="34" charset="77"/>
                <a:cs typeface="Adelle Sans Devanagari Light" panose="02000503000000020004" pitchFamily="2" charset="-78"/>
              </a:rPr>
              <a:t>agrifood</a:t>
            </a:r>
            <a:r>
              <a:rPr lang="fr-FR" sz="1400" i="1" dirty="0">
                <a:effectLst/>
                <a:latin typeface="Avenir Light" panose="020B0402020203020204" pitchFamily="34" charset="77"/>
                <a:cs typeface="Adelle Sans Devanagari Light" panose="02000503000000020004" pitchFamily="2" charset="-78"/>
              </a:rPr>
              <a:t> </a:t>
            </a:r>
            <a:r>
              <a:rPr lang="fr-FR" sz="1400" i="1" dirty="0" err="1">
                <a:effectLst/>
                <a:latin typeface="Avenir Light" panose="020B0402020203020204" pitchFamily="34" charset="77"/>
                <a:cs typeface="Adelle Sans Devanagari Light" panose="02000503000000020004" pitchFamily="2" charset="-78"/>
              </a:rPr>
              <a:t>handbook</a:t>
            </a:r>
            <a:r>
              <a:rPr lang="fr-FR" sz="1400" dirty="0">
                <a:effectLst/>
                <a:latin typeface="Avenir Light" panose="020B0402020203020204" pitchFamily="34" charset="77"/>
                <a:cs typeface="Adelle Sans Devanagari Light" panose="02000503000000020004" pitchFamily="2" charset="-78"/>
              </a:rPr>
              <a:t>. en-us. tech. rep. </a:t>
            </a:r>
            <a:r>
              <a:rPr lang="fr-FR" sz="1400" dirty="0">
                <a:effectLst/>
                <a:latin typeface="Avenir Light" panose="020B0402020203020204" pitchFamily="34" charset="77"/>
                <a:cs typeface="Adelle Sans Devanagari Light" panose="02000503000000020004" pitchFamily="2" charset="-78"/>
                <a:hlinkClick r:id="rId4">
                  <a:extLst>
                    <a:ext uri="{A12FA001-AC4F-418D-AE19-62706E023703}">
                      <ahyp:hlinkClr xmlns:ahyp="http://schemas.microsoft.com/office/drawing/2018/hyperlinkcolor" val="tx"/>
                    </a:ext>
                  </a:extLst>
                </a:hlinkClick>
              </a:rPr>
              <a:t>https://tca2f.org/</a:t>
            </a:r>
            <a:r>
              <a:rPr lang="fr-FR" sz="1400" dirty="0">
                <a:effectLst/>
                <a:latin typeface="Avenir Light" panose="020B0402020203020204" pitchFamily="34" charset="77"/>
                <a:cs typeface="Adelle Sans Devanagari Light" panose="02000503000000020004" pitchFamily="2" charset="-78"/>
              </a:rPr>
              <a:t>  </a:t>
            </a:r>
          </a:p>
          <a:p>
            <a:pPr marL="342900" indent="-342900" algn="just">
              <a:lnSpc>
                <a:spcPct val="150000"/>
              </a:lnSpc>
              <a:buFont typeface="+mj-lt"/>
              <a:buAutoNum type="arabicPeriod" startAt="9"/>
            </a:pPr>
            <a:r>
              <a:rPr lang="fr-FR" sz="1400" dirty="0">
                <a:effectLst/>
                <a:latin typeface="Avenir Light" panose="020B0402020203020204" pitchFamily="34" charset="77"/>
                <a:cs typeface="Adelle Sans Devanagari Light" panose="02000503000000020004" pitchFamily="2" charset="-78"/>
              </a:rPr>
              <a:t>L. M. Schmidt, L. F. Andersen, C. </a:t>
            </a:r>
            <a:r>
              <a:rPr lang="fr-FR" sz="1400" dirty="0" err="1">
                <a:effectLst/>
                <a:latin typeface="Avenir Light" panose="020B0402020203020204" pitchFamily="34" charset="77"/>
                <a:cs typeface="Adelle Sans Devanagari Light" panose="02000503000000020004" pitchFamily="2" charset="-78"/>
              </a:rPr>
              <a:t>Dieckmann</a:t>
            </a:r>
            <a:r>
              <a:rPr lang="fr-FR" sz="1400" dirty="0">
                <a:effectLst/>
                <a:latin typeface="Avenir Light" panose="020B0402020203020204" pitchFamily="34" charset="77"/>
                <a:cs typeface="Adelle Sans Devanagari Light" panose="02000503000000020004" pitchFamily="2" charset="-78"/>
              </a:rPr>
              <a:t>, A. </a:t>
            </a:r>
            <a:r>
              <a:rPr lang="fr-FR" sz="1400" dirty="0" err="1">
                <a:effectLst/>
                <a:latin typeface="Avenir Light" panose="020B0402020203020204" pitchFamily="34" charset="77"/>
                <a:cs typeface="Adelle Sans Devanagari Light" panose="02000503000000020004" pitchFamily="2" charset="-78"/>
              </a:rPr>
              <a:t>Lamp</a:t>
            </a:r>
            <a:r>
              <a:rPr lang="fr-FR" sz="1400" dirty="0">
                <a:effectLst/>
                <a:latin typeface="Avenir Light" panose="020B0402020203020204" pitchFamily="34" charset="77"/>
                <a:cs typeface="Adelle Sans Devanagari Light" panose="02000503000000020004" pitchFamily="2" charset="-78"/>
              </a:rPr>
              <a:t>, and M. </a:t>
            </a:r>
            <a:r>
              <a:rPr lang="fr-FR" sz="1400" dirty="0" err="1">
                <a:effectLst/>
                <a:latin typeface="Avenir Light" panose="020B0402020203020204" pitchFamily="34" charset="77"/>
                <a:cs typeface="Adelle Sans Devanagari Light" panose="02000503000000020004" pitchFamily="2" charset="-78"/>
              </a:rPr>
              <a:t>Kaltschmitt</a:t>
            </a:r>
            <a:r>
              <a:rPr lang="fr-FR" sz="1400" dirty="0">
                <a:latin typeface="Avenir Light" panose="020B0402020203020204" pitchFamily="34" charset="77"/>
                <a:cs typeface="Adelle Sans Devanagari Light" panose="02000503000000020004" pitchFamily="2" charset="-78"/>
              </a:rPr>
              <a:t>. 2019. </a:t>
            </a:r>
            <a:r>
              <a:rPr lang="fr-FR" sz="1400" i="1" dirty="0">
                <a:effectLst/>
                <a:latin typeface="Avenir Light" panose="020B0402020203020204" pitchFamily="34" charset="77"/>
                <a:cs typeface="Adelle Sans Devanagari Light" panose="02000503000000020004" pitchFamily="2" charset="-78"/>
              </a:rPr>
              <a:t>The « </a:t>
            </a:r>
            <a:r>
              <a:rPr lang="fr-FR" sz="1400" i="1" dirty="0" err="1">
                <a:effectLst/>
                <a:latin typeface="Avenir Light" panose="020B0402020203020204" pitchFamily="34" charset="77"/>
                <a:cs typeface="Adelle Sans Devanagari Light" panose="02000503000000020004" pitchFamily="2" charset="-78"/>
              </a:rPr>
              <a:t>biorefinery</a:t>
            </a:r>
            <a:r>
              <a:rPr lang="fr-FR" sz="1400" i="1" dirty="0">
                <a:effectLst/>
                <a:latin typeface="Avenir Light" panose="020B0402020203020204" pitchFamily="34" charset="77"/>
                <a:cs typeface="Adelle Sans Devanagari Light" panose="02000503000000020004" pitchFamily="2" charset="-78"/>
              </a:rPr>
              <a:t> </a:t>
            </a:r>
            <a:r>
              <a:rPr lang="fr-FR" sz="1400" i="1" dirty="0" err="1">
                <a:effectLst/>
                <a:latin typeface="Avenir Light" panose="020B0402020203020204" pitchFamily="34" charset="77"/>
                <a:cs typeface="Adelle Sans Devanagari Light" panose="02000503000000020004" pitchFamily="2" charset="-78"/>
              </a:rPr>
              <a:t>approach</a:t>
            </a:r>
            <a:r>
              <a:rPr lang="fr-FR" sz="1400" i="1" dirty="0">
                <a:effectLst/>
                <a:latin typeface="Avenir Light" panose="020B0402020203020204" pitchFamily="34" charset="77"/>
                <a:cs typeface="Adelle Sans Devanagari Light" panose="02000503000000020004" pitchFamily="2" charset="-78"/>
              </a:rPr>
              <a:t> » in Energy </a:t>
            </a:r>
            <a:r>
              <a:rPr lang="fr-FR" sz="1400" i="1" dirty="0" err="1">
                <a:effectLst/>
                <a:latin typeface="Avenir Light" panose="020B0402020203020204" pitchFamily="34" charset="77"/>
                <a:cs typeface="Adelle Sans Devanagari Light" panose="02000503000000020004" pitchFamily="2" charset="-78"/>
              </a:rPr>
              <a:t>from</a:t>
            </a:r>
            <a:r>
              <a:rPr lang="fr-FR" sz="1400" i="1" dirty="0">
                <a:effectLst/>
                <a:latin typeface="Avenir Light" panose="020B0402020203020204" pitchFamily="34" charset="77"/>
                <a:cs typeface="Adelle Sans Devanagari Light" panose="02000503000000020004" pitchFamily="2" charset="-78"/>
              </a:rPr>
              <a:t> </a:t>
            </a:r>
            <a:r>
              <a:rPr lang="fr-FR" sz="1400" i="1" dirty="0" err="1">
                <a:effectLst/>
                <a:latin typeface="Avenir Light" panose="020B0402020203020204" pitchFamily="34" charset="77"/>
                <a:cs typeface="Adelle Sans Devanagari Light" panose="02000503000000020004" pitchFamily="2" charset="-78"/>
              </a:rPr>
              <a:t>Organic</a:t>
            </a:r>
            <a:r>
              <a:rPr lang="fr-FR" sz="1400" i="1" dirty="0">
                <a:effectLst/>
                <a:latin typeface="Avenir Light" panose="020B0402020203020204" pitchFamily="34" charset="77"/>
                <a:cs typeface="Adelle Sans Devanagari Light" panose="02000503000000020004" pitchFamily="2" charset="-78"/>
              </a:rPr>
              <a:t> Materials (</a:t>
            </a:r>
            <a:r>
              <a:rPr lang="fr-FR" sz="1400" i="1" dirty="0" err="1">
                <a:effectLst/>
                <a:latin typeface="Avenir Light" panose="020B0402020203020204" pitchFamily="34" charset="77"/>
                <a:cs typeface="Adelle Sans Devanagari Light" panose="02000503000000020004" pitchFamily="2" charset="-78"/>
              </a:rPr>
              <a:t>Biomass</a:t>
            </a:r>
            <a:r>
              <a:rPr lang="fr-FR" sz="1400" i="1" dirty="0">
                <a:effectLst/>
                <a:latin typeface="Avenir Light" panose="020B0402020203020204" pitchFamily="34" charset="77"/>
                <a:cs typeface="Adelle Sans Devanagari Light" panose="02000503000000020004" pitchFamily="2" charset="-78"/>
              </a:rPr>
              <a:t>). </a:t>
            </a:r>
            <a:r>
              <a:rPr lang="fr-FR" sz="1400" dirty="0" err="1">
                <a:effectLst/>
                <a:latin typeface="Avenir Light" panose="020B0402020203020204" pitchFamily="34" charset="77"/>
                <a:cs typeface="Adelle Sans Devanagari Light" panose="02000503000000020004" pitchFamily="2" charset="-78"/>
              </a:rPr>
              <a:t>Encyclopedia</a:t>
            </a:r>
            <a:r>
              <a:rPr lang="fr-FR" sz="1400" dirty="0">
                <a:effectLst/>
                <a:latin typeface="Avenir Light" panose="020B0402020203020204" pitchFamily="34" charset="77"/>
                <a:cs typeface="Adelle Sans Devanagari Light" panose="02000503000000020004" pitchFamily="2" charset="-78"/>
              </a:rPr>
              <a:t> of </a:t>
            </a:r>
            <a:r>
              <a:rPr lang="fr-FR" sz="1400" dirty="0" err="1">
                <a:effectLst/>
                <a:latin typeface="Avenir Light" panose="020B0402020203020204" pitchFamily="34" charset="77"/>
                <a:cs typeface="Adelle Sans Devanagari Light" panose="02000503000000020004" pitchFamily="2" charset="-78"/>
              </a:rPr>
              <a:t>Sustainability</a:t>
            </a:r>
            <a:r>
              <a:rPr lang="fr-FR" sz="1400" dirty="0">
                <a:effectLst/>
                <a:latin typeface="Avenir Light" panose="020B0402020203020204" pitchFamily="34" charset="77"/>
                <a:cs typeface="Adelle Sans Devanagari Light" panose="02000503000000020004" pitchFamily="2" charset="-78"/>
              </a:rPr>
              <a:t> Science and </a:t>
            </a:r>
            <a:r>
              <a:rPr lang="fr-FR" sz="1400" dirty="0" err="1">
                <a:effectLst/>
                <a:latin typeface="Avenir Light" panose="020B0402020203020204" pitchFamily="34" charset="77"/>
                <a:cs typeface="Adelle Sans Devanagari Light" panose="02000503000000020004" pitchFamily="2" charset="-78"/>
              </a:rPr>
              <a:t>Technology</a:t>
            </a:r>
            <a:r>
              <a:rPr lang="fr-FR" sz="1400" dirty="0">
                <a:effectLst/>
                <a:latin typeface="Avenir Light" panose="020B0402020203020204" pitchFamily="34" charset="77"/>
                <a:cs typeface="Adelle Sans Devanagari Light" panose="02000503000000020004" pitchFamily="2" charset="-78"/>
              </a:rPr>
              <a:t> </a:t>
            </a:r>
            <a:r>
              <a:rPr lang="fr-FR" sz="1400" dirty="0" err="1">
                <a:effectLst/>
                <a:latin typeface="Avenir Light" panose="020B0402020203020204" pitchFamily="34" charset="77"/>
                <a:cs typeface="Adelle Sans Devanagari Light" panose="02000503000000020004" pitchFamily="2" charset="-78"/>
              </a:rPr>
              <a:t>Series</a:t>
            </a:r>
            <a:r>
              <a:rPr lang="fr-FR" sz="1400" dirty="0">
                <a:effectLst/>
                <a:latin typeface="Avenir Light" panose="020B0402020203020204" pitchFamily="34" charset="77"/>
                <a:cs typeface="Adelle Sans Devanagari Light" panose="02000503000000020004" pitchFamily="2" charset="-78"/>
              </a:rPr>
              <a:t>, p. 1050.</a:t>
            </a:r>
          </a:p>
          <a:p>
            <a:pPr marL="342900" indent="-342900">
              <a:lnSpc>
                <a:spcPct val="150000"/>
              </a:lnSpc>
              <a:buFont typeface="+mj-lt"/>
              <a:buAutoNum type="arabicPeriod" startAt="9"/>
            </a:pPr>
            <a:r>
              <a:rPr lang="fr-FR" sz="1400" u="none" strike="noStrike" dirty="0">
                <a:highlight>
                  <a:srgbClr val="FFFFFF"/>
                </a:highlight>
                <a:latin typeface="Avenir Light" panose="020B0402020203020204" pitchFamily="34" charset="77"/>
                <a:cs typeface="Adelle Sans Devanagari Light" panose="02000503000000020004" pitchFamily="2" charset="-78"/>
              </a:rPr>
              <a:t>Confédération </a:t>
            </a:r>
            <a:r>
              <a:rPr lang="fr-FR" sz="1400" dirty="0">
                <a:effectLst/>
                <a:latin typeface="Avenir Light" panose="020B0402020203020204" pitchFamily="34" charset="77"/>
                <a:cs typeface="Adelle Sans Devanagari Light" panose="02000503000000020004" pitchFamily="2" charset="-78"/>
              </a:rPr>
              <a:t>suisse. 2007. </a:t>
            </a:r>
            <a:r>
              <a:rPr lang="fr-FR" sz="1400" i="1" dirty="0">
                <a:effectLst/>
                <a:latin typeface="Avenir Light" panose="020B0402020203020204" pitchFamily="34" charset="77"/>
                <a:cs typeface="Adelle Sans Devanagari Light" panose="02000503000000020004" pitchFamily="2" charset="-78"/>
              </a:rPr>
              <a:t>Ordonnance sur la viticulture et l’importation de vin</a:t>
            </a:r>
            <a:r>
              <a:rPr lang="fr-FR" sz="1400" dirty="0">
                <a:effectLst/>
                <a:latin typeface="Avenir Light" panose="020B0402020203020204" pitchFamily="34" charset="77"/>
                <a:cs typeface="Adelle Sans Devanagari Light" panose="02000503000000020004" pitchFamily="2" charset="-78"/>
              </a:rPr>
              <a:t>. </a:t>
            </a:r>
            <a:r>
              <a:rPr lang="fr-FR" sz="1400" dirty="0">
                <a:effectLst/>
                <a:latin typeface="Avenir Light" panose="020B0402020203020204" pitchFamily="34" charset="77"/>
                <a:cs typeface="Adelle Sans Devanagari Light" panose="02000503000000020004" pitchFamily="2" charset="-78"/>
                <a:hlinkClick r:id="rId5">
                  <a:extLst>
                    <a:ext uri="{A12FA001-AC4F-418D-AE19-62706E023703}">
                      <ahyp:hlinkClr xmlns:ahyp="http://schemas.microsoft.com/office/drawing/2018/hyperlinkcolor" val="tx"/>
                    </a:ext>
                  </a:extLst>
                </a:hlinkClick>
              </a:rPr>
              <a:t>https://www.fedlex.admin.ch/eli/cc/2007/833/fr</a:t>
            </a:r>
            <a:r>
              <a:rPr lang="fr-FR" sz="1400" dirty="0">
                <a:effectLst/>
                <a:latin typeface="Avenir Light" panose="020B0402020203020204" pitchFamily="34" charset="77"/>
                <a:cs typeface="Adelle Sans Devanagari Light" panose="02000503000000020004" pitchFamily="2" charset="-78"/>
              </a:rPr>
              <a:t>   </a:t>
            </a:r>
            <a:endParaRPr lang="fr-FR" sz="1400" dirty="0">
              <a:latin typeface="Avenir Light" panose="020B0402020203020204" pitchFamily="34" charset="77"/>
              <a:cs typeface="Adelle Sans Devanagari Light" panose="02000503000000020004" pitchFamily="2" charset="-78"/>
            </a:endParaRPr>
          </a:p>
          <a:p>
            <a:pPr marL="342900" indent="-342900" algn="just">
              <a:lnSpc>
                <a:spcPct val="150000"/>
              </a:lnSpc>
              <a:buFont typeface="+mj-lt"/>
              <a:buAutoNum type="arabicPeriod" startAt="9"/>
            </a:pPr>
            <a:r>
              <a:rPr lang="fr-FR" sz="1400" dirty="0">
                <a:effectLst/>
                <a:latin typeface="Avenir Light" panose="020B0402020203020204" pitchFamily="34" charset="77"/>
                <a:cs typeface="Adelle Sans Devanagari Light" panose="02000503000000020004" pitchFamily="2" charset="-78"/>
              </a:rPr>
              <a:t>L. Grappe. </a:t>
            </a:r>
            <a:r>
              <a:rPr lang="fr-FR" sz="1400" i="1" dirty="0">
                <a:effectLst/>
                <a:latin typeface="Avenir Light" panose="020B0402020203020204" pitchFamily="34" charset="77"/>
                <a:cs typeface="Adelle Sans Devanagari Light" panose="02000503000000020004" pitchFamily="2" charset="-78"/>
              </a:rPr>
              <a:t>Quels sont les diff</a:t>
            </a:r>
            <a:r>
              <a:rPr lang="fr-FR" sz="1400" i="1" dirty="0">
                <a:latin typeface="Avenir Light" panose="020B0402020203020204" pitchFamily="34" charset="77"/>
                <a:cs typeface="Adelle Sans Devanagari Light" panose="02000503000000020004" pitchFamily="2" charset="-78"/>
              </a:rPr>
              <a:t>é</a:t>
            </a:r>
            <a:r>
              <a:rPr lang="fr-FR" sz="1400" i="1" dirty="0">
                <a:effectLst/>
                <a:latin typeface="Avenir Light" panose="020B0402020203020204" pitchFamily="34" charset="77"/>
                <a:cs typeface="Adelle Sans Devanagari Light" panose="02000503000000020004" pitchFamily="2" charset="-78"/>
              </a:rPr>
              <a:t>rents types de production viticole ?. </a:t>
            </a:r>
            <a:r>
              <a:rPr lang="fr-FR" sz="1400" dirty="0">
                <a:effectLst/>
                <a:latin typeface="Avenir Light" panose="020B0402020203020204" pitchFamily="34" charset="77"/>
                <a:cs typeface="Adelle Sans Devanagari Light" panose="02000503000000020004" pitchFamily="2" charset="-78"/>
                <a:hlinkClick r:id="rId6">
                  <a:extLst>
                    <a:ext uri="{A12FA001-AC4F-418D-AE19-62706E023703}">
                      <ahyp:hlinkClr xmlns:ahyp="http://schemas.microsoft.com/office/drawing/2018/hyperlinkcolor" val="tx"/>
                    </a:ext>
                  </a:extLst>
                </a:hlinkClick>
              </a:rPr>
              <a:t>https://lagrappe.ch/blogs/le-blog-des-grappistes/types-de-production</a:t>
            </a:r>
            <a:r>
              <a:rPr lang="fr-FR" sz="1400" dirty="0">
                <a:effectLst/>
                <a:latin typeface="Avenir Light" panose="020B0402020203020204" pitchFamily="34" charset="77"/>
                <a:cs typeface="Adelle Sans Devanagari Light" panose="02000503000000020004" pitchFamily="2" charset="-78"/>
              </a:rPr>
              <a:t>  </a:t>
            </a:r>
          </a:p>
          <a:p>
            <a:pPr marL="342900" indent="-342900" algn="just">
              <a:lnSpc>
                <a:spcPct val="150000"/>
              </a:lnSpc>
              <a:buFont typeface="+mj-lt"/>
              <a:buAutoNum type="arabicPeriod" startAt="9"/>
            </a:pPr>
            <a:r>
              <a:rPr lang="fr-FR" sz="1400" dirty="0">
                <a:effectLst/>
                <a:latin typeface="Avenir Light" panose="020B0402020203020204" pitchFamily="34" charset="77"/>
                <a:cs typeface="Adelle Sans Devanagari Light" panose="02000503000000020004" pitchFamily="2" charset="-78"/>
              </a:rPr>
              <a:t>P. </a:t>
            </a:r>
            <a:r>
              <a:rPr lang="fr-FR" sz="1400" dirty="0" err="1">
                <a:effectLst/>
                <a:latin typeface="Avenir Light" panose="020B0402020203020204" pitchFamily="34" charset="77"/>
                <a:cs typeface="Adelle Sans Devanagari Light" panose="02000503000000020004" pitchFamily="2" charset="-78"/>
              </a:rPr>
              <a:t>Schauenberg</a:t>
            </a:r>
            <a:r>
              <a:rPr lang="fr-FR" sz="1400" dirty="0">
                <a:effectLst/>
                <a:latin typeface="Avenir Light" panose="020B0402020203020204" pitchFamily="34" charset="77"/>
                <a:cs typeface="Adelle Sans Devanagari Light" panose="02000503000000020004" pitchFamily="2" charset="-78"/>
              </a:rPr>
              <a:t>, OFAG. 2018. </a:t>
            </a:r>
            <a:r>
              <a:rPr lang="fr-FR" sz="1400" i="1" dirty="0">
                <a:effectLst/>
                <a:latin typeface="Avenir Light" panose="020B0402020203020204" pitchFamily="34" charset="77"/>
                <a:cs typeface="Adelle Sans Devanagari Light" panose="02000503000000020004" pitchFamily="2" charset="-78"/>
              </a:rPr>
              <a:t>Ateliers </a:t>
            </a:r>
            <a:r>
              <a:rPr lang="fr-FR" sz="1400" i="1" dirty="0">
                <a:latin typeface="Avenir Light" panose="020B0402020203020204" pitchFamily="34" charset="77"/>
                <a:cs typeface="Adelle Sans Devanagari Light" panose="02000503000000020004" pitchFamily="2" charset="-78"/>
              </a:rPr>
              <a:t>é</a:t>
            </a:r>
            <a:r>
              <a:rPr lang="fr-FR" sz="1400" i="1" dirty="0">
                <a:effectLst/>
                <a:latin typeface="Avenir Light" panose="020B0402020203020204" pitchFamily="34" charset="77"/>
                <a:cs typeface="Adelle Sans Devanagari Light" panose="02000503000000020004" pitchFamily="2" charset="-78"/>
              </a:rPr>
              <a:t>conomiques</a:t>
            </a:r>
            <a:r>
              <a:rPr lang="fr-FR" sz="1400" dirty="0">
                <a:effectLst/>
                <a:latin typeface="Avenir Light" panose="020B0402020203020204" pitchFamily="34" charset="77"/>
                <a:cs typeface="Adelle Sans Devanagari Light" panose="02000503000000020004" pitchFamily="2" charset="-78"/>
              </a:rPr>
              <a:t>.</a:t>
            </a:r>
          </a:p>
          <a:p>
            <a:pPr marL="342900" indent="-342900" algn="just">
              <a:lnSpc>
                <a:spcPct val="150000"/>
              </a:lnSpc>
              <a:buFont typeface="+mj-lt"/>
              <a:buAutoNum type="arabicPeriod" startAt="9"/>
            </a:pPr>
            <a:r>
              <a:rPr lang="fr-FR" sz="1400" dirty="0">
                <a:solidFill>
                  <a:srgbClr val="000000"/>
                </a:solidFill>
                <a:effectLst/>
                <a:latin typeface="Avenir Light" panose="020B0402020203020204" pitchFamily="34" charset="77"/>
              </a:rPr>
              <a:t>A. Crosnier, L. </a:t>
            </a:r>
            <a:r>
              <a:rPr lang="fr-FR" sz="1400" dirty="0" err="1">
                <a:solidFill>
                  <a:srgbClr val="000000"/>
                </a:solidFill>
                <a:effectLst/>
                <a:latin typeface="Avenir Light" panose="020B0402020203020204" pitchFamily="34" charset="77"/>
              </a:rPr>
              <a:t>Jeangros</a:t>
            </a:r>
            <a:r>
              <a:rPr lang="fr-FR" sz="1400" dirty="0">
                <a:solidFill>
                  <a:srgbClr val="000000"/>
                </a:solidFill>
                <a:effectLst/>
                <a:latin typeface="Avenir Light" panose="020B0402020203020204" pitchFamily="34" charset="77"/>
              </a:rPr>
              <a:t>, G. Baudry, G. Cisco, E.S. Meier, L. Spring, and D. </a:t>
            </a:r>
            <a:r>
              <a:rPr lang="fr-FR" sz="1400" dirty="0" err="1">
                <a:solidFill>
                  <a:srgbClr val="000000"/>
                </a:solidFill>
                <a:effectLst/>
                <a:latin typeface="Avenir Light" panose="020B0402020203020204" pitchFamily="34" charset="77"/>
              </a:rPr>
              <a:t>Barjolle</a:t>
            </a:r>
            <a:r>
              <a:rPr lang="fr-FR" sz="1400" dirty="0">
                <a:solidFill>
                  <a:srgbClr val="000000"/>
                </a:solidFill>
                <a:effectLst/>
                <a:latin typeface="Avenir Light" panose="020B0402020203020204" pitchFamily="34" charset="77"/>
              </a:rPr>
              <a:t>. 2024. A bite </a:t>
            </a:r>
            <a:r>
              <a:rPr lang="fr-FR" sz="1400" dirty="0" err="1">
                <a:solidFill>
                  <a:srgbClr val="000000"/>
                </a:solidFill>
                <a:effectLst/>
                <a:latin typeface="Avenir Light" panose="020B0402020203020204" pitchFamily="34" charset="77"/>
              </a:rPr>
              <a:t>from</a:t>
            </a:r>
            <a:r>
              <a:rPr lang="fr-FR" sz="1400" dirty="0">
                <a:solidFill>
                  <a:srgbClr val="000000"/>
                </a:solidFill>
                <a:latin typeface="Avenir Light" panose="020B0402020203020204" pitchFamily="34" charset="77"/>
              </a:rPr>
              <a:t> </a:t>
            </a:r>
            <a:r>
              <a:rPr lang="fr-FR" sz="1400" dirty="0" err="1">
                <a:solidFill>
                  <a:srgbClr val="000000"/>
                </a:solidFill>
                <a:effectLst/>
                <a:latin typeface="Avenir Light" panose="020B0402020203020204" pitchFamily="34" charset="77"/>
              </a:rPr>
              <a:t>true</a:t>
            </a:r>
            <a:r>
              <a:rPr lang="fr-FR" sz="1400" dirty="0">
                <a:solidFill>
                  <a:srgbClr val="000000"/>
                </a:solidFill>
                <a:effectLst/>
                <a:latin typeface="Avenir Light" panose="020B0402020203020204" pitchFamily="34" charset="77"/>
              </a:rPr>
              <a:t> </a:t>
            </a:r>
            <a:r>
              <a:rPr lang="fr-FR" sz="1400" dirty="0" err="1">
                <a:solidFill>
                  <a:srgbClr val="000000"/>
                </a:solidFill>
                <a:effectLst/>
                <a:latin typeface="Avenir Light" panose="020B0402020203020204" pitchFamily="34" charset="77"/>
              </a:rPr>
              <a:t>cost</a:t>
            </a:r>
            <a:r>
              <a:rPr lang="fr-FR" sz="1400" dirty="0">
                <a:solidFill>
                  <a:srgbClr val="000000"/>
                </a:solidFill>
                <a:effectLst/>
                <a:latin typeface="Avenir Light" panose="020B0402020203020204" pitchFamily="34" charset="77"/>
              </a:rPr>
              <a:t> </a:t>
            </a:r>
            <a:r>
              <a:rPr lang="fr-FR" sz="1400" dirty="0" err="1">
                <a:solidFill>
                  <a:srgbClr val="000000"/>
                </a:solidFill>
                <a:effectLst/>
                <a:latin typeface="Avenir Light" panose="020B0402020203020204" pitchFamily="34" charset="77"/>
              </a:rPr>
              <a:t>accounting</a:t>
            </a:r>
            <a:r>
              <a:rPr lang="fr-FR" sz="1400" dirty="0">
                <a:solidFill>
                  <a:srgbClr val="000000"/>
                </a:solidFill>
                <a:effectLst/>
                <a:latin typeface="Avenir Light" panose="020B0402020203020204" pitchFamily="34" charset="77"/>
              </a:rPr>
              <a:t> for </a:t>
            </a:r>
            <a:r>
              <a:rPr lang="fr-FR" sz="1400" dirty="0" err="1">
                <a:solidFill>
                  <a:srgbClr val="000000"/>
                </a:solidFill>
                <a:effectLst/>
                <a:latin typeface="Avenir Light" panose="020B0402020203020204" pitchFamily="34" charset="77"/>
              </a:rPr>
              <a:t>food</a:t>
            </a:r>
            <a:r>
              <a:rPr lang="fr-FR" sz="1400" dirty="0">
                <a:solidFill>
                  <a:srgbClr val="000000"/>
                </a:solidFill>
                <a:effectLst/>
                <a:latin typeface="Avenir Light" panose="020B0402020203020204" pitchFamily="34" charset="77"/>
              </a:rPr>
              <a:t>: the case of </a:t>
            </a:r>
            <a:r>
              <a:rPr lang="fr-FR" sz="1400" dirty="0" err="1">
                <a:solidFill>
                  <a:srgbClr val="000000"/>
                </a:solidFill>
                <a:effectLst/>
                <a:latin typeface="Avenir Light" panose="020B0402020203020204" pitchFamily="34" charset="77"/>
              </a:rPr>
              <a:t>bread</a:t>
            </a:r>
            <a:r>
              <a:rPr lang="fr-FR" sz="1400" dirty="0">
                <a:solidFill>
                  <a:srgbClr val="000000"/>
                </a:solidFill>
                <a:effectLst/>
                <a:latin typeface="Avenir Light" panose="020B0402020203020204" pitchFamily="34" charset="77"/>
              </a:rPr>
              <a:t>.</a:t>
            </a:r>
          </a:p>
          <a:p>
            <a:pPr marL="342900" indent="-342900" algn="just">
              <a:lnSpc>
                <a:spcPct val="150000"/>
              </a:lnSpc>
              <a:buFont typeface="+mj-lt"/>
              <a:buAutoNum type="arabicPeriod" startAt="9"/>
            </a:pPr>
            <a:r>
              <a:rPr lang="fr-FR" sz="1400" dirty="0">
                <a:effectLst/>
                <a:latin typeface="Avenir Light" panose="020B0402020203020204" pitchFamily="34" charset="77"/>
              </a:rPr>
              <a:t>V. Burg, C. Rolli, V. </a:t>
            </a:r>
            <a:r>
              <a:rPr lang="fr-FR" sz="1400" dirty="0" err="1">
                <a:effectLst/>
                <a:latin typeface="Avenir Light" panose="020B0402020203020204" pitchFamily="34" charset="77"/>
              </a:rPr>
              <a:t>Schnorf</a:t>
            </a:r>
            <a:r>
              <a:rPr lang="fr-FR" sz="1400" dirty="0">
                <a:effectLst/>
                <a:latin typeface="Avenir Light" panose="020B0402020203020204" pitchFamily="34" charset="77"/>
              </a:rPr>
              <a:t>, D. </a:t>
            </a:r>
            <a:r>
              <a:rPr lang="fr-FR" sz="1400" dirty="0" err="1">
                <a:effectLst/>
                <a:latin typeface="Avenir Light" panose="020B0402020203020204" pitchFamily="34" charset="77"/>
              </a:rPr>
              <a:t>Scharfy</a:t>
            </a:r>
            <a:r>
              <a:rPr lang="fr-FR" sz="1400" dirty="0">
                <a:effectLst/>
                <a:latin typeface="Avenir Light" panose="020B0402020203020204" pitchFamily="34" charset="77"/>
              </a:rPr>
              <a:t>, V. </a:t>
            </a:r>
            <a:r>
              <a:rPr lang="fr-FR" sz="1400" dirty="0" err="1">
                <a:effectLst/>
                <a:latin typeface="Avenir Light" panose="020B0402020203020204" pitchFamily="34" charset="77"/>
              </a:rPr>
              <a:t>Anspach</a:t>
            </a:r>
            <a:r>
              <a:rPr lang="fr-FR" sz="1400" dirty="0">
                <a:effectLst/>
                <a:latin typeface="Avenir Light" panose="020B0402020203020204" pitchFamily="34" charset="77"/>
              </a:rPr>
              <a:t>, and G. Bowman. 2023</a:t>
            </a:r>
            <a:r>
              <a:rPr lang="fr-FR" sz="1400" i="1" dirty="0">
                <a:effectLst/>
                <a:latin typeface="Avenir Light" panose="020B0402020203020204" pitchFamily="34" charset="77"/>
              </a:rPr>
              <a:t>. Agricultural </a:t>
            </a:r>
            <a:r>
              <a:rPr lang="fr-FR" sz="1400" i="1" dirty="0" err="1">
                <a:effectLst/>
                <a:latin typeface="Avenir Light" panose="020B0402020203020204" pitchFamily="34" charset="77"/>
              </a:rPr>
              <a:t>biogas</a:t>
            </a:r>
            <a:r>
              <a:rPr lang="fr-FR" sz="1400" i="1" dirty="0">
                <a:latin typeface="Avenir Light" panose="020B0402020203020204" pitchFamily="34" charset="77"/>
              </a:rPr>
              <a:t> </a:t>
            </a:r>
            <a:r>
              <a:rPr lang="fr-FR" sz="1400" i="1" dirty="0">
                <a:effectLst/>
                <a:latin typeface="Avenir Light" panose="020B0402020203020204" pitchFamily="34" charset="77"/>
              </a:rPr>
              <a:t>plants as a hub to </a:t>
            </a:r>
            <a:r>
              <a:rPr lang="fr-FR" sz="1400" i="1" dirty="0" err="1">
                <a:effectLst/>
                <a:latin typeface="Avenir Light" panose="020B0402020203020204" pitchFamily="34" charset="77"/>
              </a:rPr>
              <a:t>foster</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circular</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economy</a:t>
            </a:r>
            <a:r>
              <a:rPr lang="fr-FR" sz="1400" i="1" dirty="0">
                <a:effectLst/>
                <a:latin typeface="Avenir Light" panose="020B0402020203020204" pitchFamily="34" charset="77"/>
              </a:rPr>
              <a:t> and </a:t>
            </a:r>
            <a:r>
              <a:rPr lang="fr-FR" sz="1400" i="1" dirty="0" err="1">
                <a:effectLst/>
                <a:latin typeface="Avenir Light" panose="020B0402020203020204" pitchFamily="34" charset="77"/>
              </a:rPr>
              <a:t>bioenergy</a:t>
            </a:r>
            <a:r>
              <a:rPr lang="fr-FR" sz="1400" i="1" dirty="0">
                <a:effectLst/>
                <a:latin typeface="Avenir Light" panose="020B0402020203020204" pitchFamily="34" charset="77"/>
              </a:rPr>
              <a:t>: An </a:t>
            </a:r>
            <a:r>
              <a:rPr lang="fr-FR" sz="1400" i="1" dirty="0" err="1">
                <a:effectLst/>
                <a:latin typeface="Avenir Light" panose="020B0402020203020204" pitchFamily="34" charset="77"/>
              </a:rPr>
              <a:t>assessment</a:t>
            </a:r>
            <a:r>
              <a:rPr lang="fr-FR" sz="1400" i="1" dirty="0">
                <a:effectLst/>
                <a:latin typeface="Avenir Light" panose="020B0402020203020204" pitchFamily="34" charset="77"/>
              </a:rPr>
              <a:t> </a:t>
            </a:r>
            <a:r>
              <a:rPr lang="fr-FR" sz="1400" i="1" dirty="0" err="1">
                <a:effectLst/>
                <a:latin typeface="Avenir Light" panose="020B0402020203020204" pitchFamily="34" charset="77"/>
              </a:rPr>
              <a:t>using</a:t>
            </a:r>
            <a:r>
              <a:rPr lang="fr-FR" sz="1400" i="1" dirty="0">
                <a:effectLst/>
                <a:latin typeface="Avenir Light" panose="020B0402020203020204" pitchFamily="34" charset="77"/>
              </a:rPr>
              <a:t> substance and </a:t>
            </a:r>
            <a:r>
              <a:rPr lang="fr-FR" sz="1400" i="1" dirty="0" err="1">
                <a:effectLst/>
                <a:latin typeface="Avenir Light" panose="020B0402020203020204" pitchFamily="34" charset="77"/>
              </a:rPr>
              <a:t>energy</a:t>
            </a:r>
            <a:r>
              <a:rPr lang="fr-FR" sz="1400" i="1" dirty="0">
                <a:effectLst/>
                <a:latin typeface="Avenir Light" panose="020B0402020203020204" pitchFamily="34" charset="77"/>
              </a:rPr>
              <a:t> flow </a:t>
            </a:r>
            <a:r>
              <a:rPr lang="fr-FR" sz="1400" i="1" dirty="0" err="1">
                <a:effectLst/>
                <a:latin typeface="Avenir Light" panose="020B0402020203020204" pitchFamily="34" charset="77"/>
              </a:rPr>
              <a:t>analysis</a:t>
            </a:r>
            <a:r>
              <a:rPr lang="fr-FR" sz="1400" i="1" dirty="0">
                <a:latin typeface="Avenir Light" panose="020B0402020203020204" pitchFamily="34" charset="77"/>
              </a:rPr>
              <a:t>.</a:t>
            </a:r>
            <a:r>
              <a:rPr lang="fr-FR" sz="1400" i="1" dirty="0">
                <a:effectLst/>
                <a:latin typeface="Avenir Light" panose="020B0402020203020204" pitchFamily="34" charset="77"/>
              </a:rPr>
              <a:t> </a:t>
            </a:r>
            <a:r>
              <a:rPr lang="fr-FR" sz="1400" dirty="0" err="1">
                <a:effectLst/>
                <a:latin typeface="Avenir Light" panose="020B0402020203020204" pitchFamily="34" charset="77"/>
              </a:rPr>
              <a:t>Resources</a:t>
            </a:r>
            <a:r>
              <a:rPr lang="fr-FR" sz="1400" dirty="0">
                <a:effectLst/>
                <a:latin typeface="Avenir Light" panose="020B0402020203020204" pitchFamily="34" charset="77"/>
              </a:rPr>
              <a:t>, Conservation and </a:t>
            </a:r>
            <a:r>
              <a:rPr lang="fr-FR" sz="1400" dirty="0" err="1">
                <a:effectLst/>
                <a:latin typeface="Avenir Light" panose="020B0402020203020204" pitchFamily="34" charset="77"/>
              </a:rPr>
              <a:t>Recycling</a:t>
            </a:r>
            <a:r>
              <a:rPr lang="fr-FR" sz="1400" dirty="0">
                <a:effectLst/>
                <a:latin typeface="Avenir Light" panose="020B0402020203020204" pitchFamily="34" charset="77"/>
              </a:rPr>
              <a:t>, vol. 190, p. 106770.</a:t>
            </a:r>
            <a:endParaRPr lang="fr-FR" sz="1400" dirty="0">
              <a:solidFill>
                <a:srgbClr val="000000"/>
              </a:solidFill>
              <a:effectLst/>
              <a:latin typeface="Avenir Light" panose="020B0402020203020204" pitchFamily="34" charset="77"/>
            </a:endParaRPr>
          </a:p>
          <a:p>
            <a:pPr algn="just">
              <a:lnSpc>
                <a:spcPct val="150000"/>
              </a:lnSpc>
            </a:pPr>
            <a:endParaRPr lang="fr-FR" sz="1400" u="none" strike="noStrike" dirty="0">
              <a:effectLst/>
              <a:latin typeface="Adelle Sans Devanagari Light" panose="02000503000000020004" pitchFamily="2" charset="-78"/>
              <a:cs typeface="Adelle Sans Devanagari Light" panose="02000503000000020004" pitchFamily="2" charset="-78"/>
            </a:endParaRPr>
          </a:p>
          <a:p>
            <a:pPr marL="342900" indent="-342900">
              <a:buFont typeface="+mj-lt"/>
              <a:buAutoNum type="arabicPeriod" startAt="9"/>
            </a:pPr>
            <a:endParaRPr lang="fr-FR" sz="1400" dirty="0">
              <a:effectLst/>
              <a:latin typeface="Adelle Sans Devanagari Light" panose="02000503000000020004" pitchFamily="2" charset="-78"/>
              <a:cs typeface="Adelle Sans Devanagari Light" panose="02000503000000020004" pitchFamily="2" charset="-78"/>
            </a:endParaRPr>
          </a:p>
          <a:p>
            <a:pPr marL="342900" indent="-342900">
              <a:buFont typeface="+mj-lt"/>
              <a:buAutoNum type="arabicPeriod" startAt="9"/>
            </a:pPr>
            <a:endParaRPr lang="fr-FR" sz="1400" dirty="0">
              <a:latin typeface="Adelle Sans Devanagari Light" panose="02000503000000020004" pitchFamily="2" charset="-78"/>
              <a:cs typeface="Adelle Sans Devanagari Light" panose="02000503000000020004" pitchFamily="2" charset="-78"/>
            </a:endParaRPr>
          </a:p>
          <a:p>
            <a:pPr marL="342900" indent="-342900">
              <a:buFont typeface="+mj-lt"/>
              <a:buAutoNum type="arabicPeriod" startAt="9"/>
            </a:pPr>
            <a:endParaRPr lang="fr-FR" sz="1400" i="1" dirty="0">
              <a:effectLst/>
              <a:latin typeface="Avenir Light" panose="020B0402020203020204" pitchFamily="34" charset="77"/>
            </a:endParaRPr>
          </a:p>
          <a:p>
            <a:pPr marL="342900" indent="-342900">
              <a:buFont typeface="+mj-lt"/>
              <a:buAutoNum type="arabicPeriod" startAt="9"/>
            </a:pPr>
            <a:endParaRPr lang="fr-FR" sz="1400" i="1" dirty="0">
              <a:effectLst/>
              <a:latin typeface="Avenir Light" panose="020B0402020203020204" pitchFamily="34" charset="77"/>
            </a:endParaRPr>
          </a:p>
          <a:p>
            <a:pPr marL="342900" indent="-342900">
              <a:buFont typeface="+mj-lt"/>
              <a:buAutoNum type="arabicPeriod" startAt="9"/>
            </a:pPr>
            <a:endParaRPr lang="fr-FR" sz="1400" dirty="0"/>
          </a:p>
        </p:txBody>
      </p:sp>
    </p:spTree>
    <p:extLst>
      <p:ext uri="{BB962C8B-B14F-4D97-AF65-F5344CB8AC3E}">
        <p14:creationId xmlns:p14="http://schemas.microsoft.com/office/powerpoint/2010/main" val="2141267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AAA8A-B21F-0CAC-E1CF-EFE9A66A695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A4475BE-6DAE-639C-CA20-F370063CFB28}"/>
              </a:ext>
            </a:extLst>
          </p:cNvPr>
          <p:cNvSpPr>
            <a:spLocks noGrp="1"/>
          </p:cNvSpPr>
          <p:nvPr>
            <p:ph type="sldNum" sz="quarter" idx="12"/>
          </p:nvPr>
        </p:nvSpPr>
        <p:spPr/>
        <p:txBody>
          <a:bodyPr/>
          <a:lstStyle/>
          <a:p>
            <a:fld id="{D0A4BE25-63F8-4FBD-909E-92E38D93C208}" type="slidenum">
              <a:rPr lang="fr-FR" smtClean="0"/>
              <a:t>27</a:t>
            </a:fld>
            <a:endParaRPr lang="fr-FR"/>
          </a:p>
        </p:txBody>
      </p:sp>
      <p:sp>
        <p:nvSpPr>
          <p:cNvPr id="5" name="ZoneTexte 4">
            <a:extLst>
              <a:ext uri="{FF2B5EF4-FFF2-40B4-BE49-F238E27FC236}">
                <a16:creationId xmlns:a16="http://schemas.microsoft.com/office/drawing/2014/main" id="{DD5D53E2-1994-883D-E1A6-B89ADDBE9CA9}"/>
              </a:ext>
            </a:extLst>
          </p:cNvPr>
          <p:cNvSpPr txBox="1"/>
          <p:nvPr/>
        </p:nvSpPr>
        <p:spPr>
          <a:xfrm>
            <a:off x="738840" y="976076"/>
            <a:ext cx="2960831" cy="584775"/>
          </a:xfrm>
          <a:prstGeom prst="rect">
            <a:avLst/>
          </a:prstGeom>
          <a:noFill/>
        </p:spPr>
        <p:txBody>
          <a:bodyPr wrap="square" rtlCol="0">
            <a:spAutoFit/>
          </a:bodyPr>
          <a:lstStyle/>
          <a:p>
            <a:r>
              <a:rPr lang="fr-FR" sz="3200" dirty="0">
                <a:latin typeface="Avenir Medium" panose="02000503020000020003" pitchFamily="2" charset="0"/>
              </a:rPr>
              <a:t>GLOSSARY</a:t>
            </a:r>
            <a:r>
              <a:rPr lang="fr-FR" sz="3200" b="1" dirty="0">
                <a:latin typeface="Avenir Black" panose="02000503020000020003" pitchFamily="2" charset="0"/>
              </a:rPr>
              <a:t> </a:t>
            </a:r>
          </a:p>
        </p:txBody>
      </p:sp>
      <p:sp>
        <p:nvSpPr>
          <p:cNvPr id="10" name="Titre 3">
            <a:extLst>
              <a:ext uri="{FF2B5EF4-FFF2-40B4-BE49-F238E27FC236}">
                <a16:creationId xmlns:a16="http://schemas.microsoft.com/office/drawing/2014/main" id="{1120FFBA-4B1B-065B-BF73-59CD93C99103}"/>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32" name="Rectangle 31">
            <a:extLst>
              <a:ext uri="{FF2B5EF4-FFF2-40B4-BE49-F238E27FC236}">
                <a16:creationId xmlns:a16="http://schemas.microsoft.com/office/drawing/2014/main" id="{7C608600-2FAA-E5CF-C862-65B9477A444B}"/>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706B59DD-39AC-7F8F-5C1B-53FE854B78E7}"/>
              </a:ext>
            </a:extLst>
          </p:cNvPr>
          <p:cNvSpPr txBox="1"/>
          <p:nvPr/>
        </p:nvSpPr>
        <p:spPr>
          <a:xfrm>
            <a:off x="613199" y="1575365"/>
            <a:ext cx="11232886" cy="4861716"/>
          </a:xfrm>
          <a:prstGeom prst="rect">
            <a:avLst/>
          </a:prstGeom>
          <a:noFill/>
        </p:spPr>
        <p:txBody>
          <a:bodyPr wrap="square" rtlCol="0">
            <a:spAutoFit/>
          </a:bodyPr>
          <a:lstStyle/>
          <a:p>
            <a:pPr algn="just">
              <a:lnSpc>
                <a:spcPct val="150000"/>
              </a:lnSpc>
            </a:pPr>
            <a:r>
              <a:rPr lang="fr-FR" sz="1600" b="1" dirty="0">
                <a:latin typeface="Avenir Light" panose="020B0402020203020204" pitchFamily="34" charset="77"/>
                <a:cs typeface="Adelle Sans Devanagari Semibold" panose="02000503000000020004" pitchFamily="2" charset="-78"/>
              </a:rPr>
              <a:t>By-</a:t>
            </a:r>
            <a:r>
              <a:rPr lang="fr-FR" sz="1600" b="1" dirty="0" err="1">
                <a:latin typeface="Avenir Light" panose="020B0402020203020204" pitchFamily="34" charset="77"/>
                <a:cs typeface="Adelle Sans Devanagari Semibold" panose="02000503000000020004" pitchFamily="2" charset="-78"/>
              </a:rPr>
              <a:t>product</a:t>
            </a:r>
            <a:r>
              <a:rPr lang="fr-FR" sz="1600" dirty="0">
                <a:latin typeface="Avenir Light" panose="020B0402020203020204" pitchFamily="34" charset="77"/>
                <a:cs typeface="Adelle Sans Devanagari Semibold" panose="02000503000000020004" pitchFamily="2" charset="-78"/>
              </a:rPr>
              <a:t>: </a:t>
            </a:r>
            <a:r>
              <a:rPr lang="fr-FR" sz="1600" dirty="0">
                <a:effectLst/>
                <a:latin typeface="Avenir Light" panose="020B0402020203020204" pitchFamily="34" charset="77"/>
                <a:cs typeface="Adelle Sans Devanagari Light" panose="02000503000000020004" pitchFamily="2" charset="-78"/>
              </a:rPr>
              <a:t>substance or </a:t>
            </a:r>
            <a:r>
              <a:rPr lang="fr-FR" sz="1600" dirty="0" err="1">
                <a:effectLst/>
                <a:latin typeface="Avenir Light" panose="020B0402020203020204" pitchFamily="34" charset="77"/>
                <a:cs typeface="Adelle Sans Devanagari Light" panose="02000503000000020004" pitchFamily="2" charset="-78"/>
              </a:rPr>
              <a:t>product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resulting</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from</a:t>
            </a:r>
            <a:r>
              <a:rPr lang="fr-FR" sz="1600" dirty="0">
                <a:effectLst/>
                <a:latin typeface="Avenir Light" panose="020B0402020203020204" pitchFamily="34" charset="77"/>
                <a:cs typeface="Adelle Sans Devanagari Light" panose="02000503000000020004" pitchFamily="2" charset="-78"/>
              </a:rPr>
              <a:t> a production process </a:t>
            </a:r>
            <a:r>
              <a:rPr lang="fr-FR" sz="1600" dirty="0" err="1">
                <a:effectLst/>
                <a:latin typeface="Avenir Light" panose="020B0402020203020204" pitchFamily="34" charset="77"/>
                <a:cs typeface="Adelle Sans Devanagari Light" panose="02000503000000020004" pitchFamily="2" charset="-78"/>
              </a:rPr>
              <a:t>that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is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neither</a:t>
            </a:r>
            <a:r>
              <a:rPr lang="fr-FR" sz="1600" dirty="0">
                <a:effectLst/>
                <a:latin typeface="Avenir Light" panose="020B0402020203020204" pitchFamily="34" charset="77"/>
                <a:cs typeface="Adelle Sans Devanagari Light" panose="02000503000000020004" pitchFamily="2" charset="-78"/>
              </a:rPr>
              <a:t> a </a:t>
            </a:r>
            <a:r>
              <a:rPr lang="fr-FR" sz="1600" dirty="0" err="1">
                <a:effectLst/>
                <a:latin typeface="Avenir Light" panose="020B0402020203020204" pitchFamily="34" charset="77"/>
                <a:cs typeface="Adelle Sans Devanagari Light" panose="02000503000000020004" pitchFamily="2" charset="-78"/>
              </a:rPr>
              <a:t>product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nor</a:t>
            </a:r>
            <a:r>
              <a:rPr lang="fr-FR" sz="1600" dirty="0">
                <a:effectLst/>
                <a:latin typeface="Avenir Light" panose="020B0402020203020204" pitchFamily="34" charset="77"/>
                <a:cs typeface="Adelle Sans Devanagari Light" panose="02000503000000020004" pitchFamily="2" charset="-78"/>
              </a:rPr>
              <a:t> a </a:t>
            </a:r>
            <a:r>
              <a:rPr lang="fr-FR" sz="1600" dirty="0" err="1">
                <a:effectLst/>
                <a:latin typeface="Avenir Light" panose="020B0402020203020204" pitchFamily="34" charset="77"/>
                <a:cs typeface="Adelle Sans Devanagari Light" panose="02000503000000020004" pitchFamily="2" charset="-78"/>
              </a:rPr>
              <a:t>waste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whose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economic</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recovery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is</a:t>
            </a:r>
            <a:r>
              <a:rPr lang="fr-FR" sz="1600" dirty="0">
                <a:effectLst/>
                <a:latin typeface="Avenir Light" panose="020B0402020203020204" pitchFamily="34" charset="77"/>
                <a:cs typeface="Adelle Sans Devanagari Light" panose="02000503000000020004" pitchFamily="2" charset="-78"/>
              </a:rPr>
              <a:t> total and </a:t>
            </a:r>
            <a:r>
              <a:rPr lang="fr-FR" sz="1600" dirty="0" err="1">
                <a:effectLst/>
                <a:latin typeface="Avenir Light" panose="020B0402020203020204" pitchFamily="34" charset="77"/>
                <a:cs typeface="Adelle Sans Devanagari Light" panose="02000503000000020004" pitchFamily="2" charset="-78"/>
              </a:rPr>
              <a:t>which</a:t>
            </a:r>
            <a:r>
              <a:rPr lang="fr-FR" sz="1600" dirty="0">
                <a:effectLst/>
                <a:latin typeface="Avenir Light" panose="020B0402020203020204" pitchFamily="34" charset="77"/>
                <a:cs typeface="Adelle Sans Devanagari Light" panose="02000503000000020004" pitchFamily="2" charset="-78"/>
              </a:rPr>
              <a:t> has a </a:t>
            </a:r>
            <a:r>
              <a:rPr lang="fr-FR" sz="1600" dirty="0" err="1">
                <a:effectLst/>
                <a:latin typeface="Avenir Light" panose="020B0402020203020204" pitchFamily="34" charset="77"/>
                <a:cs typeface="Adelle Sans Devanagari Light" panose="02000503000000020004" pitchFamily="2" charset="-78"/>
              </a:rPr>
              <a:t>market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backed</a:t>
            </a:r>
            <a:r>
              <a:rPr lang="fr-FR" sz="1600" dirty="0">
                <a:effectLst/>
                <a:latin typeface="Avenir Light" panose="020B0402020203020204" pitchFamily="34" charset="77"/>
                <a:cs typeface="Adelle Sans Devanagari Light" panose="02000503000000020004" pitchFamily="2" charset="-78"/>
              </a:rPr>
              <a:t> by a </a:t>
            </a:r>
            <a:r>
              <a:rPr lang="fr-FR" sz="1600" dirty="0" err="1">
                <a:effectLst/>
                <a:latin typeface="Avenir Light" panose="020B0402020203020204" pitchFamily="34" charset="77"/>
                <a:cs typeface="Adelle Sans Devanagari Light" panose="02000503000000020004" pitchFamily="2" charset="-78"/>
              </a:rPr>
              <a:t>quotation</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Specialized</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economic</a:t>
            </a:r>
            <a:r>
              <a:rPr lang="fr-FR" sz="1600" dirty="0">
                <a:effectLst/>
                <a:latin typeface="Avenir Light" panose="020B0402020203020204" pitchFamily="34" charset="77"/>
                <a:cs typeface="Adelle Sans Devanagari Light" panose="02000503000000020004" pitchFamily="2" charset="-78"/>
              </a:rPr>
              <a:t> agents, </a:t>
            </a:r>
            <a:r>
              <a:rPr lang="fr-FR" sz="1600" dirty="0" err="1">
                <a:effectLst/>
                <a:latin typeface="Avenir Light" panose="020B0402020203020204" pitchFamily="34" charset="77"/>
                <a:cs typeface="Adelle Sans Devanagari Light" panose="02000503000000020004" pitchFamily="2" charset="-78"/>
              </a:rPr>
              <a:t>different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from</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producers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often</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intervene</a:t>
            </a:r>
            <a:r>
              <a:rPr lang="fr-FR" sz="1600" dirty="0">
                <a:effectLst/>
                <a:latin typeface="Avenir Light" panose="020B0402020203020204" pitchFamily="34" charset="77"/>
                <a:cs typeface="Adelle Sans Devanagari Light" panose="02000503000000020004" pitchFamily="2" charset="-78"/>
              </a:rPr>
              <a:t> to </a:t>
            </a:r>
            <a:r>
              <a:rPr lang="fr-FR" sz="1600" dirty="0" err="1">
                <a:effectLst/>
                <a:latin typeface="Avenir Light" panose="020B0402020203020204" pitchFamily="34" charset="77"/>
                <a:cs typeface="Adelle Sans Devanagari Light" panose="02000503000000020004" pitchFamily="2" charset="-78"/>
              </a:rPr>
              <a:t>ensure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its</a:t>
            </a:r>
            <a:r>
              <a:rPr lang="fr-FR" sz="1600" dirty="0">
                <a:effectLst/>
                <a:latin typeface="Avenir Light" panose="020B0402020203020204" pitchFamily="34" charset="77"/>
                <a:cs typeface="Adelle Sans Devanagari Light" panose="02000503000000020004" pitchFamily="2" charset="-78"/>
              </a:rPr>
              <a:t> distribution</a:t>
            </a:r>
            <a:r>
              <a:rPr lang="fr-FR" sz="1600" baseline="30000" dirty="0">
                <a:solidFill>
                  <a:schemeClr val="bg1">
                    <a:lumMod val="50000"/>
                  </a:schemeClr>
                </a:solidFill>
                <a:highlight>
                  <a:srgbClr val="FFFFFF"/>
                </a:highlight>
                <a:latin typeface="Avenir Light" panose="020B0402020203020204" pitchFamily="34" charset="77"/>
                <a:cs typeface="Adelle Sans Devanagari Light" panose="02000503000000020004" pitchFamily="2" charset="-78"/>
              </a:rPr>
              <a:t>9</a:t>
            </a:r>
            <a:r>
              <a:rPr lang="fr-FR" sz="1600" dirty="0">
                <a:solidFill>
                  <a:srgbClr val="1F1F1F"/>
                </a:solidFill>
                <a:highlight>
                  <a:srgbClr val="FFFFFF"/>
                </a:highlight>
                <a:latin typeface="Avenir Light" panose="020B0402020203020204" pitchFamily="34" charset="77"/>
                <a:cs typeface="Adelle Sans Devanagari Light" panose="02000503000000020004" pitchFamily="2" charset="-78"/>
              </a:rPr>
              <a:t>. </a:t>
            </a:r>
          </a:p>
          <a:p>
            <a:pPr algn="just">
              <a:lnSpc>
                <a:spcPct val="150000"/>
              </a:lnSpc>
            </a:pPr>
            <a:endParaRPr lang="fr-FR" sz="1600" dirty="0">
              <a:solidFill>
                <a:srgbClr val="1F1F1F"/>
              </a:solidFill>
              <a:highlight>
                <a:srgbClr val="FFFFFF"/>
              </a:highlight>
              <a:latin typeface="Avenir Light" panose="020B0402020203020204" pitchFamily="34" charset="77"/>
              <a:cs typeface="Adelle Sans Devanagari Light" panose="02000503000000020004" pitchFamily="2" charset="-78"/>
            </a:endParaRPr>
          </a:p>
          <a:p>
            <a:pPr algn="just">
              <a:lnSpc>
                <a:spcPct val="150000"/>
              </a:lnSpc>
            </a:pPr>
            <a:r>
              <a:rPr lang="fr-FR" sz="1600" b="1" dirty="0" err="1">
                <a:effectLst/>
                <a:latin typeface="Avenir Light" panose="020B0402020203020204" pitchFamily="34" charset="77"/>
                <a:cs typeface="Adelle Sans Devanagari Semibold" panose="02000503000000020004" pitchFamily="2" charset="-78"/>
              </a:rPr>
              <a:t>Externalities</a:t>
            </a:r>
            <a:r>
              <a:rPr lang="fr-FR" sz="1600" dirty="0">
                <a:latin typeface="Avenir Light" panose="020B0402020203020204" pitchFamily="34" charset="77"/>
                <a:cs typeface="Adelle Sans Devanagari Light" panose="02000503000000020004" pitchFamily="2" charset="-78"/>
              </a:rPr>
              <a:t>: </a:t>
            </a:r>
            <a:r>
              <a:rPr lang="fr-FR" sz="1600" dirty="0">
                <a:effectLst/>
                <a:latin typeface="Avenir Light" panose="020B0402020203020204" pitchFamily="34" charset="77"/>
                <a:cs typeface="Adelle Sans Devanagari Light" panose="02000503000000020004" pitchFamily="2" charset="-78"/>
              </a:rPr>
              <a:t>situations </a:t>
            </a:r>
            <a:r>
              <a:rPr lang="fr-FR" sz="1600" dirty="0" err="1">
                <a:effectLst/>
                <a:latin typeface="Avenir Light" panose="020B0402020203020204" pitchFamily="34" charset="77"/>
                <a:cs typeface="Adelle Sans Devanagari Light" panose="02000503000000020004" pitchFamily="2" charset="-78"/>
              </a:rPr>
              <a:t>when</a:t>
            </a:r>
            <a:r>
              <a:rPr lang="fr-FR" sz="1600" dirty="0">
                <a:effectLst/>
                <a:latin typeface="Avenir Light" panose="020B0402020203020204" pitchFamily="34" charset="77"/>
                <a:cs typeface="Adelle Sans Devanagari Light" panose="02000503000000020004" pitchFamily="2" charset="-78"/>
              </a:rPr>
              <a:t> the </a:t>
            </a:r>
            <a:r>
              <a:rPr lang="fr-FR" sz="1600" dirty="0" err="1">
                <a:effectLst/>
                <a:latin typeface="Avenir Light" panose="020B0402020203020204" pitchFamily="34" charset="77"/>
                <a:cs typeface="Adelle Sans Devanagari Light" panose="02000503000000020004" pitchFamily="2" charset="-78"/>
              </a:rPr>
              <a:t>effect</a:t>
            </a:r>
            <a:r>
              <a:rPr lang="fr-FR" sz="1600" dirty="0">
                <a:effectLst/>
                <a:latin typeface="Avenir Light" panose="020B0402020203020204" pitchFamily="34" charset="77"/>
                <a:cs typeface="Adelle Sans Devanagari Light" panose="02000503000000020004" pitchFamily="2" charset="-78"/>
              </a:rPr>
              <a:t> of production or </a:t>
            </a:r>
            <a:r>
              <a:rPr lang="fr-FR" sz="1600" dirty="0" err="1">
                <a:effectLst/>
                <a:latin typeface="Avenir Light" panose="020B0402020203020204" pitchFamily="34" charset="77"/>
                <a:cs typeface="Adelle Sans Devanagari Light" panose="02000503000000020004" pitchFamily="2" charset="-78"/>
              </a:rPr>
              <a:t>consumption</a:t>
            </a:r>
            <a:r>
              <a:rPr lang="fr-FR" sz="1600" dirty="0">
                <a:effectLst/>
                <a:latin typeface="Avenir Light" panose="020B0402020203020204" pitchFamily="34" charset="77"/>
                <a:cs typeface="Adelle Sans Devanagari Light" panose="02000503000000020004" pitchFamily="2" charset="-78"/>
              </a:rPr>
              <a:t> of </a:t>
            </a:r>
            <a:r>
              <a:rPr lang="fr-FR" sz="1600" dirty="0" err="1">
                <a:effectLst/>
                <a:latin typeface="Avenir Light" panose="020B0402020203020204" pitchFamily="34" charset="77"/>
                <a:cs typeface="Adelle Sans Devanagari Light" panose="02000503000000020004" pitchFamily="2" charset="-78"/>
              </a:rPr>
              <a:t>goods</a:t>
            </a:r>
            <a:r>
              <a:rPr lang="fr-FR" sz="1600" dirty="0">
                <a:effectLst/>
                <a:latin typeface="Avenir Light" panose="020B0402020203020204" pitchFamily="34" charset="77"/>
                <a:cs typeface="Adelle Sans Devanagari Light" panose="02000503000000020004" pitchFamily="2" charset="-78"/>
              </a:rPr>
              <a:t> and services imposes </a:t>
            </a:r>
            <a:r>
              <a:rPr lang="fr-FR" sz="1600" dirty="0" err="1">
                <a:effectLst/>
                <a:latin typeface="Avenir Light" panose="020B0402020203020204" pitchFamily="34" charset="77"/>
                <a:cs typeface="Adelle Sans Devanagari Light" panose="02000503000000020004" pitchFamily="2" charset="-78"/>
              </a:rPr>
              <a:t>costs</a:t>
            </a:r>
            <a:r>
              <a:rPr lang="fr-FR" sz="1600" dirty="0">
                <a:effectLst/>
                <a:latin typeface="Avenir Light" panose="020B0402020203020204" pitchFamily="34" charset="77"/>
                <a:cs typeface="Adelle Sans Devanagari Light" panose="02000503000000020004" pitchFamily="2" charset="-78"/>
              </a:rPr>
              <a:t> or </a:t>
            </a:r>
            <a:r>
              <a:rPr lang="fr-FR" sz="1600" dirty="0" err="1">
                <a:effectLst/>
                <a:latin typeface="Avenir Light" panose="020B0402020203020204" pitchFamily="34" charset="77"/>
                <a:cs typeface="Adelle Sans Devanagari Light" panose="02000503000000020004" pitchFamily="2" charset="-78"/>
              </a:rPr>
              <a:t>benefits</a:t>
            </a:r>
            <a:r>
              <a:rPr lang="fr-FR" sz="1600" dirty="0">
                <a:effectLst/>
                <a:latin typeface="Avenir Light" panose="020B0402020203020204" pitchFamily="34" charset="77"/>
                <a:cs typeface="Adelle Sans Devanagari Light" panose="02000503000000020004" pitchFamily="2" charset="-78"/>
              </a:rPr>
              <a:t> on </a:t>
            </a:r>
            <a:r>
              <a:rPr lang="fr-FR" sz="1600" dirty="0" err="1">
                <a:effectLst/>
                <a:latin typeface="Avenir Light" panose="020B0402020203020204" pitchFamily="34" charset="77"/>
                <a:cs typeface="Adelle Sans Devanagari Light" panose="02000503000000020004" pitchFamily="2" charset="-78"/>
              </a:rPr>
              <a:t>others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which</a:t>
            </a:r>
            <a:r>
              <a:rPr lang="fr-FR" sz="1600" dirty="0">
                <a:effectLst/>
                <a:latin typeface="Avenir Light" panose="020B0402020203020204" pitchFamily="34" charset="77"/>
                <a:cs typeface="Adelle Sans Devanagari Light" panose="02000503000000020004" pitchFamily="2" charset="-78"/>
              </a:rPr>
              <a:t> are not </a:t>
            </a:r>
            <a:r>
              <a:rPr lang="fr-FR" sz="1600" dirty="0" err="1">
                <a:effectLst/>
                <a:latin typeface="Avenir Light" panose="020B0402020203020204" pitchFamily="34" charset="77"/>
                <a:cs typeface="Adelle Sans Devanagari Light" panose="02000503000000020004" pitchFamily="2" charset="-78"/>
              </a:rPr>
              <a:t>reflected</a:t>
            </a:r>
            <a:r>
              <a:rPr lang="fr-FR" sz="1600" dirty="0">
                <a:effectLst/>
                <a:latin typeface="Avenir Light" panose="020B0402020203020204" pitchFamily="34" charset="77"/>
                <a:cs typeface="Adelle Sans Devanagari Light" panose="02000503000000020004" pitchFamily="2" charset="-78"/>
              </a:rPr>
              <a:t> in the </a:t>
            </a:r>
            <a:r>
              <a:rPr lang="fr-FR" sz="1600" dirty="0" err="1">
                <a:effectLst/>
                <a:latin typeface="Avenir Light" panose="020B0402020203020204" pitchFamily="34" charset="77"/>
                <a:cs typeface="Adelle Sans Devanagari Light" panose="02000503000000020004" pitchFamily="2" charset="-78"/>
              </a:rPr>
              <a:t>prices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charged</a:t>
            </a:r>
            <a:r>
              <a:rPr lang="fr-FR" sz="1600" dirty="0">
                <a:effectLst/>
                <a:latin typeface="Avenir Light" panose="020B0402020203020204" pitchFamily="34" charset="77"/>
                <a:cs typeface="Adelle Sans Devanagari Light" panose="02000503000000020004" pitchFamily="2" charset="-78"/>
              </a:rPr>
              <a:t> for the </a:t>
            </a:r>
            <a:r>
              <a:rPr lang="fr-FR" sz="1600" dirty="0" err="1">
                <a:effectLst/>
                <a:latin typeface="Avenir Light" panose="020B0402020203020204" pitchFamily="34" charset="77"/>
                <a:cs typeface="Adelle Sans Devanagari Light" panose="02000503000000020004" pitchFamily="2" charset="-78"/>
              </a:rPr>
              <a:t>goods</a:t>
            </a:r>
            <a:r>
              <a:rPr lang="fr-FR" sz="1600" dirty="0">
                <a:effectLst/>
                <a:latin typeface="Avenir Light" panose="020B0402020203020204" pitchFamily="34" charset="77"/>
                <a:cs typeface="Adelle Sans Devanagari Light" panose="02000503000000020004" pitchFamily="2" charset="-78"/>
              </a:rPr>
              <a:t> and services </a:t>
            </a:r>
            <a:r>
              <a:rPr lang="fr-FR" sz="1600" dirty="0" err="1">
                <a:effectLst/>
                <a:latin typeface="Avenir Light" panose="020B0402020203020204" pitchFamily="34" charset="77"/>
                <a:cs typeface="Adelle Sans Devanagari Light" panose="02000503000000020004" pitchFamily="2" charset="-78"/>
              </a:rPr>
              <a:t>being</a:t>
            </a:r>
            <a:r>
              <a:rPr lang="fr-FR" sz="1600" dirty="0">
                <a:effectLst/>
                <a:latin typeface="Avenir Light" panose="020B0402020203020204" pitchFamily="34" charset="77"/>
                <a:cs typeface="Adelle Sans Devanagari Light" panose="02000503000000020004" pitchFamily="2" charset="-78"/>
              </a:rPr>
              <a:t> provided</a:t>
            </a:r>
            <a:r>
              <a:rPr lang="fr-FR" sz="1600" baseline="30000" dirty="0">
                <a:solidFill>
                  <a:schemeClr val="bg1">
                    <a:lumMod val="50000"/>
                  </a:schemeClr>
                </a:solidFill>
                <a:effectLst/>
                <a:latin typeface="Avenir Light" panose="020B0402020203020204" pitchFamily="34" charset="77"/>
                <a:cs typeface="Adelle Sans Devanagari Light" panose="02000503000000020004" pitchFamily="2" charset="-78"/>
              </a:rPr>
              <a:t>10</a:t>
            </a:r>
            <a:r>
              <a:rPr lang="fr-FR" sz="1600" dirty="0">
                <a:solidFill>
                  <a:srgbClr val="1F1F1F"/>
                </a:solidFill>
                <a:highlight>
                  <a:srgbClr val="FFFFFF"/>
                </a:highlight>
                <a:latin typeface="Avenir Light" panose="020B0402020203020204" pitchFamily="34" charset="77"/>
                <a:cs typeface="Adelle Sans Devanagari Light" panose="02000503000000020004" pitchFamily="2" charset="-78"/>
              </a:rPr>
              <a:t>. </a:t>
            </a:r>
            <a:endParaRPr lang="fr-FR" sz="1600" dirty="0">
              <a:effectLst/>
              <a:latin typeface="Avenir Light" panose="020B0402020203020204" pitchFamily="34" charset="77"/>
              <a:cs typeface="Adelle Sans Devanagari Light" panose="02000503000000020004" pitchFamily="2" charset="-78"/>
            </a:endParaRPr>
          </a:p>
          <a:p>
            <a:pPr algn="just">
              <a:lnSpc>
                <a:spcPct val="150000"/>
              </a:lnSpc>
            </a:pPr>
            <a:endParaRPr lang="fr-FR" sz="1600" dirty="0">
              <a:latin typeface="Avenir Light" panose="020B0402020203020204" pitchFamily="34" charset="77"/>
              <a:cs typeface="Adelle Sans Devanagari Light" panose="02000503000000020004" pitchFamily="2" charset="-78"/>
            </a:endParaRPr>
          </a:p>
          <a:p>
            <a:pPr algn="just">
              <a:lnSpc>
                <a:spcPct val="150000"/>
              </a:lnSpc>
            </a:pPr>
            <a:r>
              <a:rPr lang="fr-FR" sz="1600" b="1" dirty="0" err="1">
                <a:effectLst/>
                <a:latin typeface="Avenir Light" panose="020B0402020203020204" pitchFamily="34" charset="77"/>
                <a:cs typeface="Adelle Sans Devanagari Semibold" panose="02000503000000020004" pitchFamily="2" charset="-78"/>
              </a:rPr>
              <a:t>Hidden</a:t>
            </a:r>
            <a:r>
              <a:rPr lang="fr-FR" sz="1600" b="1" dirty="0">
                <a:effectLst/>
                <a:latin typeface="Avenir Light" panose="020B0402020203020204" pitchFamily="34" charset="77"/>
                <a:cs typeface="Adelle Sans Devanagari Semibold" panose="02000503000000020004" pitchFamily="2" charset="-78"/>
              </a:rPr>
              <a:t> </a:t>
            </a:r>
            <a:r>
              <a:rPr lang="fr-FR" sz="1600" b="1" dirty="0" err="1">
                <a:effectLst/>
                <a:latin typeface="Avenir Light" panose="020B0402020203020204" pitchFamily="34" charset="77"/>
                <a:cs typeface="Adelle Sans Devanagari Semibold" panose="02000503000000020004" pitchFamily="2" charset="-78"/>
              </a:rPr>
              <a:t>costs</a:t>
            </a:r>
            <a:r>
              <a:rPr lang="fr-FR" sz="1600" dirty="0">
                <a:effectLst/>
                <a:latin typeface="Avenir Light" panose="020B0402020203020204" pitchFamily="34" charset="77"/>
                <a:cs typeface="Adelle Sans Devanagari Semibold" panose="02000503000000020004" pitchFamily="2" charset="-78"/>
              </a:rPr>
              <a:t>: </a:t>
            </a:r>
            <a:r>
              <a:rPr lang="fr-FR" sz="1600" dirty="0">
                <a:effectLst/>
                <a:latin typeface="Avenir Light" panose="020B0402020203020204" pitchFamily="34" charset="77"/>
                <a:cs typeface="Adelle Sans Devanagari Light" panose="02000503000000020004" pitchFamily="2" charset="-78"/>
              </a:rPr>
              <a:t>social and </a:t>
            </a:r>
            <a:r>
              <a:rPr lang="fr-FR" sz="1600" dirty="0" err="1">
                <a:effectLst/>
                <a:latin typeface="Avenir Light" panose="020B0402020203020204" pitchFamily="34" charset="77"/>
                <a:cs typeface="Adelle Sans Devanagari Light" panose="02000503000000020004" pitchFamily="2" charset="-78"/>
              </a:rPr>
              <a:t>human</a:t>
            </a:r>
            <a:r>
              <a:rPr lang="fr-FR" sz="1600" dirty="0">
                <a:effectLst/>
                <a:latin typeface="Avenir Light" panose="020B0402020203020204" pitchFamily="34" charset="77"/>
                <a:cs typeface="Adelle Sans Devanagari Light" panose="02000503000000020004" pitchFamily="2" charset="-78"/>
              </a:rPr>
              <a:t> impacts of </a:t>
            </a:r>
            <a:r>
              <a:rPr lang="fr-FR" sz="1600" dirty="0" err="1">
                <a:effectLst/>
                <a:latin typeface="Avenir Light" panose="020B0402020203020204" pitchFamily="34" charset="77"/>
                <a:cs typeface="Adelle Sans Devanagari Light" panose="02000503000000020004" pitchFamily="2" charset="-78"/>
              </a:rPr>
              <a:t>food</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products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that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so</a:t>
            </a:r>
            <a:r>
              <a:rPr lang="fr-FR" sz="1600" dirty="0">
                <a:effectLst/>
                <a:latin typeface="Avenir Light" panose="020B0402020203020204" pitchFamily="34" charset="77"/>
                <a:cs typeface="Adelle Sans Devanagari Light" panose="02000503000000020004" pitchFamily="2" charset="-78"/>
              </a:rPr>
              <a:t> far have </a:t>
            </a:r>
            <a:r>
              <a:rPr lang="fr-FR" sz="1600" dirty="0" err="1">
                <a:effectLst/>
                <a:latin typeface="Avenir Light" panose="020B0402020203020204" pitchFamily="34" charset="77"/>
                <a:cs typeface="Adelle Sans Devanagari Light" panose="02000503000000020004" pitchFamily="2" charset="-78"/>
              </a:rPr>
              <a:t>either</a:t>
            </a:r>
            <a:r>
              <a:rPr lang="fr-FR" sz="1600" dirty="0">
                <a:effectLst/>
                <a:latin typeface="Avenir Light" panose="020B0402020203020204" pitchFamily="34" charset="77"/>
                <a:cs typeface="Adelle Sans Devanagari Light" panose="02000503000000020004" pitchFamily="2" charset="-78"/>
              </a:rPr>
              <a:t> been </a:t>
            </a:r>
            <a:r>
              <a:rPr lang="fr-FR" sz="1600" dirty="0" err="1">
                <a:effectLst/>
                <a:latin typeface="Avenir Light" panose="020B0402020203020204" pitchFamily="34" charset="77"/>
                <a:cs typeface="Adelle Sans Devanagari Light" panose="02000503000000020004" pitchFamily="2" charset="-78"/>
              </a:rPr>
              <a:t>unknown</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ignored</a:t>
            </a:r>
            <a:r>
              <a:rPr lang="fr-FR" sz="1600" dirty="0">
                <a:effectLst/>
                <a:latin typeface="Avenir Light" panose="020B0402020203020204" pitchFamily="34" charset="77"/>
                <a:cs typeface="Adelle Sans Devanagari Light" panose="02000503000000020004" pitchFamily="2" charset="-78"/>
              </a:rPr>
              <a:t>, or </a:t>
            </a:r>
            <a:r>
              <a:rPr lang="fr-FR" sz="1600" dirty="0" err="1">
                <a:effectLst/>
                <a:latin typeface="Avenir Light" panose="020B0402020203020204" pitchFamily="34" charset="77"/>
                <a:cs typeface="Adelle Sans Devanagari Light" panose="02000503000000020004" pitchFamily="2" charset="-78"/>
              </a:rPr>
              <a:t>considered</a:t>
            </a:r>
            <a:r>
              <a:rPr lang="fr-FR" sz="1600" dirty="0">
                <a:effectLst/>
                <a:latin typeface="Avenir Light" panose="020B0402020203020204" pitchFamily="34" charset="77"/>
                <a:cs typeface="Adelle Sans Devanagari Light" panose="02000503000000020004" pitchFamily="2" charset="-78"/>
              </a:rPr>
              <a:t> to </a:t>
            </a:r>
            <a:r>
              <a:rPr lang="fr-FR" sz="1600" dirty="0" err="1">
                <a:effectLst/>
                <a:latin typeface="Avenir Light" panose="020B0402020203020204" pitchFamily="34" charset="77"/>
                <a:cs typeface="Adelle Sans Devanagari Light" panose="02000503000000020004" pitchFamily="2" charset="-78"/>
              </a:rPr>
              <a:t>be</a:t>
            </a:r>
            <a:r>
              <a:rPr lang="fr-FR" sz="1600" dirty="0">
                <a:effectLst/>
                <a:latin typeface="Avenir Light" panose="020B0402020203020204" pitchFamily="34" charset="77"/>
                <a:cs typeface="Adelle Sans Devanagari Light" panose="02000503000000020004" pitchFamily="2" charset="-78"/>
              </a:rPr>
              <a:t> a </a:t>
            </a:r>
            <a:r>
              <a:rPr lang="fr-FR" sz="1600" dirty="0" err="1">
                <a:effectLst/>
                <a:latin typeface="Avenir Light" panose="020B0402020203020204" pitchFamily="34" charset="77"/>
                <a:cs typeface="Adelle Sans Devanagari Light" panose="02000503000000020004" pitchFamily="2" charset="-78"/>
              </a:rPr>
              <a:t>necessary</a:t>
            </a:r>
            <a:r>
              <a:rPr lang="fr-FR" sz="1600" dirty="0">
                <a:effectLst/>
                <a:latin typeface="Avenir Light" panose="020B0402020203020204" pitchFamily="34" charset="77"/>
                <a:cs typeface="Adelle Sans Devanagari Light" panose="02000503000000020004" pitchFamily="2" charset="-78"/>
              </a:rPr>
              <a:t> trade-off</a:t>
            </a:r>
            <a:r>
              <a:rPr lang="fr-FR" sz="1600" baseline="30000" dirty="0">
                <a:solidFill>
                  <a:schemeClr val="bg1">
                    <a:lumMod val="50000"/>
                  </a:schemeClr>
                </a:solidFill>
                <a:effectLst/>
                <a:latin typeface="Avenir Light" panose="020B0402020203020204" pitchFamily="34" charset="77"/>
                <a:cs typeface="Adelle Sans Devanagari Light" panose="02000503000000020004" pitchFamily="2" charset="-78"/>
              </a:rPr>
              <a:t>11</a:t>
            </a:r>
            <a:r>
              <a:rPr lang="fr-FR" sz="1600" dirty="0">
                <a:solidFill>
                  <a:srgbClr val="1F1F1F"/>
                </a:solidFill>
                <a:highlight>
                  <a:srgbClr val="FFFFFF"/>
                </a:highlight>
                <a:latin typeface="Avenir Light" panose="020B0402020203020204" pitchFamily="34" charset="77"/>
                <a:cs typeface="Adelle Sans Devanagari Light" panose="02000503000000020004" pitchFamily="2" charset="-78"/>
              </a:rPr>
              <a: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These</a:t>
            </a:r>
            <a:r>
              <a:rPr lang="fr-FR" sz="1600" dirty="0">
                <a:effectLst/>
                <a:latin typeface="Avenir Light" panose="020B0402020203020204" pitchFamily="34" charset="77"/>
                <a:cs typeface="Adelle Sans Devanagari Light" panose="02000503000000020004" pitchFamily="2" charset="-78"/>
              </a:rPr>
              <a:t> are </a:t>
            </a:r>
            <a:r>
              <a:rPr lang="fr-FR" sz="1600" dirty="0" err="1">
                <a:effectLst/>
                <a:latin typeface="Avenir Light" panose="020B0402020203020204" pitchFamily="34" charset="77"/>
                <a:cs typeface="Adelle Sans Devanagari Light" panose="02000503000000020004" pitchFamily="2" charset="-78"/>
              </a:rPr>
              <a:t>also</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referred</a:t>
            </a:r>
            <a:r>
              <a:rPr lang="fr-FR" sz="1600" dirty="0">
                <a:effectLst/>
                <a:latin typeface="Avenir Light" panose="020B0402020203020204" pitchFamily="34" charset="77"/>
                <a:cs typeface="Adelle Sans Devanagari Light" panose="02000503000000020004" pitchFamily="2" charset="-78"/>
              </a:rPr>
              <a:t> to as </a:t>
            </a:r>
            <a:r>
              <a:rPr lang="fr-FR" sz="1600" dirty="0" err="1">
                <a:effectLst/>
                <a:latin typeface="Avenir Light" panose="020B0402020203020204" pitchFamily="34" charset="77"/>
                <a:cs typeface="Adelle Sans Devanagari Light" panose="02000503000000020004" pitchFamily="2" charset="-78"/>
              </a:rPr>
              <a:t>external</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costs</a:t>
            </a:r>
            <a:r>
              <a:rPr lang="fr-FR" sz="1600" dirty="0">
                <a:effectLst/>
                <a:latin typeface="Avenir Light" panose="020B0402020203020204" pitchFamily="34" charset="77"/>
                <a:cs typeface="Adelle Sans Devanagari Light" panose="02000503000000020004" pitchFamily="2" charset="-78"/>
              </a:rPr>
              <a:t>. </a:t>
            </a:r>
          </a:p>
          <a:p>
            <a:pPr algn="just">
              <a:lnSpc>
                <a:spcPct val="150000"/>
              </a:lnSpc>
            </a:pPr>
            <a:endParaRPr lang="fr-FR" sz="1600" dirty="0">
              <a:latin typeface="Avenir Light" panose="020B0402020203020204" pitchFamily="34" charset="77"/>
              <a:cs typeface="Adelle Sans Devanagari Light" panose="02000503000000020004" pitchFamily="2" charset="-78"/>
            </a:endParaRPr>
          </a:p>
          <a:p>
            <a:pPr algn="just">
              <a:lnSpc>
                <a:spcPct val="150000"/>
              </a:lnSpc>
            </a:pPr>
            <a:r>
              <a:rPr lang="fr-FR" sz="1600" b="1" dirty="0" err="1">
                <a:latin typeface="Avenir Light" panose="020B0402020203020204" pitchFamily="34" charset="77"/>
                <a:cs typeface="Adelle Sans Devanagari Semibold" panose="02000503000000020004" pitchFamily="2" charset="-78"/>
              </a:rPr>
              <a:t>B</a:t>
            </a:r>
            <a:r>
              <a:rPr lang="fr-FR" sz="1600" b="1" dirty="0" err="1">
                <a:effectLst/>
                <a:latin typeface="Avenir Light" panose="020B0402020203020204" pitchFamily="34" charset="77"/>
                <a:cs typeface="Adelle Sans Devanagari Semibold" panose="02000503000000020004" pitchFamily="2" charset="-78"/>
              </a:rPr>
              <a:t>iorefinery</a:t>
            </a:r>
            <a:r>
              <a:rPr lang="fr-FR" sz="1600" dirty="0">
                <a:latin typeface="Avenir Light" panose="020B0402020203020204" pitchFamily="34" charset="77"/>
                <a:cs typeface="Adelle Sans Devanagari Semibold"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facility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that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converts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biomass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into</a:t>
            </a:r>
            <a:r>
              <a:rPr lang="fr-FR" sz="1600" dirty="0">
                <a:effectLst/>
                <a:latin typeface="Avenir Light" panose="020B0402020203020204" pitchFamily="34" charset="77"/>
                <a:cs typeface="Adelle Sans Devanagari Light" panose="02000503000000020004" pitchFamily="2" charset="-78"/>
              </a:rPr>
              <a:t> a </a:t>
            </a:r>
            <a:r>
              <a:rPr lang="fr-FR" sz="1600" dirty="0" err="1">
                <a:effectLst/>
                <a:latin typeface="Avenir Light" panose="020B0402020203020204" pitchFamily="34" charset="77"/>
                <a:cs typeface="Adelle Sans Devanagari Light" panose="02000503000000020004" pitchFamily="2" charset="-78"/>
              </a:rPr>
              <a:t>broad</a:t>
            </a:r>
            <a:r>
              <a:rPr lang="fr-FR" sz="1600" dirty="0">
                <a:effectLst/>
                <a:latin typeface="Avenir Light" panose="020B0402020203020204" pitchFamily="34" charset="77"/>
                <a:cs typeface="Adelle Sans Devanagari Light" panose="02000503000000020004" pitchFamily="2" charset="-78"/>
              </a:rPr>
              <a:t> range of </a:t>
            </a:r>
            <a:r>
              <a:rPr lang="fr-FR" sz="1600" dirty="0" err="1">
                <a:effectLst/>
                <a:latin typeface="Avenir Light" panose="020B0402020203020204" pitchFamily="34" charset="77"/>
                <a:cs typeface="Adelle Sans Devanagari Light" panose="02000503000000020004" pitchFamily="2" charset="-78"/>
              </a:rPr>
              <a:t>products</a:t>
            </a:r>
            <a:r>
              <a:rPr lang="fr-FR" sz="1600" dirty="0">
                <a:effectLst/>
                <a:latin typeface="Avenir Light" panose="020B0402020203020204" pitchFamily="34" charset="77"/>
                <a:cs typeface="Adelle Sans Devanagari Light" panose="02000503000000020004" pitchFamily="2" charset="-78"/>
              </a:rPr>
              <a:t> for </a:t>
            </a:r>
            <a:r>
              <a:rPr lang="fr-FR" sz="1600" dirty="0" err="1">
                <a:effectLst/>
                <a:latin typeface="Avenir Light" panose="020B0402020203020204" pitchFamily="34" charset="77"/>
                <a:cs typeface="Adelle Sans Devanagari Light" panose="02000503000000020004" pitchFamily="2" charset="-78"/>
              </a:rPr>
              <a:t>various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markets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food</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feed</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materials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energy</a:t>
            </a:r>
            <a:r>
              <a:rPr lang="fr-FR" sz="1600" dirty="0">
                <a:effectLst/>
                <a:latin typeface="Avenir Light" panose="020B0402020203020204" pitchFamily="34" charset="77"/>
                <a:cs typeface="Adelle Sans Devanagari Light" panose="02000503000000020004" pitchFamily="2" charset="-78"/>
              </a:rPr>
              <a:t>) and </a:t>
            </a:r>
            <a:r>
              <a:rPr lang="fr-FR" sz="1600" dirty="0" err="1">
                <a:effectLst/>
                <a:latin typeface="Avenir Light" panose="020B0402020203020204" pitchFamily="34" charset="77"/>
                <a:cs typeface="Adelle Sans Devanagari Light" panose="02000503000000020004" pitchFamily="2" charset="-78"/>
              </a:rPr>
              <a:t>is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characterized</a:t>
            </a:r>
            <a:r>
              <a:rPr lang="fr-FR" sz="1600" dirty="0">
                <a:effectLst/>
                <a:latin typeface="Avenir Light" panose="020B0402020203020204" pitchFamily="34" charset="77"/>
                <a:cs typeface="Adelle Sans Devanagari Light" panose="02000503000000020004" pitchFamily="2" charset="-78"/>
              </a:rPr>
              <a:t> by </a:t>
            </a:r>
            <a:r>
              <a:rPr lang="fr-FR" sz="1600" dirty="0" err="1">
                <a:effectLst/>
                <a:latin typeface="Avenir Light" panose="020B0402020203020204" pitchFamily="34" charset="77"/>
                <a:cs typeface="Adelle Sans Devanagari Light" panose="02000503000000020004" pitchFamily="2" charset="-78"/>
              </a:rPr>
              <a:t>low</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energy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demand</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through</a:t>
            </a:r>
            <a:r>
              <a:rPr lang="fr-FR" sz="1600" dirty="0">
                <a:effectLst/>
                <a:latin typeface="Avenir Light" panose="020B0402020203020204" pitchFamily="34" charset="77"/>
                <a:cs typeface="Adelle Sans Devanagari Light" panose="02000503000000020004" pitchFamily="2" charset="-78"/>
              </a:rPr>
              <a:t> high process </a:t>
            </a:r>
            <a:r>
              <a:rPr lang="fr-FR" sz="1600" dirty="0" err="1">
                <a:effectLst/>
                <a:latin typeface="Avenir Light" panose="020B0402020203020204" pitchFamily="34" charset="77"/>
                <a:cs typeface="Adelle Sans Devanagari Light" panose="02000503000000020004" pitchFamily="2" charset="-78"/>
              </a:rPr>
              <a:t>integration</a:t>
            </a:r>
            <a:r>
              <a:rPr lang="fr-FR" sz="1600" dirty="0">
                <a:effectLst/>
                <a:latin typeface="Avenir Light" panose="020B0402020203020204" pitchFamily="34" charset="77"/>
                <a:cs typeface="Adelle Sans Devanagari Light" panose="02000503000000020004" pitchFamily="2" charset="-78"/>
              </a:rPr>
              <a:t> and </a:t>
            </a:r>
            <a:r>
              <a:rPr lang="fr-FR" sz="1600" dirty="0" err="1">
                <a:effectLst/>
                <a:latin typeface="Avenir Light" panose="020B0402020203020204" pitchFamily="34" charset="77"/>
                <a:cs typeface="Adelle Sans Devanagari Light" panose="02000503000000020004" pitchFamily="2" charset="-78"/>
              </a:rPr>
              <a:t>low</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waste</a:t>
            </a:r>
            <a:r>
              <a:rPr lang="fr-FR" sz="1600" dirty="0">
                <a:effectLst/>
                <a:latin typeface="Avenir Light" panose="020B0402020203020204" pitchFamily="34" charset="77"/>
                <a:cs typeface="Adelle Sans Devanagari Light" panose="02000503000000020004" pitchFamily="2" charset="-78"/>
              </a:rPr>
              <a:t> production, as </a:t>
            </a:r>
            <a:r>
              <a:rPr lang="fr-FR" sz="1600" dirty="0" err="1">
                <a:effectLst/>
                <a:latin typeface="Avenir Light" panose="020B0402020203020204" pitchFamily="34" charset="77"/>
                <a:cs typeface="Adelle Sans Devanagari Light" panose="02000503000000020004" pitchFamily="2" charset="-78"/>
              </a:rPr>
              <a:t>well</a:t>
            </a:r>
            <a:r>
              <a:rPr lang="fr-FR" sz="1600" dirty="0">
                <a:effectLst/>
                <a:latin typeface="Avenir Light" panose="020B0402020203020204" pitchFamily="34" charset="77"/>
                <a:cs typeface="Adelle Sans Devanagari Light" panose="02000503000000020004" pitchFamily="2" charset="-78"/>
              </a:rPr>
              <a:t> as high </a:t>
            </a:r>
            <a:r>
              <a:rPr lang="fr-FR" sz="1600" dirty="0" err="1">
                <a:effectLst/>
                <a:latin typeface="Avenir Light" panose="020B0402020203020204" pitchFamily="34" charset="77"/>
                <a:cs typeface="Adelle Sans Devanagari Light" panose="02000503000000020004" pitchFamily="2" charset="-78"/>
              </a:rPr>
              <a:t>flexibility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towards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changing</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markets</a:t>
            </a:r>
            <a:r>
              <a:rPr lang="fr-FR" sz="1600" dirty="0">
                <a:effectLst/>
                <a:latin typeface="Avenir Light" panose="020B0402020203020204" pitchFamily="34" charset="77"/>
                <a:cs typeface="Adelle Sans Devanagari Light" panose="02000503000000020004" pitchFamily="2" charset="-78"/>
              </a:rPr>
              <a:t> for </a:t>
            </a:r>
            <a:r>
              <a:rPr lang="fr-FR" sz="1600" dirty="0" err="1">
                <a:effectLst/>
                <a:latin typeface="Avenir Light" panose="020B0402020203020204" pitchFamily="34" charset="77"/>
                <a:cs typeface="Adelle Sans Devanagari Light" panose="02000503000000020004" pitchFamily="2" charset="-78"/>
              </a:rPr>
              <a:t>raw</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materials</a:t>
            </a:r>
            <a:r>
              <a:rPr lang="fr-FR" sz="1600" dirty="0">
                <a:effectLst/>
                <a:latin typeface="Avenir Light" panose="020B0402020203020204" pitchFamily="34" charset="77"/>
                <a:cs typeface="Adelle Sans Devanagari Light" panose="02000503000000020004" pitchFamily="2" charset="-78"/>
              </a:rPr>
              <a:t> and products</a:t>
            </a:r>
            <a:r>
              <a:rPr lang="fr-FR" sz="1600" baseline="30000" dirty="0">
                <a:solidFill>
                  <a:schemeClr val="bg1">
                    <a:lumMod val="50000"/>
                  </a:schemeClr>
                </a:solidFill>
                <a:latin typeface="Avenir Light" panose="020B0402020203020204" pitchFamily="34" charset="77"/>
                <a:cs typeface="Adelle Sans Devanagari Light" panose="02000503000000020004" pitchFamily="2" charset="-78"/>
              </a:rPr>
              <a:t>12</a:t>
            </a:r>
            <a:r>
              <a:rPr lang="fr-FR" sz="1600" dirty="0">
                <a:solidFill>
                  <a:srgbClr val="1F1F1F"/>
                </a:solidFill>
                <a:highlight>
                  <a:srgbClr val="FFFFFF"/>
                </a:highlight>
                <a:latin typeface="Avenir Light" panose="020B0402020203020204" pitchFamily="34" charset="77"/>
                <a:cs typeface="Adelle Sans Devanagari Light" panose="02000503000000020004" pitchFamily="2" charset="-78"/>
              </a:rPr>
              <a:t>.</a:t>
            </a:r>
            <a:r>
              <a:rPr lang="fr-FR" sz="1600" dirty="0">
                <a:effectLst/>
                <a:latin typeface="Avenir Light" panose="020B0402020203020204" pitchFamily="34" charset="77"/>
                <a:cs typeface="Adelle Sans Devanagari Light" panose="02000503000000020004" pitchFamily="2" charset="-78"/>
              </a:rPr>
              <a:t> </a:t>
            </a:r>
          </a:p>
        </p:txBody>
      </p:sp>
    </p:spTree>
    <p:extLst>
      <p:ext uri="{BB962C8B-B14F-4D97-AF65-F5344CB8AC3E}">
        <p14:creationId xmlns:p14="http://schemas.microsoft.com/office/powerpoint/2010/main" val="164751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2045-96A7-66DD-7AAB-6264663FBC8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7A5BD2D-D353-9966-5B80-A9E14D888F76}"/>
              </a:ext>
            </a:extLst>
          </p:cNvPr>
          <p:cNvSpPr>
            <a:spLocks noGrp="1"/>
          </p:cNvSpPr>
          <p:nvPr>
            <p:ph type="sldNum" sz="quarter" idx="12"/>
          </p:nvPr>
        </p:nvSpPr>
        <p:spPr/>
        <p:txBody>
          <a:bodyPr/>
          <a:lstStyle/>
          <a:p>
            <a:fld id="{D0A4BE25-63F8-4FBD-909E-92E38D93C208}" type="slidenum">
              <a:rPr lang="fr-FR" smtClean="0"/>
              <a:t>28</a:t>
            </a:fld>
            <a:endParaRPr lang="fr-FR"/>
          </a:p>
        </p:txBody>
      </p:sp>
      <p:sp>
        <p:nvSpPr>
          <p:cNvPr id="5" name="ZoneTexte 4">
            <a:extLst>
              <a:ext uri="{FF2B5EF4-FFF2-40B4-BE49-F238E27FC236}">
                <a16:creationId xmlns:a16="http://schemas.microsoft.com/office/drawing/2014/main" id="{21D67B3E-ED43-46B2-E429-FA3AEDBB7220}"/>
              </a:ext>
            </a:extLst>
          </p:cNvPr>
          <p:cNvSpPr txBox="1"/>
          <p:nvPr/>
        </p:nvSpPr>
        <p:spPr>
          <a:xfrm>
            <a:off x="738840" y="976076"/>
            <a:ext cx="2960831" cy="584775"/>
          </a:xfrm>
          <a:prstGeom prst="rect">
            <a:avLst/>
          </a:prstGeom>
          <a:noFill/>
        </p:spPr>
        <p:txBody>
          <a:bodyPr wrap="square" rtlCol="0">
            <a:spAutoFit/>
          </a:bodyPr>
          <a:lstStyle/>
          <a:p>
            <a:r>
              <a:rPr lang="fr-FR" sz="3200" dirty="0">
                <a:latin typeface="Avenir Medium" panose="02000503020000020003" pitchFamily="2" charset="0"/>
              </a:rPr>
              <a:t>GLOSSARY</a:t>
            </a:r>
            <a:r>
              <a:rPr lang="fr-FR" sz="3200" b="1" dirty="0">
                <a:latin typeface="Avenir Black" panose="02000503020000020003" pitchFamily="2" charset="0"/>
              </a:rPr>
              <a:t> </a:t>
            </a:r>
          </a:p>
        </p:txBody>
      </p:sp>
      <p:sp>
        <p:nvSpPr>
          <p:cNvPr id="10" name="Titre 3">
            <a:extLst>
              <a:ext uri="{FF2B5EF4-FFF2-40B4-BE49-F238E27FC236}">
                <a16:creationId xmlns:a16="http://schemas.microsoft.com/office/drawing/2014/main" id="{6B5A0B08-5465-9D39-4810-59D361BC9C6C}"/>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32" name="Rectangle 31">
            <a:extLst>
              <a:ext uri="{FF2B5EF4-FFF2-40B4-BE49-F238E27FC236}">
                <a16:creationId xmlns:a16="http://schemas.microsoft.com/office/drawing/2014/main" id="{B02763C2-66D0-F42E-1735-C53280000A9A}"/>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B856D47-A35E-D028-C84F-BD9E964CB6F8}"/>
              </a:ext>
            </a:extLst>
          </p:cNvPr>
          <p:cNvSpPr txBox="1"/>
          <p:nvPr/>
        </p:nvSpPr>
        <p:spPr>
          <a:xfrm>
            <a:off x="613199" y="1575365"/>
            <a:ext cx="11232886" cy="5231047"/>
          </a:xfrm>
          <a:prstGeom prst="rect">
            <a:avLst/>
          </a:prstGeom>
          <a:noFill/>
        </p:spPr>
        <p:txBody>
          <a:bodyPr wrap="square" rtlCol="0">
            <a:spAutoFit/>
          </a:bodyPr>
          <a:lstStyle/>
          <a:p>
            <a:pPr algn="just">
              <a:lnSpc>
                <a:spcPct val="150000"/>
              </a:lnSpc>
            </a:pPr>
            <a:r>
              <a:rPr lang="fr-FR" sz="1600" b="1" dirty="0">
                <a:latin typeface="Avenir Light" panose="020B0402020203020204" pitchFamily="34" charset="77"/>
                <a:cs typeface="Adelle Sans Devanagari Semibold" panose="02000503000000020004" pitchFamily="2" charset="-78"/>
              </a:rPr>
              <a:t>Q</a:t>
            </a:r>
            <a:r>
              <a:rPr lang="fr-FR" sz="1600" b="1" dirty="0">
                <a:effectLst/>
                <a:latin typeface="Avenir Light" panose="020B0402020203020204" pitchFamily="34" charset="77"/>
                <a:cs typeface="Adelle Sans Devanagari Semibold" panose="02000503000000020004" pitchFamily="2" charset="-78"/>
              </a:rPr>
              <a:t>uotas</a:t>
            </a:r>
            <a:r>
              <a:rPr lang="fr-FR" sz="1600" b="1" dirty="0">
                <a:latin typeface="Avenir Light" panose="020B0402020203020204" pitchFamily="34" charset="77"/>
                <a:cs typeface="Adelle Sans Devanagari Light" panose="02000503000000020004" pitchFamily="2" charset="-78"/>
              </a:rPr>
              <a:t>:</a:t>
            </a:r>
            <a:r>
              <a:rPr lang="fr-FR" sz="1600" b="1"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initially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established</a:t>
            </a:r>
            <a:r>
              <a:rPr lang="fr-FR" sz="1600" dirty="0">
                <a:effectLst/>
                <a:latin typeface="Avenir Light" panose="020B0402020203020204" pitchFamily="34" charset="77"/>
                <a:cs typeface="Adelle Sans Devanagari Light" panose="02000503000000020004" pitchFamily="2" charset="-78"/>
              </a:rPr>
              <a:t> to </a:t>
            </a:r>
            <a:r>
              <a:rPr lang="fr-FR" sz="1600" dirty="0" err="1">
                <a:effectLst/>
                <a:latin typeface="Avenir Light" panose="020B0402020203020204" pitchFamily="34" charset="77"/>
                <a:cs typeface="Adelle Sans Devanagari Light" panose="02000503000000020004" pitchFamily="2" charset="-78"/>
              </a:rPr>
              <a:t>ensure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wine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quality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they</a:t>
            </a:r>
            <a:r>
              <a:rPr lang="fr-FR" sz="1600" dirty="0">
                <a:effectLst/>
                <a:latin typeface="Avenir Light" panose="020B0402020203020204" pitchFamily="34" charset="77"/>
                <a:cs typeface="Adelle Sans Devanagari Light" panose="02000503000000020004" pitchFamily="2" charset="-78"/>
              </a:rPr>
              <a:t> are set </a:t>
            </a:r>
            <a:r>
              <a:rPr lang="fr-FR" sz="1600" dirty="0" err="1">
                <a:effectLst/>
                <a:latin typeface="Avenir Light" panose="020B0402020203020204" pitchFamily="34" charset="77"/>
                <a:cs typeface="Adelle Sans Devanagari Light" panose="02000503000000020004" pitchFamily="2" charset="-78"/>
              </a:rPr>
              <a:t>annually</a:t>
            </a:r>
            <a:r>
              <a:rPr lang="fr-FR" sz="1600" dirty="0">
                <a:effectLst/>
                <a:latin typeface="Avenir Light" panose="020B0402020203020204" pitchFamily="34" charset="77"/>
                <a:cs typeface="Adelle Sans Devanagari Light" panose="02000503000000020004" pitchFamily="2" charset="-78"/>
              </a:rPr>
              <a:t> by the cantons </a:t>
            </a:r>
            <a:r>
              <a:rPr lang="fr-FR" sz="1600" dirty="0" err="1">
                <a:effectLst/>
                <a:latin typeface="Avenir Light" panose="020B0402020203020204" pitchFamily="34" charset="77"/>
                <a:cs typeface="Adelle Sans Devanagari Light" panose="02000503000000020004" pitchFamily="2" charset="-78"/>
              </a:rPr>
              <a:t>based</a:t>
            </a:r>
            <a:r>
              <a:rPr lang="fr-FR" sz="1600" dirty="0">
                <a:effectLst/>
                <a:latin typeface="Avenir Light" panose="020B0402020203020204" pitchFamily="34" charset="77"/>
                <a:cs typeface="Adelle Sans Devanagari Light" panose="02000503000000020004" pitchFamily="2" charset="-78"/>
              </a:rPr>
              <a:t> on </a:t>
            </a:r>
            <a:r>
              <a:rPr lang="fr-FR" sz="1600" dirty="0" err="1">
                <a:effectLst/>
                <a:latin typeface="Avenir Light" panose="020B0402020203020204" pitchFamily="34" charset="77"/>
                <a:cs typeface="Adelle Sans Devanagari Light" panose="02000503000000020004" pitchFamily="2" charset="-78"/>
              </a:rPr>
              <a:t>demand</a:t>
            </a:r>
            <a:r>
              <a:rPr lang="fr-FR" sz="1600" dirty="0">
                <a:effectLst/>
                <a:latin typeface="Avenir Light" panose="020B0402020203020204" pitchFamily="34" charset="77"/>
                <a:cs typeface="Adelle Sans Devanagari Light" panose="02000503000000020004" pitchFamily="2" charset="-78"/>
              </a:rPr>
              <a:t> and </a:t>
            </a:r>
            <a:r>
              <a:rPr lang="fr-FR" sz="1600" dirty="0" err="1">
                <a:effectLst/>
                <a:latin typeface="Avenir Light" panose="020B0402020203020204" pitchFamily="34" charset="77"/>
                <a:cs typeface="Adelle Sans Devanagari Light" panose="02000503000000020004" pitchFamily="2" charset="-78"/>
              </a:rPr>
              <a:t>available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wine</a:t>
            </a:r>
            <a:r>
              <a:rPr lang="fr-FR" sz="1600" dirty="0">
                <a:effectLst/>
                <a:latin typeface="Avenir Light" panose="020B0402020203020204" pitchFamily="34" charset="77"/>
                <a:cs typeface="Adelle Sans Devanagari Light" panose="02000503000000020004" pitchFamily="2" charset="-78"/>
              </a:rPr>
              <a:t> stocks, </a:t>
            </a:r>
            <a:r>
              <a:rPr lang="fr-FR" sz="1600" dirty="0" err="1">
                <a:effectLst/>
                <a:latin typeface="Avenir Light" panose="020B0402020203020204" pitchFamily="34" charset="77"/>
                <a:cs typeface="Adelle Sans Devanagari Light" panose="02000503000000020004" pitchFamily="2" charset="-78"/>
              </a:rPr>
              <a:t>while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adhering</a:t>
            </a:r>
            <a:r>
              <a:rPr lang="fr-FR" sz="1600" dirty="0">
                <a:effectLst/>
                <a:latin typeface="Avenir Light" panose="020B0402020203020204" pitchFamily="34" charset="77"/>
                <a:cs typeface="Adelle Sans Devanagari Light" panose="02000503000000020004" pitchFamily="2" charset="-78"/>
              </a:rPr>
              <a:t> to the </a:t>
            </a:r>
            <a:r>
              <a:rPr lang="fr-FR" sz="1600" dirty="0" err="1">
                <a:effectLst/>
                <a:latin typeface="Avenir Light" panose="020B0402020203020204" pitchFamily="34" charset="77"/>
                <a:cs typeface="Adelle Sans Devanagari Light" panose="02000503000000020004" pitchFamily="2" charset="-78"/>
              </a:rPr>
              <a:t>federal</a:t>
            </a:r>
            <a:r>
              <a:rPr lang="fr-FR" sz="1600" dirty="0">
                <a:effectLst/>
                <a:latin typeface="Avenir Light" panose="020B0402020203020204" pitchFamily="34" charset="77"/>
                <a:cs typeface="Adelle Sans Devanagari Light" panose="02000503000000020004" pitchFamily="2" charset="-78"/>
              </a:rPr>
              <a:t> maximum </a:t>
            </a:r>
            <a:r>
              <a:rPr lang="fr-FR" sz="1600" dirty="0" err="1">
                <a:effectLst/>
                <a:latin typeface="Avenir Light" panose="020B0402020203020204" pitchFamily="34" charset="77"/>
                <a:cs typeface="Adelle Sans Devanagari Light" panose="02000503000000020004" pitchFamily="2" charset="-78"/>
              </a:rPr>
              <a:t>yield</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regulations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outlined</a:t>
            </a:r>
            <a:r>
              <a:rPr lang="fr-FR" sz="1600" dirty="0">
                <a:effectLst/>
                <a:latin typeface="Avenir Light" panose="020B0402020203020204" pitchFamily="34" charset="77"/>
                <a:cs typeface="Adelle Sans Devanagari Light" panose="02000503000000020004" pitchFamily="2" charset="-78"/>
              </a:rPr>
              <a:t> in the </a:t>
            </a:r>
            <a:r>
              <a:rPr lang="fr-FR" sz="1600" dirty="0" err="1">
                <a:effectLst/>
                <a:latin typeface="Avenir Light" panose="020B0402020203020204" pitchFamily="34" charset="77"/>
                <a:cs typeface="Adelle Sans Devanagari Light" panose="02000503000000020004" pitchFamily="2" charset="-78"/>
              </a:rPr>
              <a:t>ordinance</a:t>
            </a:r>
            <a:r>
              <a:rPr lang="fr-FR" sz="1600" dirty="0">
                <a:effectLst/>
                <a:latin typeface="Avenir Light" panose="020B0402020203020204" pitchFamily="34" charset="77"/>
                <a:cs typeface="Adelle Sans Devanagari Light" panose="02000503000000020004" pitchFamily="2" charset="-78"/>
              </a:rPr>
              <a:t> on viticulture and the import of wine</a:t>
            </a:r>
            <a:r>
              <a:rPr lang="fr-FR" sz="1600" baseline="30000" dirty="0">
                <a:solidFill>
                  <a:schemeClr val="bg1">
                    <a:lumMod val="50000"/>
                  </a:schemeClr>
                </a:solidFill>
                <a:latin typeface="Avenir Light" panose="020B0402020203020204" pitchFamily="34" charset="77"/>
                <a:cs typeface="Adelle Sans Devanagari Light" panose="02000503000000020004" pitchFamily="2" charset="-78"/>
              </a:rPr>
              <a:t>13</a:t>
            </a:r>
            <a:r>
              <a:rPr lang="fr-FR" sz="1600" dirty="0">
                <a:effectLst/>
                <a:latin typeface="Avenir Light" panose="020B0402020203020204" pitchFamily="34" charset="77"/>
                <a:cs typeface="Adelle Sans Devanagari Light" panose="02000503000000020004" pitchFamily="2" charset="-78"/>
              </a:rPr>
              <a:t>. Quotas are </a:t>
            </a:r>
            <a:r>
              <a:rPr lang="fr-FR" sz="1600" dirty="0" err="1">
                <a:effectLst/>
                <a:latin typeface="Avenir Light" panose="020B0402020203020204" pitchFamily="34" charset="77"/>
                <a:cs typeface="Adelle Sans Devanagari Light" panose="02000503000000020004" pitchFamily="2" charset="-78"/>
              </a:rPr>
              <a:t>defined</a:t>
            </a:r>
            <a:r>
              <a:rPr lang="fr-FR" sz="1600" dirty="0">
                <a:effectLst/>
                <a:latin typeface="Avenir Light" panose="020B0402020203020204" pitchFamily="34" charset="77"/>
                <a:cs typeface="Adelle Sans Devanagari Light" panose="02000503000000020004" pitchFamily="2" charset="-78"/>
              </a:rPr>
              <a:t> by </a:t>
            </a:r>
            <a:r>
              <a:rPr lang="fr-FR" sz="1600" dirty="0" err="1">
                <a:effectLst/>
                <a:latin typeface="Avenir Light" panose="020B0402020203020204" pitchFamily="34" charset="77"/>
                <a:cs typeface="Adelle Sans Devanagari Light" panose="02000503000000020004" pitchFamily="2" charset="-78"/>
              </a:rPr>
              <a:t>grape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variety</a:t>
            </a:r>
            <a:r>
              <a:rPr lang="fr-FR" sz="1600" dirty="0">
                <a:effectLst/>
                <a:latin typeface="Avenir Light" panose="020B0402020203020204" pitchFamily="34" charset="77"/>
                <a:cs typeface="Adelle Sans Devanagari Light" panose="02000503000000020004" pitchFamily="2" charset="-78"/>
              </a:rPr>
              <a:t>, classification and </a:t>
            </a:r>
            <a:r>
              <a:rPr lang="fr-FR" sz="1600" dirty="0" err="1">
                <a:effectLst/>
                <a:latin typeface="Avenir Light" panose="020B0402020203020204" pitchFamily="34" charset="77"/>
                <a:cs typeface="Adelle Sans Devanagari Light" panose="02000503000000020004" pitchFamily="2" charset="-78"/>
              </a:rPr>
              <a:t>wine-growing</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regions</a:t>
            </a:r>
            <a:r>
              <a:rPr lang="fr-FR" sz="1600" dirty="0">
                <a:effectLst/>
                <a:latin typeface="Avenir Light" panose="020B0402020203020204" pitchFamily="34" charset="77"/>
                <a:cs typeface="Adelle Sans Devanagari Light" panose="02000503000000020004" pitchFamily="2" charset="-78"/>
              </a:rPr>
              <a:t>. </a:t>
            </a:r>
          </a:p>
          <a:p>
            <a:pPr algn="just">
              <a:lnSpc>
                <a:spcPct val="150000"/>
              </a:lnSpc>
            </a:pPr>
            <a:endParaRPr lang="fr-FR" sz="1200" dirty="0">
              <a:latin typeface="Avenir Light" panose="020B0402020203020204" pitchFamily="34" charset="77"/>
              <a:cs typeface="Adelle Sans Devanagari Light" panose="02000503000000020004" pitchFamily="2" charset="-78"/>
            </a:endParaRPr>
          </a:p>
          <a:p>
            <a:pPr algn="just">
              <a:lnSpc>
                <a:spcPct val="150000"/>
              </a:lnSpc>
            </a:pPr>
            <a:r>
              <a:rPr lang="fr-FR" sz="1600" b="1" dirty="0">
                <a:effectLst/>
                <a:latin typeface="Avenir Light" panose="020B0402020203020204" pitchFamily="34" charset="77"/>
                <a:cs typeface="Adelle Sans Devanagari Semibold" panose="02000503000000020004" pitchFamily="2" charset="-78"/>
              </a:rPr>
              <a:t>Integrated viticulture</a:t>
            </a:r>
            <a:r>
              <a:rPr lang="fr-FR" sz="1600" b="1"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sustainable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vineyard</a:t>
            </a:r>
            <a:r>
              <a:rPr lang="fr-FR" sz="1600" dirty="0">
                <a:effectLst/>
                <a:latin typeface="Avenir Light" panose="020B0402020203020204" pitchFamily="34" charset="77"/>
                <a:cs typeface="Adelle Sans Devanagari Light" panose="02000503000000020004" pitchFamily="2" charset="-78"/>
              </a:rPr>
              <a:t> management </a:t>
            </a:r>
            <a:r>
              <a:rPr lang="fr-FR" sz="1600" dirty="0" err="1">
                <a:effectLst/>
                <a:latin typeface="Avenir Light" panose="020B0402020203020204" pitchFamily="34" charset="77"/>
                <a:cs typeface="Adelle Sans Devanagari Light" panose="02000503000000020004" pitchFamily="2" charset="-78"/>
              </a:rPr>
              <a:t>approach</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that</a:t>
            </a:r>
            <a:r>
              <a:rPr lang="fr-FR" sz="1600" dirty="0">
                <a:effectLst/>
                <a:latin typeface="Avenir Light" panose="020B0402020203020204" pitchFamily="34" charset="77"/>
                <a:cs typeface="Adelle Sans Devanagari Light" panose="02000503000000020004" pitchFamily="2" charset="-78"/>
              </a:rPr>
              <a:t> balances </a:t>
            </a:r>
            <a:r>
              <a:rPr lang="fr-FR" sz="1600" dirty="0" err="1">
                <a:effectLst/>
                <a:latin typeface="Avenir Light" panose="020B0402020203020204" pitchFamily="34" charset="77"/>
                <a:cs typeface="Adelle Sans Devanagari Light" panose="02000503000000020004" pitchFamily="2" charset="-78"/>
              </a:rPr>
              <a:t>quality</a:t>
            </a:r>
            <a:r>
              <a:rPr lang="fr-FR" sz="1600" dirty="0">
                <a:effectLst/>
                <a:latin typeface="Avenir Light" panose="020B0402020203020204" pitchFamily="34" charset="77"/>
                <a:cs typeface="Adelle Sans Devanagari Light" panose="02000503000000020004" pitchFamily="2" charset="-78"/>
              </a:rPr>
              <a:t> production </a:t>
            </a:r>
            <a:r>
              <a:rPr lang="fr-FR" sz="1600" dirty="0" err="1">
                <a:effectLst/>
                <a:latin typeface="Avenir Light" panose="020B0402020203020204" pitchFamily="34" charset="77"/>
                <a:cs typeface="Adelle Sans Devanagari Light" panose="02000503000000020004" pitchFamily="2" charset="-78"/>
              </a:rPr>
              <a:t>with</a:t>
            </a:r>
            <a:r>
              <a:rPr lang="fr-FR" sz="1600" dirty="0">
                <a:effectLst/>
                <a:latin typeface="Avenir Light" panose="020B0402020203020204" pitchFamily="34" charset="77"/>
                <a:cs typeface="Adelle Sans Devanagari Light" panose="02000503000000020004" pitchFamily="2" charset="-78"/>
              </a:rPr>
              <a:t> envi- </a:t>
            </a:r>
            <a:r>
              <a:rPr lang="fr-FR" sz="1600" dirty="0" err="1">
                <a:effectLst/>
                <a:latin typeface="Avenir Light" panose="020B0402020203020204" pitchFamily="34" charset="77"/>
                <a:cs typeface="Adelle Sans Devanagari Light" panose="02000503000000020004" pitchFamily="2" charset="-78"/>
              </a:rPr>
              <a:t>ronmental</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stewardship</a:t>
            </a:r>
            <a:r>
              <a:rPr lang="fr-FR" sz="1600" dirty="0">
                <a:effectLst/>
                <a:latin typeface="Avenir Light" panose="020B0402020203020204" pitchFamily="34" charset="77"/>
                <a:cs typeface="Adelle Sans Devanagari Light" panose="02000503000000020004" pitchFamily="2" charset="-78"/>
              </a:rPr>
              <a:t>. It </a:t>
            </a:r>
            <a:r>
              <a:rPr lang="fr-FR" sz="1600" dirty="0" err="1">
                <a:effectLst/>
                <a:latin typeface="Avenir Light" panose="020B0402020203020204" pitchFamily="34" charset="77"/>
                <a:cs typeface="Adelle Sans Devanagari Light" panose="02000503000000020004" pitchFamily="2" charset="-78"/>
              </a:rPr>
              <a:t>integrates</a:t>
            </a:r>
            <a:r>
              <a:rPr lang="fr-FR" sz="1600" dirty="0">
                <a:effectLst/>
                <a:latin typeface="Avenir Light" panose="020B0402020203020204" pitchFamily="34" charset="77"/>
                <a:cs typeface="Adelle Sans Devanagari Light" panose="02000503000000020004" pitchFamily="2" charset="-78"/>
              </a:rPr>
              <a:t> the conservation of </a:t>
            </a:r>
            <a:r>
              <a:rPr lang="fr-FR" sz="1600" dirty="0" err="1">
                <a:effectLst/>
                <a:latin typeface="Avenir Light" panose="020B0402020203020204" pitchFamily="34" charset="77"/>
                <a:cs typeface="Adelle Sans Devanagari Light" panose="02000503000000020004" pitchFamily="2" charset="-78"/>
              </a:rPr>
              <a:t>natural</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resources</a:t>
            </a:r>
            <a:r>
              <a:rPr lang="fr-FR" sz="1600" dirty="0">
                <a:effectLst/>
                <a:latin typeface="Avenir Light" panose="020B0402020203020204" pitchFamily="34" charset="77"/>
                <a:cs typeface="Adelle Sans Devanagari Light" panose="02000503000000020004" pitchFamily="2" charset="-78"/>
              </a:rPr>
              <a:t> and </a:t>
            </a:r>
            <a:r>
              <a:rPr lang="fr-FR" sz="1600" dirty="0" err="1">
                <a:effectLst/>
                <a:latin typeface="Avenir Light" panose="020B0402020203020204" pitchFamily="34" charset="77"/>
                <a:cs typeface="Adelle Sans Devanagari Light" panose="02000503000000020004" pitchFamily="2" charset="-78"/>
              </a:rPr>
              <a:t>adopts</a:t>
            </a:r>
            <a:r>
              <a:rPr lang="fr-FR" sz="1600" dirty="0">
                <a:effectLst/>
                <a:latin typeface="Avenir Light" panose="020B0402020203020204" pitchFamily="34" charset="77"/>
                <a:cs typeface="Adelle Sans Devanagari Light" panose="02000503000000020004" pitchFamily="2" charset="-78"/>
              </a:rPr>
              <a:t> a rational management of inputs and </a:t>
            </a:r>
            <a:r>
              <a:rPr lang="fr-FR" sz="1600" dirty="0" err="1">
                <a:effectLst/>
                <a:latin typeface="Avenir Light" panose="020B0402020203020204" pitchFamily="34" charset="77"/>
                <a:cs typeface="Adelle Sans Devanagari Light" panose="02000503000000020004" pitchFamily="2" charset="-78"/>
              </a:rPr>
              <a:t>waste</a:t>
            </a:r>
            <a:r>
              <a:rPr lang="fr-FR" sz="1600" dirty="0">
                <a:effectLst/>
                <a:latin typeface="Avenir Light" panose="020B0402020203020204" pitchFamily="34" charset="77"/>
                <a:cs typeface="Adelle Sans Devanagari Light" panose="02000503000000020004" pitchFamily="2" charset="-78"/>
              </a:rPr>
              <a:t>. It </a:t>
            </a:r>
            <a:r>
              <a:rPr lang="fr-FR" sz="1600" dirty="0" err="1">
                <a:effectLst/>
                <a:latin typeface="Avenir Light" panose="020B0402020203020204" pitchFamily="34" charset="77"/>
                <a:cs typeface="Adelle Sans Devanagari Light" panose="02000503000000020004" pitchFamily="2" charset="-78"/>
              </a:rPr>
              <a:t>reduces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chemical</a:t>
            </a:r>
            <a:r>
              <a:rPr lang="fr-FR" sz="1600" dirty="0">
                <a:effectLst/>
                <a:latin typeface="Avenir Light" panose="020B0402020203020204" pitchFamily="34" charset="77"/>
                <a:cs typeface="Adelle Sans Devanagari Light" panose="02000503000000020004" pitchFamily="2" charset="-78"/>
              </a:rPr>
              <a:t> use by </a:t>
            </a:r>
            <a:r>
              <a:rPr lang="fr-FR" sz="1600" dirty="0" err="1">
                <a:effectLst/>
                <a:latin typeface="Avenir Light" panose="020B0402020203020204" pitchFamily="34" charset="77"/>
                <a:cs typeface="Adelle Sans Devanagari Light" panose="02000503000000020004" pitchFamily="2" charset="-78"/>
              </a:rPr>
              <a:t>promoting</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biological</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pest</a:t>
            </a:r>
            <a:r>
              <a:rPr lang="fr-FR" sz="1600" dirty="0">
                <a:effectLst/>
                <a:latin typeface="Avenir Light" panose="020B0402020203020204" pitchFamily="34" charset="77"/>
                <a:cs typeface="Adelle Sans Devanagari Light" panose="02000503000000020004" pitchFamily="2" charset="-78"/>
              </a:rPr>
              <a:t> control and </a:t>
            </a:r>
            <a:r>
              <a:rPr lang="fr-FR" sz="1600" dirty="0" err="1">
                <a:effectLst/>
                <a:latin typeface="Avenir Light" panose="020B0402020203020204" pitchFamily="34" charset="77"/>
                <a:cs typeface="Adelle Sans Devanagari Light" panose="02000503000000020004" pitchFamily="2" charset="-78"/>
              </a:rPr>
              <a:t>biodiversity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Additionally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it</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aims</a:t>
            </a:r>
            <a:r>
              <a:rPr lang="fr-FR" sz="1600" dirty="0">
                <a:effectLst/>
                <a:latin typeface="Avenir Light" panose="020B0402020203020204" pitchFamily="34" charset="77"/>
                <a:cs typeface="Adelle Sans Devanagari Light" panose="02000503000000020004" pitchFamily="2" charset="-78"/>
              </a:rPr>
              <a:t> to </a:t>
            </a:r>
            <a:r>
              <a:rPr lang="fr-FR" sz="1600" dirty="0" err="1">
                <a:effectLst/>
                <a:latin typeface="Avenir Light" panose="020B0402020203020204" pitchFamily="34" charset="77"/>
                <a:cs typeface="Adelle Sans Devanagari Light" panose="02000503000000020004" pitchFamily="2" charset="-78"/>
              </a:rPr>
              <a:t>ensure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worker</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health</a:t>
            </a:r>
            <a:r>
              <a:rPr lang="fr-FR" sz="1600" dirty="0">
                <a:effectLst/>
                <a:latin typeface="Avenir Light" panose="020B0402020203020204" pitchFamily="34" charset="77"/>
                <a:cs typeface="Adelle Sans Devanagari Light" panose="02000503000000020004" pitchFamily="2" charset="-78"/>
              </a:rPr>
              <a:t> and </a:t>
            </a:r>
            <a:r>
              <a:rPr lang="fr-FR" sz="1600" dirty="0" err="1">
                <a:effectLst/>
                <a:latin typeface="Avenir Light" panose="020B0402020203020204" pitchFamily="34" charset="77"/>
                <a:cs typeface="Adelle Sans Devanagari Light" panose="02000503000000020004" pitchFamily="2" charset="-78"/>
              </a:rPr>
              <a:t>safety</a:t>
            </a:r>
            <a:r>
              <a:rPr lang="fr-FR" sz="1600" dirty="0">
                <a:effectLst/>
                <a:latin typeface="Avenir Light" panose="020B0402020203020204" pitchFamily="34" charset="77"/>
                <a:cs typeface="Adelle Sans Devanagari Light" panose="02000503000000020004" pitchFamily="2" charset="-78"/>
              </a:rPr>
              <a:t>, support local </a:t>
            </a:r>
            <a:r>
              <a:rPr lang="fr-FR" sz="1600" dirty="0" err="1">
                <a:effectLst/>
                <a:latin typeface="Avenir Light" panose="020B0402020203020204" pitchFamily="34" charset="77"/>
                <a:cs typeface="Adelle Sans Devanagari Light" panose="02000503000000020004" pitchFamily="2" charset="-78"/>
              </a:rPr>
              <a:t>socio-economic</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development</a:t>
            </a:r>
            <a:r>
              <a:rPr lang="fr-FR" sz="1600" dirty="0">
                <a:effectLst/>
                <a:latin typeface="Avenir Light" panose="020B0402020203020204" pitchFamily="34" charset="77"/>
                <a:cs typeface="Adelle Sans Devanagari Light" panose="02000503000000020004" pitchFamily="2" charset="-78"/>
              </a:rPr>
              <a:t>, and </a:t>
            </a:r>
            <a:r>
              <a:rPr lang="fr-FR" sz="1600" dirty="0" err="1">
                <a:effectLst/>
                <a:latin typeface="Avenir Light" panose="020B0402020203020204" pitchFamily="34" charset="77"/>
                <a:cs typeface="Adelle Sans Devanagari Light" panose="02000503000000020004" pitchFamily="2" charset="-78"/>
              </a:rPr>
              <a:t>optimize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energy</a:t>
            </a:r>
            <a:r>
              <a:rPr lang="fr-FR" sz="1600" dirty="0">
                <a:effectLst/>
                <a:latin typeface="Avenir Light" panose="020B0402020203020204" pitchFamily="34" charset="77"/>
                <a:cs typeface="Adelle Sans Devanagari Light" panose="02000503000000020004" pitchFamily="2" charset="-78"/>
              </a:rPr>
              <a:t> use</a:t>
            </a:r>
            <a:r>
              <a:rPr lang="fr-FR" sz="1600" baseline="30000" dirty="0">
                <a:solidFill>
                  <a:schemeClr val="bg1">
                    <a:lumMod val="50000"/>
                  </a:schemeClr>
                </a:solidFill>
                <a:latin typeface="Avenir Light" panose="020B0402020203020204" pitchFamily="34" charset="77"/>
                <a:cs typeface="Adelle Sans Devanagari Light" panose="02000503000000020004" pitchFamily="2" charset="-78"/>
              </a:rPr>
              <a:t>14</a:t>
            </a:r>
            <a:r>
              <a:rPr lang="fr-FR" sz="1600" dirty="0">
                <a:effectLst/>
                <a:latin typeface="Avenir Light" panose="020B0402020203020204" pitchFamily="34" charset="77"/>
                <a:cs typeface="Adelle Sans Devanagari Light" panose="02000503000000020004" pitchFamily="2" charset="-78"/>
              </a:rPr>
              <a:t>. </a:t>
            </a:r>
          </a:p>
          <a:p>
            <a:pPr algn="just">
              <a:lnSpc>
                <a:spcPct val="150000"/>
              </a:lnSpc>
            </a:pPr>
            <a:endParaRPr lang="fr-FR" sz="1200" dirty="0">
              <a:latin typeface="Avenir Light" panose="020B0402020203020204" pitchFamily="34" charset="77"/>
              <a:cs typeface="Adelle Sans Devanagari Light" panose="02000503000000020004" pitchFamily="2" charset="-78"/>
            </a:endParaRPr>
          </a:p>
          <a:p>
            <a:pPr algn="just">
              <a:lnSpc>
                <a:spcPct val="150000"/>
              </a:lnSpc>
            </a:pPr>
            <a:r>
              <a:rPr lang="fr-FR" sz="1600" b="1" dirty="0" err="1">
                <a:effectLst/>
                <a:latin typeface="Avenir Light" panose="020B0402020203020204" pitchFamily="34" charset="77"/>
                <a:cs typeface="Adelle Sans Devanagari Semibold" panose="02000503000000020004" pitchFamily="2" charset="-78"/>
              </a:rPr>
              <a:t>Protected</a:t>
            </a:r>
            <a:r>
              <a:rPr lang="fr-FR" sz="1600" b="1" dirty="0">
                <a:effectLst/>
                <a:latin typeface="Avenir Light" panose="020B0402020203020204" pitchFamily="34" charset="77"/>
                <a:cs typeface="Adelle Sans Devanagari Semibold" panose="02000503000000020004" pitchFamily="2" charset="-78"/>
              </a:rPr>
              <a:t> </a:t>
            </a:r>
            <a:r>
              <a:rPr lang="fr-FR" sz="1600" b="1" dirty="0" err="1">
                <a:effectLst/>
                <a:latin typeface="Avenir Light" panose="020B0402020203020204" pitchFamily="34" charset="77"/>
                <a:cs typeface="Adelle Sans Devanagari Semibold" panose="02000503000000020004" pitchFamily="2" charset="-78"/>
              </a:rPr>
              <a:t>Designation</a:t>
            </a:r>
            <a:r>
              <a:rPr lang="fr-FR" sz="1600" b="1" dirty="0">
                <a:effectLst/>
                <a:latin typeface="Avenir Light" panose="020B0402020203020204" pitchFamily="34" charset="77"/>
                <a:cs typeface="Adelle Sans Devanagari Semibold" panose="02000503000000020004" pitchFamily="2" charset="-78"/>
              </a:rPr>
              <a:t> of Origin (PDO): </a:t>
            </a:r>
            <a:r>
              <a:rPr lang="fr-FR" sz="1600" dirty="0">
                <a:effectLst/>
                <a:latin typeface="Avenir Light" panose="020B0402020203020204" pitchFamily="34" charset="77"/>
                <a:cs typeface="Adelle Sans Devanagari Light" panose="02000503000000020004" pitchFamily="2" charset="-78"/>
              </a:rPr>
              <a:t>Classification </a:t>
            </a:r>
            <a:r>
              <a:rPr lang="fr-FR" sz="1600" dirty="0" err="1">
                <a:effectLst/>
                <a:latin typeface="Avenir Light" panose="020B0402020203020204" pitchFamily="34" charset="77"/>
                <a:cs typeface="Adelle Sans Devanagari Light" panose="02000503000000020004" pitchFamily="2" charset="-78"/>
              </a:rPr>
              <a:t>based</a:t>
            </a:r>
            <a:r>
              <a:rPr lang="fr-FR" sz="1600" dirty="0">
                <a:effectLst/>
                <a:latin typeface="Avenir Light" panose="020B0402020203020204" pitchFamily="34" charset="77"/>
                <a:cs typeface="Adelle Sans Devanagari Light" panose="02000503000000020004" pitchFamily="2" charset="-78"/>
              </a:rPr>
              <a:t> on </a:t>
            </a:r>
            <a:r>
              <a:rPr lang="fr-FR" sz="1600" dirty="0" err="1">
                <a:effectLst/>
                <a:latin typeface="Avenir Light" panose="020B0402020203020204" pitchFamily="34" charset="77"/>
                <a:cs typeface="Adelle Sans Devanagari Light" panose="02000503000000020004" pitchFamily="2" charset="-78"/>
              </a:rPr>
              <a:t>federal</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law</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defining</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requirements</a:t>
            </a:r>
            <a:r>
              <a:rPr lang="fr-FR" sz="1600" dirty="0">
                <a:effectLst/>
                <a:latin typeface="Avenir Light" panose="020B0402020203020204" pitchFamily="34" charset="77"/>
                <a:cs typeface="Adelle Sans Devanagari Light" panose="02000503000000020004" pitchFamily="2" charset="-78"/>
              </a:rPr>
              <a:t> in </a:t>
            </a:r>
            <a:r>
              <a:rPr lang="fr-FR" sz="1600" dirty="0" err="1">
                <a:effectLst/>
                <a:latin typeface="Avenir Light" panose="020B0402020203020204" pitchFamily="34" charset="77"/>
                <a:cs typeface="Adelle Sans Devanagari Light" panose="02000503000000020004" pitchFamily="2" charset="-78"/>
              </a:rPr>
              <a:t>terms</a:t>
            </a:r>
            <a:r>
              <a:rPr lang="fr-FR" sz="1600" dirty="0">
                <a:effectLst/>
                <a:latin typeface="Avenir Light" panose="020B0402020203020204" pitchFamily="34" charset="77"/>
                <a:cs typeface="Adelle Sans Devanagari Light" panose="02000503000000020004" pitchFamily="2" charset="-78"/>
              </a:rPr>
              <a:t> of </a:t>
            </a:r>
            <a:r>
              <a:rPr lang="fr-FR" sz="1600" dirty="0" err="1">
                <a:effectLst/>
                <a:latin typeface="Avenir Light" panose="020B0402020203020204" pitchFamily="34" charset="77"/>
                <a:cs typeface="Adelle Sans Devanagari Light" panose="02000503000000020004" pitchFamily="2" charset="-78"/>
              </a:rPr>
              <a:t>geographical</a:t>
            </a:r>
            <a:r>
              <a:rPr lang="fr-FR" sz="1600" dirty="0">
                <a:effectLst/>
                <a:latin typeface="Avenir Light" panose="020B0402020203020204" pitchFamily="34" charset="77"/>
                <a:cs typeface="Adelle Sans Devanagari Light" panose="02000503000000020004" pitchFamily="2" charset="-78"/>
              </a:rPr>
              <a:t> area (intra-cantonal), </a:t>
            </a:r>
            <a:r>
              <a:rPr lang="fr-FR" sz="1600" dirty="0" err="1">
                <a:effectLst/>
                <a:latin typeface="Avenir Light" panose="020B0402020203020204" pitchFamily="34" charset="77"/>
                <a:cs typeface="Adelle Sans Devanagari Light" panose="02000503000000020004" pitchFamily="2" charset="-78"/>
              </a:rPr>
              <a:t>blending</a:t>
            </a:r>
            <a:r>
              <a:rPr lang="fr-FR" sz="1600" dirty="0">
                <a:effectLst/>
                <a:latin typeface="Avenir Light" panose="020B0402020203020204" pitchFamily="34" charset="77"/>
                <a:cs typeface="Adelle Sans Devanagari Light" panose="02000503000000020004" pitchFamily="2" charset="-78"/>
              </a:rPr>
              <a:t> of </a:t>
            </a:r>
            <a:r>
              <a:rPr lang="fr-FR" sz="1600" dirty="0" err="1">
                <a:effectLst/>
                <a:latin typeface="Avenir Light" panose="020B0402020203020204" pitchFamily="34" charset="77"/>
                <a:cs typeface="Adelle Sans Devanagari Light" panose="02000503000000020004" pitchFamily="2" charset="-78"/>
              </a:rPr>
              <a:t>wines</a:t>
            </a:r>
            <a:r>
              <a:rPr lang="fr-FR" sz="1600" dirty="0">
                <a:effectLst/>
                <a:latin typeface="Avenir Light" panose="020B0402020203020204" pitchFamily="34" charset="77"/>
                <a:cs typeface="Adelle Sans Devanagari Light" panose="02000503000000020004" pitchFamily="2" charset="-78"/>
              </a:rPr>
              <a:t> (max. 10%), </a:t>
            </a:r>
            <a:r>
              <a:rPr lang="fr-FR" sz="1600" dirty="0" err="1">
                <a:effectLst/>
                <a:latin typeface="Avenir Light" panose="020B0402020203020204" pitchFamily="34" charset="77"/>
                <a:cs typeface="Adelle Sans Devanagari Light" panose="02000503000000020004" pitchFamily="2" charset="-78"/>
              </a:rPr>
              <a:t>authorised</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grape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varieties</a:t>
            </a:r>
            <a:r>
              <a:rPr lang="fr-FR" sz="1600" dirty="0">
                <a:effectLst/>
                <a:latin typeface="Avenir Light" panose="020B0402020203020204" pitchFamily="34" charset="77"/>
                <a:cs typeface="Adelle Sans Devanagari Light" panose="02000503000000020004" pitchFamily="2" charset="-78"/>
              </a:rPr>
              <a:t>, production </a:t>
            </a:r>
            <a:r>
              <a:rPr lang="fr-FR" sz="1600" dirty="0" err="1">
                <a:effectLst/>
                <a:latin typeface="Avenir Light" panose="020B0402020203020204" pitchFamily="34" charset="77"/>
                <a:cs typeface="Adelle Sans Devanagari Light" panose="02000503000000020004" pitchFamily="2" charset="-78"/>
              </a:rPr>
              <a:t>yield</a:t>
            </a:r>
            <a:r>
              <a:rPr lang="fr-FR" sz="1600" dirty="0">
                <a:effectLst/>
                <a:latin typeface="Avenir Light" panose="020B0402020203020204" pitchFamily="34" charset="77"/>
                <a:cs typeface="Adelle Sans Devanagari Light" panose="02000503000000020004" pitchFamily="2" charset="-78"/>
              </a:rPr>
              <a:t> and minimum </a:t>
            </a:r>
            <a:r>
              <a:rPr lang="fr-FR" sz="1600" dirty="0" err="1">
                <a:effectLst/>
                <a:latin typeface="Avenir Light" panose="020B0402020203020204" pitchFamily="34" charset="77"/>
                <a:cs typeface="Adelle Sans Devanagari Light" panose="02000503000000020004" pitchFamily="2" charset="-78"/>
              </a:rPr>
              <a:t>sugar</a:t>
            </a:r>
            <a:r>
              <a:rPr lang="fr-FR" sz="1600" dirty="0">
                <a:effectLst/>
                <a:latin typeface="Avenir Light" panose="020B0402020203020204" pitchFamily="34" charset="77"/>
                <a:cs typeface="Adelle Sans Devanagari Light" panose="02000503000000020004" pitchFamily="2" charset="-78"/>
              </a:rPr>
              <a:t> content (</a:t>
            </a:r>
            <a:r>
              <a:rPr lang="fr-FR" sz="1600" dirty="0" err="1">
                <a:effectLst/>
                <a:latin typeface="Avenir Light" panose="020B0402020203020204" pitchFamily="34" charset="77"/>
                <a:cs typeface="Adelle Sans Devanagari Light" panose="02000503000000020004" pitchFamily="2" charset="-78"/>
              </a:rPr>
              <a:t>respectively</a:t>
            </a:r>
            <a:r>
              <a:rPr lang="fr-FR" sz="1600" dirty="0">
                <a:effectLst/>
                <a:latin typeface="Avenir Light" panose="020B0402020203020204" pitchFamily="34" charset="77"/>
                <a:cs typeface="Adelle Sans Devanagari Light" panose="02000503000000020004" pitchFamily="2" charset="-78"/>
              </a:rPr>
              <a:t> 1.4 kg/m2 or 1.2 kg/m2 and 15.2 °Brix or 17.0 °Brix </a:t>
            </a:r>
            <a:r>
              <a:rPr lang="fr-FR" sz="1600" dirty="0" err="1">
                <a:effectLst/>
                <a:latin typeface="Avenir Light" panose="020B0402020203020204" pitchFamily="34" charset="77"/>
                <a:cs typeface="Adelle Sans Devanagari Light" panose="02000503000000020004" pitchFamily="2" charset="-78"/>
              </a:rPr>
              <a:t>depending</a:t>
            </a:r>
            <a:r>
              <a:rPr lang="fr-FR" sz="1600" dirty="0">
                <a:effectLst/>
                <a:latin typeface="Avenir Light" panose="020B0402020203020204" pitchFamily="34" charset="77"/>
                <a:cs typeface="Adelle Sans Devanagari Light" panose="02000503000000020004" pitchFamily="2" charset="-78"/>
              </a:rPr>
              <a:t> on the </a:t>
            </a:r>
            <a:r>
              <a:rPr lang="fr-FR" sz="1600" dirty="0" err="1">
                <a:effectLst/>
                <a:latin typeface="Avenir Light" panose="020B0402020203020204" pitchFamily="34" charset="77"/>
                <a:cs typeface="Adelle Sans Devanagari Light" panose="02000503000000020004" pitchFamily="2" charset="-78"/>
              </a:rPr>
              <a:t>colour</a:t>
            </a:r>
            <a:r>
              <a:rPr lang="fr-FR" sz="1600" dirty="0">
                <a:effectLst/>
                <a:latin typeface="Avenir Light" panose="020B0402020203020204" pitchFamily="34" charset="77"/>
                <a:cs typeface="Adelle Sans Devanagari Light" panose="02000503000000020004" pitchFamily="2" charset="-78"/>
              </a:rPr>
              <a:t> of the </a:t>
            </a:r>
            <a:r>
              <a:rPr lang="fr-FR" sz="1600" dirty="0" err="1">
                <a:effectLst/>
                <a:latin typeface="Avenir Light" panose="020B0402020203020204" pitchFamily="34" charset="77"/>
                <a:cs typeface="Adelle Sans Devanagari Light" panose="02000503000000020004" pitchFamily="2" charset="-78"/>
              </a:rPr>
              <a:t>wine</a:t>
            </a:r>
            <a:r>
              <a:rPr lang="fr-FR" sz="1600" dirty="0">
                <a:effectLst/>
                <a:latin typeface="Avenir Light" panose="020B0402020203020204" pitchFamily="34" charset="77"/>
                <a:cs typeface="Adelle Sans Devanagari Light" panose="02000503000000020004" pitchFamily="2" charset="-78"/>
              </a:rPr>
              <a:t> and the </a:t>
            </a:r>
            <a:r>
              <a:rPr lang="fr-FR" sz="1600" dirty="0" err="1">
                <a:effectLst/>
                <a:latin typeface="Avenir Light" panose="020B0402020203020204" pitchFamily="34" charset="77"/>
                <a:cs typeface="Adelle Sans Devanagari Light" panose="02000503000000020004" pitchFamily="2" charset="-78"/>
              </a:rPr>
              <a:t>Swiss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region</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Stricter</a:t>
            </a:r>
            <a:r>
              <a:rPr lang="fr-FR" sz="1600" dirty="0">
                <a:effectLst/>
                <a:latin typeface="Avenir Light" panose="020B0402020203020204" pitchFamily="34" charset="77"/>
                <a:cs typeface="Adelle Sans Devanagari Light" panose="02000503000000020004" pitchFamily="2" charset="-78"/>
              </a:rPr>
              <a:t> cantonal </a:t>
            </a:r>
            <a:r>
              <a:rPr lang="fr-FR" sz="1600" dirty="0" err="1">
                <a:effectLst/>
                <a:latin typeface="Avenir Light" panose="020B0402020203020204" pitchFamily="34" charset="77"/>
                <a:cs typeface="Adelle Sans Devanagari Light" panose="02000503000000020004" pitchFamily="2" charset="-78"/>
              </a:rPr>
              <a:t>requirements</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may</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be</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envisaged</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regarding</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blending</a:t>
            </a:r>
            <a:r>
              <a:rPr lang="fr-FR" sz="1600" dirty="0">
                <a:effectLst/>
                <a:latin typeface="Avenir Light" panose="020B0402020203020204" pitchFamily="34" charset="77"/>
                <a:cs typeface="Adelle Sans Devanagari Light" panose="02000503000000020004" pitchFamily="2" charset="-78"/>
              </a:rPr>
              <a:t> </a:t>
            </a:r>
            <a:r>
              <a:rPr lang="fr-FR" sz="1600" dirty="0" err="1">
                <a:effectLst/>
                <a:latin typeface="Avenir Light" panose="020B0402020203020204" pitchFamily="34" charset="77"/>
                <a:cs typeface="Adelle Sans Devanagari Light" panose="02000503000000020004" pitchFamily="2" charset="-78"/>
              </a:rPr>
              <a:t>rights</a:t>
            </a:r>
            <a:r>
              <a:rPr lang="fr-FR" sz="1600" dirty="0">
                <a:effectLst/>
                <a:latin typeface="Avenir Light" panose="020B0402020203020204" pitchFamily="34" charset="77"/>
                <a:cs typeface="Adelle Sans Devanagari Light" panose="02000503000000020004" pitchFamily="2" charset="-78"/>
              </a:rPr>
              <a:t>, production </a:t>
            </a:r>
            <a:r>
              <a:rPr lang="fr-FR" sz="1600" dirty="0" err="1">
                <a:effectLst/>
                <a:latin typeface="Avenir Light" panose="020B0402020203020204" pitchFamily="34" charset="77"/>
                <a:cs typeface="Adelle Sans Devanagari Light" panose="02000503000000020004" pitchFamily="2" charset="-78"/>
              </a:rPr>
              <a:t>yields</a:t>
            </a:r>
            <a:r>
              <a:rPr lang="fr-FR" sz="1600" dirty="0">
                <a:effectLst/>
                <a:latin typeface="Avenir Light" panose="020B0402020203020204" pitchFamily="34" charset="77"/>
                <a:cs typeface="Adelle Sans Devanagari Light" panose="02000503000000020004" pitchFamily="2" charset="-78"/>
              </a:rPr>
              <a:t> and </a:t>
            </a:r>
            <a:r>
              <a:rPr lang="fr-FR" sz="1600" dirty="0" err="1">
                <a:effectLst/>
                <a:latin typeface="Avenir Light" panose="020B0402020203020204" pitchFamily="34" charset="77"/>
                <a:cs typeface="Adelle Sans Devanagari Light" panose="02000503000000020004" pitchFamily="2" charset="-78"/>
              </a:rPr>
              <a:t>oenological</a:t>
            </a:r>
            <a:r>
              <a:rPr lang="fr-FR" sz="1600" dirty="0">
                <a:effectLst/>
                <a:latin typeface="Avenir Light" panose="020B0402020203020204" pitchFamily="34" charset="77"/>
                <a:cs typeface="Adelle Sans Devanagari Light" panose="02000503000000020004" pitchFamily="2" charset="-78"/>
              </a:rPr>
              <a:t> practices</a:t>
            </a:r>
            <a:r>
              <a:rPr lang="fr-FR" sz="1600" baseline="30000" dirty="0">
                <a:solidFill>
                  <a:schemeClr val="bg1">
                    <a:lumMod val="50000"/>
                  </a:schemeClr>
                </a:solidFill>
                <a:effectLst/>
                <a:latin typeface="Avenir Light" panose="020B0402020203020204" pitchFamily="34" charset="77"/>
                <a:cs typeface="Adelle Sans Devanagari Light" panose="02000503000000020004" pitchFamily="2" charset="-78"/>
              </a:rPr>
              <a:t>15</a:t>
            </a:r>
            <a:r>
              <a:rPr lang="fr-FR" sz="1600" dirty="0">
                <a:effectLst/>
                <a:latin typeface="Avenir Light" panose="020B0402020203020204" pitchFamily="34" charset="77"/>
                <a:cs typeface="Adelle Sans Devanagari Light" panose="02000503000000020004" pitchFamily="2" charset="-78"/>
              </a:rPr>
              <a:t>.  </a:t>
            </a:r>
            <a:endParaRPr lang="fr-FR" sz="1600" dirty="0">
              <a:latin typeface="Avenir Light" panose="020B0402020203020204" pitchFamily="34" charset="77"/>
              <a:cs typeface="Adelle Sans Devanagari Light" panose="02000503000000020004" pitchFamily="2" charset="-78"/>
            </a:endParaRPr>
          </a:p>
        </p:txBody>
      </p:sp>
    </p:spTree>
    <p:extLst>
      <p:ext uri="{BB962C8B-B14F-4D97-AF65-F5344CB8AC3E}">
        <p14:creationId xmlns:p14="http://schemas.microsoft.com/office/powerpoint/2010/main" val="14020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6D01E-F0D4-987E-6B88-11A6BCC95D61}"/>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73A12D9-52E2-3C52-D5BB-B2BCAF74EDFE}"/>
              </a:ext>
            </a:extLst>
          </p:cNvPr>
          <p:cNvSpPr>
            <a:spLocks noGrp="1"/>
          </p:cNvSpPr>
          <p:nvPr>
            <p:ph type="sldNum" sz="quarter" idx="12"/>
          </p:nvPr>
        </p:nvSpPr>
        <p:spPr/>
        <p:txBody>
          <a:bodyPr/>
          <a:lstStyle/>
          <a:p>
            <a:fld id="{D0A4BE25-63F8-4FBD-909E-92E38D93C208}" type="slidenum">
              <a:rPr lang="fr-FR" smtClean="0"/>
              <a:t>29</a:t>
            </a:fld>
            <a:endParaRPr lang="fr-FR"/>
          </a:p>
        </p:txBody>
      </p:sp>
      <p:sp>
        <p:nvSpPr>
          <p:cNvPr id="5" name="ZoneTexte 4">
            <a:extLst>
              <a:ext uri="{FF2B5EF4-FFF2-40B4-BE49-F238E27FC236}">
                <a16:creationId xmlns:a16="http://schemas.microsoft.com/office/drawing/2014/main" id="{D2E97241-9780-5094-C57F-B989550F30E3}"/>
              </a:ext>
            </a:extLst>
          </p:cNvPr>
          <p:cNvSpPr txBox="1"/>
          <p:nvPr/>
        </p:nvSpPr>
        <p:spPr>
          <a:xfrm>
            <a:off x="738840" y="976076"/>
            <a:ext cx="2960831" cy="584775"/>
          </a:xfrm>
          <a:prstGeom prst="rect">
            <a:avLst/>
          </a:prstGeom>
          <a:noFill/>
        </p:spPr>
        <p:txBody>
          <a:bodyPr wrap="square" rtlCol="0">
            <a:spAutoFit/>
          </a:bodyPr>
          <a:lstStyle/>
          <a:p>
            <a:r>
              <a:rPr lang="fr-FR" sz="3200" dirty="0">
                <a:latin typeface="Avenir Medium" panose="02000503020000020003" pitchFamily="2" charset="0"/>
              </a:rPr>
              <a:t>GLOSSARY</a:t>
            </a:r>
            <a:r>
              <a:rPr lang="fr-FR" sz="3200" b="1" dirty="0">
                <a:latin typeface="Avenir Black" panose="02000503020000020003" pitchFamily="2" charset="0"/>
              </a:rPr>
              <a:t> </a:t>
            </a:r>
          </a:p>
        </p:txBody>
      </p:sp>
      <p:sp>
        <p:nvSpPr>
          <p:cNvPr id="10" name="Titre 3">
            <a:extLst>
              <a:ext uri="{FF2B5EF4-FFF2-40B4-BE49-F238E27FC236}">
                <a16:creationId xmlns:a16="http://schemas.microsoft.com/office/drawing/2014/main" id="{75F7DE32-6036-5F57-02D2-8CD469781FD3}"/>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32" name="Rectangle 31">
            <a:extLst>
              <a:ext uri="{FF2B5EF4-FFF2-40B4-BE49-F238E27FC236}">
                <a16:creationId xmlns:a16="http://schemas.microsoft.com/office/drawing/2014/main" id="{E26215DC-8C8D-0318-1BEF-31164BE2B3E5}"/>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0CE6264-F65F-44F4-BD36-DEC1BCA538F0}"/>
              </a:ext>
            </a:extLst>
          </p:cNvPr>
          <p:cNvSpPr txBox="1"/>
          <p:nvPr/>
        </p:nvSpPr>
        <p:spPr>
          <a:xfrm>
            <a:off x="738840" y="1754847"/>
            <a:ext cx="10812458" cy="4677050"/>
          </a:xfrm>
          <a:prstGeom prst="rect">
            <a:avLst/>
          </a:prstGeom>
          <a:noFill/>
        </p:spPr>
        <p:txBody>
          <a:bodyPr wrap="square" rtlCol="0">
            <a:spAutoFit/>
          </a:bodyPr>
          <a:lstStyle/>
          <a:p>
            <a:pPr algn="just">
              <a:lnSpc>
                <a:spcPct val="150000"/>
              </a:lnSpc>
            </a:pPr>
            <a:r>
              <a:rPr lang="fr-FR" sz="1600" dirty="0" err="1">
                <a:latin typeface="Avenir Medium" panose="02000503020000020003" pitchFamily="2" charset="0"/>
                <a:cs typeface="Adelle Sans Devanagari Light" panose="02000503000000020004" pitchFamily="2" charset="-78"/>
              </a:rPr>
              <a:t>Hidden</a:t>
            </a:r>
            <a:r>
              <a:rPr lang="fr-FR" sz="1600" dirty="0">
                <a:latin typeface="Avenir Medium" panose="02000503020000020003" pitchFamily="2" charset="0"/>
                <a:cs typeface="Adelle Sans Devanagari Light" panose="02000503000000020004" pitchFamily="2" charset="-78"/>
              </a:rPr>
              <a:t> </a:t>
            </a:r>
            <a:r>
              <a:rPr lang="fr-FR" sz="1600" dirty="0" err="1">
                <a:latin typeface="Avenir Medium" panose="02000503020000020003" pitchFamily="2" charset="0"/>
                <a:cs typeface="Adelle Sans Devanagari Light" panose="02000503000000020004" pitchFamily="2" charset="-78"/>
              </a:rPr>
              <a:t>costs</a:t>
            </a:r>
            <a:r>
              <a:rPr lang="fr-FR" sz="1600" dirty="0">
                <a:latin typeface="Avenir Medium" panose="02000503020000020003" pitchFamily="2" charset="0"/>
                <a:cs typeface="Adelle Sans Devanagari Light" panose="02000503000000020004" pitchFamily="2" charset="-78"/>
              </a:rPr>
              <a:t> and </a:t>
            </a:r>
            <a:r>
              <a:rPr lang="fr-FR" sz="1600" dirty="0" err="1">
                <a:latin typeface="Avenir Medium" panose="02000503020000020003" pitchFamily="2" charset="0"/>
                <a:cs typeface="Adelle Sans Devanagari Light" panose="02000503000000020004" pitchFamily="2" charset="-78"/>
              </a:rPr>
              <a:t>benefits</a:t>
            </a:r>
            <a:r>
              <a:rPr lang="fr-FR" sz="1600" dirty="0">
                <a:latin typeface="Avenir Medium" panose="02000503020000020003" pitchFamily="2" charset="0"/>
                <a:cs typeface="Adelle Sans Devanagari Light" panose="02000503000000020004" pitchFamily="2" charset="-78"/>
              </a:rPr>
              <a:t> – Distinction of types</a:t>
            </a:r>
          </a:p>
          <a:p>
            <a:pPr algn="just">
              <a:lnSpc>
                <a:spcPct val="150000"/>
              </a:lnSpc>
            </a:pPr>
            <a:endParaRPr lang="fr-FR" sz="1600" dirty="0">
              <a:latin typeface="Avenir Medium" panose="02000503020000020003" pitchFamily="2" charset="0"/>
              <a:cs typeface="Adelle Sans Devanagari Light" panose="02000503000000020004" pitchFamily="2" charset="-78"/>
            </a:endParaRPr>
          </a:p>
          <a:p>
            <a:pPr marL="228600" indent="-228600" algn="just">
              <a:buFont typeface="+mj-lt"/>
              <a:buAutoNum type="arabicPeriod"/>
            </a:pPr>
            <a:r>
              <a:rPr lang="fr-FR" sz="1200" u="sng" dirty="0">
                <a:latin typeface="Avenir Light" panose="020B0402020203020204" pitchFamily="34" charset="77"/>
                <a:cs typeface="Adelle Sans Devanagari Light" panose="02000503000000020004" pitchFamily="2" charset="-78"/>
              </a:rPr>
              <a:t>Couts externes (monétisation des externalités):</a:t>
            </a:r>
            <a:r>
              <a:rPr lang="fr-FR" sz="1200" dirty="0">
                <a:latin typeface="Avenir Light" panose="020B0402020203020204" pitchFamily="34" charset="77"/>
                <a:cs typeface="Adelle Sans Devanagari Light" panose="02000503000000020004" pitchFamily="2" charset="-78"/>
              </a:rPr>
              <a:t> </a:t>
            </a:r>
            <a:r>
              <a:rPr lang="fr-FR" sz="1200" i="1" dirty="0">
                <a:latin typeface="Avenir Light" panose="020B0402020203020204" pitchFamily="34" charset="77"/>
                <a:cs typeface="Adelle Sans Devanagari Light" panose="02000503000000020004" pitchFamily="2" charset="-78"/>
              </a:rPr>
              <a:t>Couts relevant du concept de l’externalité : </a:t>
            </a:r>
            <a:r>
              <a:rPr lang="fr-FR" sz="1200" dirty="0">
                <a:latin typeface="Avenir Light" panose="020B0402020203020204" pitchFamily="34" charset="77"/>
                <a:cs typeface="Adelle Sans Devanagari Light" panose="02000503000000020004" pitchFamily="2" charset="-78"/>
              </a:rPr>
              <a:t>ressource identifiable et accessible à un prix d’accès payés par les usagers, on parle d’externalité lorsque ce prix ne reflète pas le coût de la remédiation après dommage (ou remise en l’état après usage pouvant être socialement considéré comme normal).  </a:t>
            </a:r>
            <a:r>
              <a:rPr lang="fr-FR" sz="1200" dirty="0" err="1">
                <a:latin typeface="Avenir Light" panose="020B0402020203020204" pitchFamily="34" charset="77"/>
                <a:cs typeface="Adelle Sans Devanagari Light" panose="02000503000000020004" pitchFamily="2" charset="-78"/>
              </a:rPr>
              <a:t>Eg</a:t>
            </a:r>
            <a:r>
              <a:rPr lang="fr-FR" sz="1200" dirty="0">
                <a:latin typeface="Avenir Light" panose="020B0402020203020204" pitchFamily="34" charset="77"/>
                <a:cs typeface="Adelle Sans Devanagari Light" panose="02000503000000020004" pitchFamily="2" charset="-78"/>
              </a:rPr>
              <a:t> d’atteintes aux ressource </a:t>
            </a:r>
            <a:r>
              <a:rPr lang="fr-FR" sz="1200" b="1" dirty="0">
                <a:latin typeface="Avenir Light" panose="020B0402020203020204" pitchFamily="34" charset="77"/>
                <a:cs typeface="Adelle Sans Devanagari Light" panose="02000503000000020004" pitchFamily="2" charset="-78"/>
              </a:rPr>
              <a:t>: Pollution ; destruction ; dommage réparable mais non réparé, atteinte à la fonction de reproduction de la ressource, dommage sur santé humaine et animale, atteinte à l’intégrité des personnes, etc…</a:t>
            </a:r>
          </a:p>
          <a:p>
            <a:pPr marL="285750" indent="-285750" algn="just">
              <a:buFont typeface="+mj-lt"/>
              <a:buAutoNum type="arabicPeriod"/>
            </a:pPr>
            <a:endParaRPr lang="fr-FR" sz="1200" dirty="0">
              <a:latin typeface="Avenir Light" panose="020B0402020203020204" pitchFamily="34" charset="77"/>
              <a:cs typeface="Adelle Sans Devanagari Light" panose="02000503000000020004" pitchFamily="2" charset="-78"/>
            </a:endParaRPr>
          </a:p>
          <a:p>
            <a:pPr marL="285750" indent="-285750" algn="just">
              <a:buFont typeface="+mj-lt"/>
              <a:buAutoNum type="arabicPeriod"/>
            </a:pPr>
            <a:r>
              <a:rPr lang="fr-FR" sz="1200" u="sng" dirty="0">
                <a:latin typeface="Avenir Light" panose="020B0402020203020204" pitchFamily="34" charset="77"/>
                <a:cs typeface="Adelle Sans Devanagari Light" panose="02000503000000020004" pitchFamily="2" charset="-78"/>
              </a:rPr>
              <a:t>Avantages sociétaux indirects:</a:t>
            </a:r>
            <a:r>
              <a:rPr lang="fr-FR" sz="1200" dirty="0">
                <a:latin typeface="Avenir Light" panose="020B0402020203020204" pitchFamily="34" charset="77"/>
                <a:cs typeface="Adelle Sans Devanagari Light" panose="02000503000000020004" pitchFamily="2" charset="-78"/>
              </a:rPr>
              <a:t> </a:t>
            </a:r>
            <a:r>
              <a:rPr lang="fr-FR" sz="1200" i="1" dirty="0">
                <a:latin typeface="Avenir Light" panose="020B0402020203020204" pitchFamily="34" charset="77"/>
                <a:cs typeface="Adelle Sans Devanagari Light" panose="02000503000000020004" pitchFamily="2" charset="-78"/>
              </a:rPr>
              <a:t>Aliénation de ressources non marchandes </a:t>
            </a:r>
            <a:r>
              <a:rPr lang="fr-FR" sz="1200" dirty="0">
                <a:latin typeface="Avenir Light" panose="020B0402020203020204" pitchFamily="34" charset="77"/>
                <a:cs typeface="Adelle Sans Devanagari Light" panose="02000503000000020004" pitchFamily="2" charset="-78"/>
              </a:rPr>
              <a:t>(</a:t>
            </a:r>
            <a:r>
              <a:rPr lang="fr-FR" sz="1200" b="1" dirty="0">
                <a:latin typeface="Avenir Light" panose="020B0402020203020204" pitchFamily="34" charset="77"/>
                <a:cs typeface="Adelle Sans Devanagari Light" panose="02000503000000020004" pitchFamily="2" charset="-78"/>
              </a:rPr>
              <a:t>air, biodiversité, accessibilité </a:t>
            </a:r>
            <a:r>
              <a:rPr lang="fr-FR" sz="1200" dirty="0">
                <a:latin typeface="Avenir Light" panose="020B0402020203020204" pitchFamily="34" charset="77"/>
                <a:cs typeface="Adelle Sans Devanagari Light" panose="02000503000000020004" pitchFamily="2" charset="-78"/>
              </a:rPr>
              <a:t>à certains services: mobilité, communication, informations… infrastructures qui relèvent du droit commun et dont les couts ne sont pas directement supportés par les entreprises. Cela inclus aussi l’accès à du </a:t>
            </a:r>
            <a:r>
              <a:rPr lang="fr-FR" sz="1200" b="1" dirty="0">
                <a:latin typeface="Avenir Light" panose="020B0402020203020204" pitchFamily="34" charset="77"/>
                <a:cs typeface="Adelle Sans Devanagari Light" panose="02000503000000020004" pitchFamily="2" charset="-78"/>
              </a:rPr>
              <a:t>personnel</a:t>
            </a:r>
            <a:r>
              <a:rPr lang="fr-FR" sz="1200" dirty="0">
                <a:latin typeface="Avenir Light" panose="020B0402020203020204" pitchFamily="34" charset="77"/>
                <a:cs typeface="Adelle Sans Devanagari Light" panose="02000503000000020004" pitchFamily="2" charset="-78"/>
              </a:rPr>
              <a:t> formé, qualifié et expérimenté ou </a:t>
            </a:r>
            <a:r>
              <a:rPr lang="fr-FR" sz="1200" b="1" dirty="0">
                <a:latin typeface="Avenir Light" panose="020B0402020203020204" pitchFamily="34" charset="77"/>
                <a:cs typeface="Adelle Sans Devanagari Light" panose="02000503000000020004" pitchFamily="2" charset="-78"/>
              </a:rPr>
              <a:t>animaux</a:t>
            </a:r>
            <a:r>
              <a:rPr lang="fr-FR" sz="1200" dirty="0">
                <a:latin typeface="Avenir Light" panose="020B0402020203020204" pitchFamily="34" charset="77"/>
                <a:cs typeface="Adelle Sans Devanagari Light" panose="02000503000000020004" pitchFamily="2" charset="-78"/>
              </a:rPr>
              <a:t> domestiques sélectionnés en soutient aux efforts de productivité. Selon les régimes fiscaux, le cout d’accès à ces ressources peuvent être reporté exclusivement sur les usagers (</a:t>
            </a:r>
            <a:r>
              <a:rPr lang="fr-FR" sz="1200" dirty="0" err="1">
                <a:latin typeface="Avenir Light" panose="020B0402020203020204" pitchFamily="34" charset="77"/>
                <a:cs typeface="Adelle Sans Devanagari Light" panose="02000503000000020004" pitchFamily="2" charset="-78"/>
              </a:rPr>
              <a:t>eg</a:t>
            </a:r>
            <a:r>
              <a:rPr lang="fr-FR" sz="1200" dirty="0">
                <a:latin typeface="Avenir Light" panose="020B0402020203020204" pitchFamily="34" charset="77"/>
                <a:cs typeface="Adelle Sans Devanagari Light" panose="02000503000000020004" pitchFamily="2" charset="-78"/>
              </a:rPr>
              <a:t>. Taxes directes), mais peuvent également être mutualisées </a:t>
            </a:r>
            <a:r>
              <a:rPr lang="fr-FR" sz="1200" dirty="0">
                <a:latin typeface="Avenir Light" panose="020B0402020203020204" pitchFamily="34" charset="77"/>
                <a:cs typeface="Adelle Sans Devanagari Light" panose="02000503000000020004" pitchFamily="2" charset="-78"/>
                <a:sym typeface="Wingdings" pitchFamily="2" charset="2"/>
              </a:rPr>
              <a:t> leurs couts sont reportés sur d’autres catégories que les entreprises qui en font un usage gratuit. </a:t>
            </a:r>
          </a:p>
          <a:p>
            <a:pPr marL="285750" indent="-285750" algn="just">
              <a:buFont typeface="+mj-lt"/>
              <a:buAutoNum type="arabicPeriod"/>
            </a:pPr>
            <a:endParaRPr lang="fr-FR" sz="1200" dirty="0">
              <a:latin typeface="Avenir Light" panose="020B0402020203020204" pitchFamily="34" charset="77"/>
              <a:cs typeface="Adelle Sans Devanagari Light" panose="02000503000000020004" pitchFamily="2" charset="-78"/>
              <a:sym typeface="Wingdings" pitchFamily="2" charset="2"/>
            </a:endParaRPr>
          </a:p>
          <a:p>
            <a:pPr marL="285750" indent="-285750" algn="just">
              <a:buFont typeface="+mj-lt"/>
              <a:buAutoNum type="arabicPeriod"/>
            </a:pPr>
            <a:r>
              <a:rPr lang="fr-FR" sz="1200" u="sng" dirty="0">
                <a:latin typeface="Avenir Light" panose="020B0402020203020204" pitchFamily="34" charset="77"/>
                <a:cs typeface="Adelle Sans Devanagari Light" panose="02000503000000020004" pitchFamily="2" charset="-78"/>
                <a:sym typeface="Wingdings" pitchFamily="2" charset="2"/>
              </a:rPr>
              <a:t>Dépenses sociétales directes:</a:t>
            </a:r>
            <a:r>
              <a:rPr lang="fr-FR" sz="1200" dirty="0">
                <a:latin typeface="Avenir Light" panose="020B0402020203020204" pitchFamily="34" charset="77"/>
                <a:cs typeface="Adelle Sans Devanagari Light" panose="02000503000000020004" pitchFamily="2" charset="-78"/>
                <a:sym typeface="Wingdings" pitchFamily="2" charset="2"/>
              </a:rPr>
              <a:t> </a:t>
            </a:r>
            <a:r>
              <a:rPr lang="fr-FR" sz="1200" i="1" dirty="0">
                <a:latin typeface="Avenir Light" panose="020B0402020203020204" pitchFamily="34" charset="77"/>
                <a:cs typeface="Adelle Sans Devanagari Light" panose="02000503000000020004" pitchFamily="2" charset="-78"/>
                <a:sym typeface="Wingdings" pitchFamily="2" charset="2"/>
              </a:rPr>
              <a:t>Dépenses publiques ou privées qui compensent des charges ou des dommages </a:t>
            </a:r>
            <a:r>
              <a:rPr lang="fr-FR" sz="1200" i="1" dirty="0">
                <a:solidFill>
                  <a:srgbClr val="000000"/>
                </a:solidFill>
                <a:effectLst/>
                <a:latin typeface="Avenir Light" panose="020B0402020203020204" pitchFamily="34" charset="77"/>
              </a:rPr>
              <a:t>créés par des entreprises dysfonctionnelles dans leur usage des ressources naturelles ou humains</a:t>
            </a:r>
            <a:r>
              <a:rPr lang="fr-FR" sz="1200" dirty="0">
                <a:solidFill>
                  <a:srgbClr val="000000"/>
                </a:solidFill>
                <a:effectLst/>
                <a:latin typeface="Avenir Light" panose="020B0402020203020204" pitchFamily="34" charset="77"/>
              </a:rPr>
              <a:t>, mais dont la remise en état est mutualisée de manière institutionnelle et systématique. Par exemple, des subventions aux entreprises pour des produits. </a:t>
            </a:r>
            <a:r>
              <a:rPr lang="fr-FR" sz="1200" b="1" dirty="0">
                <a:solidFill>
                  <a:srgbClr val="000000"/>
                </a:solidFill>
                <a:effectLst/>
                <a:latin typeface="Avenir Light" panose="020B0402020203020204" pitchFamily="34" charset="77"/>
              </a:rPr>
              <a:t>(</a:t>
            </a:r>
            <a:r>
              <a:rPr lang="fr-FR" sz="1200" b="1" dirty="0" err="1">
                <a:solidFill>
                  <a:srgbClr val="000000"/>
                </a:solidFill>
                <a:effectLst/>
                <a:latin typeface="Avenir Light" panose="020B0402020203020204" pitchFamily="34" charset="77"/>
              </a:rPr>
              <a:t>eg</a:t>
            </a:r>
            <a:r>
              <a:rPr lang="fr-FR" sz="1200" b="1" dirty="0">
                <a:solidFill>
                  <a:srgbClr val="000000"/>
                </a:solidFill>
                <a:effectLst/>
                <a:latin typeface="Avenir Light" panose="020B0402020203020204" pitchFamily="34" charset="77"/>
              </a:rPr>
              <a:t>. subventions aux entreprises pour des produits qui polluent, charges que représentent les stations communales d’épuration des eaux usées, programmes de lutte chimique contre des insectes ravageurs des cultures, ou les virus ou bactéries portant atteinte à la santé animale ou humaine).</a:t>
            </a:r>
          </a:p>
          <a:p>
            <a:pPr marL="285750" indent="-285750" algn="just">
              <a:buFont typeface="+mj-lt"/>
              <a:buAutoNum type="arabicPeriod"/>
            </a:pPr>
            <a:endParaRPr lang="fr-FR" sz="1200" b="1" dirty="0">
              <a:solidFill>
                <a:srgbClr val="000000"/>
              </a:solidFill>
              <a:effectLst/>
              <a:latin typeface="Avenir Light" panose="020B0402020203020204" pitchFamily="34" charset="77"/>
            </a:endParaRPr>
          </a:p>
          <a:p>
            <a:pPr marL="285750" indent="-285750" algn="just">
              <a:buFont typeface="+mj-lt"/>
              <a:buAutoNum type="arabicPeriod"/>
            </a:pPr>
            <a:r>
              <a:rPr lang="fr-FR" sz="1200" dirty="0">
                <a:solidFill>
                  <a:srgbClr val="000000"/>
                </a:solidFill>
                <a:effectLst/>
                <a:latin typeface="Avenir Light" panose="020B0402020203020204" pitchFamily="34" charset="77"/>
              </a:rPr>
              <a:t>Ces compensations de coûts provoqués par des dérives dysfonctionnelles d’entreprises privées peuvent entraîner des dépenses reportées directement sur d’autres usagers privés quand elles ne sont pas mutualisées.</a:t>
            </a:r>
            <a:endParaRPr lang="fr-FR" sz="1200" dirty="0">
              <a:latin typeface="Avenir Light" panose="020B0402020203020204" pitchFamily="34" charset="77"/>
              <a:cs typeface="Adelle Sans Devanagari Light" panose="02000503000000020004" pitchFamily="2" charset="-78"/>
            </a:endParaRPr>
          </a:p>
          <a:p>
            <a:pPr algn="just">
              <a:lnSpc>
                <a:spcPct val="150000"/>
              </a:lnSpc>
            </a:pPr>
            <a:endParaRPr lang="fr-FR" sz="1600" dirty="0">
              <a:latin typeface="Avenir Medium" panose="02000503020000020003" pitchFamily="2" charset="0"/>
              <a:cs typeface="Adelle Sans Devanagari Light" panose="02000503000000020004" pitchFamily="2" charset="-78"/>
            </a:endParaRPr>
          </a:p>
        </p:txBody>
      </p:sp>
    </p:spTree>
    <p:extLst>
      <p:ext uri="{BB962C8B-B14F-4D97-AF65-F5344CB8AC3E}">
        <p14:creationId xmlns:p14="http://schemas.microsoft.com/office/powerpoint/2010/main" val="387922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568E2-57BF-422A-23F4-668A3EFA34D0}"/>
            </a:ext>
          </a:extLst>
        </p:cNvPr>
        <p:cNvGrpSpPr/>
        <p:nvPr/>
      </p:nvGrpSpPr>
      <p:grpSpPr>
        <a:xfrm>
          <a:off x="0" y="0"/>
          <a:ext cx="0" cy="0"/>
          <a:chOff x="0" y="0"/>
          <a:chExt cx="0" cy="0"/>
        </a:xfrm>
      </p:grpSpPr>
      <p:graphicFrame>
        <p:nvGraphicFramePr>
          <p:cNvPr id="52" name="Diagramme 51">
            <a:extLst>
              <a:ext uri="{FF2B5EF4-FFF2-40B4-BE49-F238E27FC236}">
                <a16:creationId xmlns:a16="http://schemas.microsoft.com/office/drawing/2014/main" id="{C03DD1AA-61AD-58B3-46FB-EECB00D8D7F5}"/>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0131FD59-7E15-4651-8FB7-3430E9D5A18E}"/>
              </a:ext>
            </a:extLst>
          </p:cNvPr>
          <p:cNvSpPr>
            <a:spLocks noGrp="1"/>
          </p:cNvSpPr>
          <p:nvPr>
            <p:ph type="sldNum" sz="quarter" idx="12"/>
          </p:nvPr>
        </p:nvSpPr>
        <p:spPr/>
        <p:txBody>
          <a:bodyPr/>
          <a:lstStyle/>
          <a:p>
            <a:fld id="{D0A4BE25-63F8-4FBD-909E-92E38D93C208}" type="slidenum">
              <a:rPr lang="fr-FR" smtClean="0"/>
              <a:t>3</a:t>
            </a:fld>
            <a:endParaRPr lang="fr-FR" dirty="0"/>
          </a:p>
        </p:txBody>
      </p:sp>
      <p:sp>
        <p:nvSpPr>
          <p:cNvPr id="11" name="Titre 3">
            <a:extLst>
              <a:ext uri="{FF2B5EF4-FFF2-40B4-BE49-F238E27FC236}">
                <a16:creationId xmlns:a16="http://schemas.microsoft.com/office/drawing/2014/main" id="{5B8AD5EE-81C6-6F05-07B5-B51A31EBA071}"/>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12" name="Rectangle 11">
            <a:extLst>
              <a:ext uri="{FF2B5EF4-FFF2-40B4-BE49-F238E27FC236}">
                <a16:creationId xmlns:a16="http://schemas.microsoft.com/office/drawing/2014/main" id="{0453B706-CD5C-63ED-D83F-4A6A8DFE9E8C}"/>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2585D936-8AA0-12D3-0BEF-F093A1082A8B}"/>
              </a:ext>
            </a:extLst>
          </p:cNvPr>
          <p:cNvSpPr/>
          <p:nvPr/>
        </p:nvSpPr>
        <p:spPr>
          <a:xfrm rot="19540409">
            <a:off x="2591477" y="-53196"/>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4" name="Rectangle : coins arrondis 13">
            <a:extLst>
              <a:ext uri="{FF2B5EF4-FFF2-40B4-BE49-F238E27FC236}">
                <a16:creationId xmlns:a16="http://schemas.microsoft.com/office/drawing/2014/main" id="{CF0BA384-ED0D-5F51-5355-B79A51829F08}"/>
              </a:ext>
            </a:extLst>
          </p:cNvPr>
          <p:cNvSpPr/>
          <p:nvPr/>
        </p:nvSpPr>
        <p:spPr>
          <a:xfrm rot="19540409">
            <a:off x="4209942" y="-53196"/>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2787B45F-F4E9-D833-07A5-DB412031CD30}"/>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6" name="Rectangle : coins arrondis 15">
            <a:extLst>
              <a:ext uri="{FF2B5EF4-FFF2-40B4-BE49-F238E27FC236}">
                <a16:creationId xmlns:a16="http://schemas.microsoft.com/office/drawing/2014/main" id="{DD734178-F020-B5C3-AB91-19174E45CEA1}"/>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17" name="Rectangle : coins arrondis 16">
            <a:extLst>
              <a:ext uri="{FF2B5EF4-FFF2-40B4-BE49-F238E27FC236}">
                <a16:creationId xmlns:a16="http://schemas.microsoft.com/office/drawing/2014/main" id="{9C0A66C0-3C07-9BAD-AA9A-E0D92ADDAAD8}"/>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
        <p:nvSpPr>
          <p:cNvPr id="19" name="Rectangle : coins arrondis 18">
            <a:extLst>
              <a:ext uri="{FF2B5EF4-FFF2-40B4-BE49-F238E27FC236}">
                <a16:creationId xmlns:a16="http://schemas.microsoft.com/office/drawing/2014/main" id="{275CC4BC-1E28-5A73-60C4-F5CA687DEF6A}"/>
              </a:ext>
            </a:extLst>
          </p:cNvPr>
          <p:cNvSpPr/>
          <p:nvPr/>
        </p:nvSpPr>
        <p:spPr>
          <a:xfrm rot="19540409">
            <a:off x="936555" y="-53196"/>
            <a:ext cx="2564168" cy="438721"/>
          </a:xfrm>
          <a:prstGeom prst="roundRect">
            <a:avLst>
              <a:gd name="adj" fmla="val 50000"/>
            </a:avLst>
          </a:prstGeom>
          <a:solidFill>
            <a:srgbClr val="D7B32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25" name="ZoneTexte 24">
            <a:extLst>
              <a:ext uri="{FF2B5EF4-FFF2-40B4-BE49-F238E27FC236}">
                <a16:creationId xmlns:a16="http://schemas.microsoft.com/office/drawing/2014/main" id="{44BB6BF6-9639-0535-8B30-2D9BF457FBEF}"/>
              </a:ext>
            </a:extLst>
          </p:cNvPr>
          <p:cNvSpPr txBox="1"/>
          <p:nvPr/>
        </p:nvSpPr>
        <p:spPr>
          <a:xfrm>
            <a:off x="1036146" y="1052857"/>
            <a:ext cx="10026840" cy="767133"/>
          </a:xfrm>
          <a:prstGeom prst="rect">
            <a:avLst/>
          </a:prstGeom>
          <a:noFill/>
        </p:spPr>
        <p:txBody>
          <a:bodyPr wrap="square" rtlCol="0">
            <a:spAutoFit/>
          </a:bodyPr>
          <a:lstStyle/>
          <a:p>
            <a:pPr>
              <a:lnSpc>
                <a:spcPct val="150000"/>
              </a:lnSpc>
            </a:pPr>
            <a:r>
              <a:rPr lang="fr-FR" sz="3200" dirty="0" err="1">
                <a:latin typeface="Avenir" panose="02000503020000020003" pitchFamily="2" charset="0"/>
              </a:rPr>
              <a:t>What</a:t>
            </a:r>
            <a:r>
              <a:rPr lang="fr-FR" sz="3200" dirty="0">
                <a:latin typeface="Avenir" panose="02000503020000020003" pitchFamily="2" charset="0"/>
              </a:rPr>
              <a:t> </a:t>
            </a:r>
            <a:r>
              <a:rPr lang="fr-FR" sz="3200" dirty="0" err="1">
                <a:latin typeface="Avenir" panose="02000503020000020003" pitchFamily="2" charset="0"/>
              </a:rPr>
              <a:t>is</a:t>
            </a:r>
            <a:r>
              <a:rPr lang="fr-FR" sz="3200" dirty="0">
                <a:latin typeface="Avenir" panose="02000503020000020003" pitchFamily="2" charset="0"/>
              </a:rPr>
              <a:t> </a:t>
            </a:r>
            <a:r>
              <a:rPr lang="fr-FR" sz="3200" dirty="0" err="1">
                <a:latin typeface="Avenir" panose="02000503020000020003" pitchFamily="2" charset="0"/>
              </a:rPr>
              <a:t>True</a:t>
            </a:r>
            <a:r>
              <a:rPr lang="fr-FR" sz="3200" dirty="0">
                <a:latin typeface="Avenir" panose="02000503020000020003" pitchFamily="2" charset="0"/>
              </a:rPr>
              <a:t> </a:t>
            </a:r>
            <a:r>
              <a:rPr lang="fr-FR" sz="3200" dirty="0" err="1">
                <a:latin typeface="Avenir" panose="02000503020000020003" pitchFamily="2" charset="0"/>
              </a:rPr>
              <a:t>Cost</a:t>
            </a:r>
            <a:r>
              <a:rPr lang="fr-FR" sz="3200" dirty="0">
                <a:latin typeface="Avenir" panose="02000503020000020003" pitchFamily="2" charset="0"/>
              </a:rPr>
              <a:t> </a:t>
            </a:r>
            <a:r>
              <a:rPr lang="fr-FR" sz="3200" dirty="0" err="1">
                <a:latin typeface="Avenir" panose="02000503020000020003" pitchFamily="2" charset="0"/>
              </a:rPr>
              <a:t>Accounting</a:t>
            </a:r>
            <a:r>
              <a:rPr lang="fr-FR" sz="3200" dirty="0">
                <a:latin typeface="Avenir" panose="02000503020000020003" pitchFamily="2" charset="0"/>
              </a:rPr>
              <a:t> for Food (TCAF) ?</a:t>
            </a:r>
          </a:p>
        </p:txBody>
      </p:sp>
      <p:pic>
        <p:nvPicPr>
          <p:cNvPr id="46" name="Image 45" descr="Une image contenant noir, obscurité&#10;&#10;Description générée automatiquement">
            <a:extLst>
              <a:ext uri="{FF2B5EF4-FFF2-40B4-BE49-F238E27FC236}">
                <a16:creationId xmlns:a16="http://schemas.microsoft.com/office/drawing/2014/main" id="{AD0A00C1-5D86-B9BC-53D2-3AF3E203E9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4979" y="3615855"/>
            <a:ext cx="1447014" cy="1447014"/>
          </a:xfrm>
          <a:prstGeom prst="rect">
            <a:avLst/>
          </a:prstGeom>
        </p:spPr>
      </p:pic>
      <p:sp>
        <p:nvSpPr>
          <p:cNvPr id="54" name="Flèche en arc 53">
            <a:extLst>
              <a:ext uri="{FF2B5EF4-FFF2-40B4-BE49-F238E27FC236}">
                <a16:creationId xmlns:a16="http://schemas.microsoft.com/office/drawing/2014/main" id="{E3B83385-5EDC-A004-F700-1629343C9422}"/>
              </a:ext>
            </a:extLst>
          </p:cNvPr>
          <p:cNvSpPr/>
          <p:nvPr/>
        </p:nvSpPr>
        <p:spPr>
          <a:xfrm rot="5400000">
            <a:off x="3385651" y="2675757"/>
            <a:ext cx="3326471" cy="3327211"/>
          </a:xfrm>
          <a:prstGeom prst="circularArrow">
            <a:avLst>
              <a:gd name="adj1" fmla="val 10374"/>
              <a:gd name="adj2" fmla="val 985585"/>
              <a:gd name="adj3" fmla="val 9388719"/>
              <a:gd name="adj4" fmla="val 10800000"/>
              <a:gd name="adj5" fmla="val 12500"/>
            </a:avLst>
          </a:prstGeom>
          <a:solidFill>
            <a:srgbClr val="EBDA9D"/>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dirty="0"/>
          </a:p>
        </p:txBody>
      </p:sp>
      <p:grpSp>
        <p:nvGrpSpPr>
          <p:cNvPr id="49" name="Groupe 48">
            <a:extLst>
              <a:ext uri="{FF2B5EF4-FFF2-40B4-BE49-F238E27FC236}">
                <a16:creationId xmlns:a16="http://schemas.microsoft.com/office/drawing/2014/main" id="{F77A8CE7-9D07-1F7C-626E-09CB7368A2B7}"/>
              </a:ext>
            </a:extLst>
          </p:cNvPr>
          <p:cNvGrpSpPr/>
          <p:nvPr/>
        </p:nvGrpSpPr>
        <p:grpSpPr>
          <a:xfrm>
            <a:off x="5820280" y="3853475"/>
            <a:ext cx="780548" cy="944875"/>
            <a:chOff x="9173547" y="3431283"/>
            <a:chExt cx="550505" cy="639140"/>
          </a:xfrm>
        </p:grpSpPr>
        <p:sp>
          <p:nvSpPr>
            <p:cNvPr id="51" name="Hexagone 50">
              <a:extLst>
                <a:ext uri="{FF2B5EF4-FFF2-40B4-BE49-F238E27FC236}">
                  <a16:creationId xmlns:a16="http://schemas.microsoft.com/office/drawing/2014/main" id="{C21E58C4-C7F3-57D2-A7D8-4400493EFEF7}"/>
                </a:ext>
              </a:extLst>
            </p:cNvPr>
            <p:cNvSpPr/>
            <p:nvPr/>
          </p:nvSpPr>
          <p:spPr>
            <a:xfrm rot="5400000">
              <a:off x="9129230" y="3475600"/>
              <a:ext cx="639140" cy="550505"/>
            </a:xfrm>
            <a:prstGeom prst="hex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Graphique 49" descr="Pièces contour">
              <a:extLst>
                <a:ext uri="{FF2B5EF4-FFF2-40B4-BE49-F238E27FC236}">
                  <a16:creationId xmlns:a16="http://schemas.microsoft.com/office/drawing/2014/main" id="{528781E9-F50F-D01E-18FE-5E293D5602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5984" y="3574964"/>
              <a:ext cx="385632" cy="385631"/>
            </a:xfrm>
            <a:prstGeom prst="rect">
              <a:avLst/>
            </a:prstGeom>
          </p:spPr>
        </p:pic>
      </p:grpSp>
      <p:sp>
        <p:nvSpPr>
          <p:cNvPr id="55" name="Flèche en arc 54">
            <a:extLst>
              <a:ext uri="{FF2B5EF4-FFF2-40B4-BE49-F238E27FC236}">
                <a16:creationId xmlns:a16="http://schemas.microsoft.com/office/drawing/2014/main" id="{52180B78-534B-5B78-CE55-F4A13CEC587D}"/>
              </a:ext>
            </a:extLst>
          </p:cNvPr>
          <p:cNvSpPr/>
          <p:nvPr/>
        </p:nvSpPr>
        <p:spPr>
          <a:xfrm rot="5400000">
            <a:off x="2496488" y="1762394"/>
            <a:ext cx="5083997" cy="5085128"/>
          </a:xfrm>
          <a:prstGeom prst="circularArrow">
            <a:avLst>
              <a:gd name="adj1" fmla="val 6366"/>
              <a:gd name="adj2" fmla="val 887348"/>
              <a:gd name="adj3" fmla="val 9276022"/>
              <a:gd name="adj4" fmla="val 10800000"/>
              <a:gd name="adj5" fmla="val 11644"/>
            </a:avLst>
          </a:prstGeom>
          <a:solidFill>
            <a:srgbClr val="C6BE79"/>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dirty="0"/>
          </a:p>
        </p:txBody>
      </p:sp>
      <p:pic>
        <p:nvPicPr>
          <p:cNvPr id="40" name="Image 39">
            <a:extLst>
              <a:ext uri="{FF2B5EF4-FFF2-40B4-BE49-F238E27FC236}">
                <a16:creationId xmlns:a16="http://schemas.microsoft.com/office/drawing/2014/main" id="{EEFD95BE-F7EE-190A-156D-11BF21A8E88E}"/>
              </a:ext>
            </a:extLst>
          </p:cNvPr>
          <p:cNvPicPr>
            <a:picLocks noChangeAspect="1"/>
          </p:cNvPicPr>
          <p:nvPr/>
        </p:nvPicPr>
        <p:blipFill>
          <a:blip r:embed="rId11"/>
          <a:stretch>
            <a:fillRect/>
          </a:stretch>
        </p:blipFill>
        <p:spPr>
          <a:xfrm>
            <a:off x="5845500" y="2062476"/>
            <a:ext cx="780548" cy="944875"/>
          </a:xfrm>
          <a:prstGeom prst="rect">
            <a:avLst/>
          </a:prstGeom>
        </p:spPr>
      </p:pic>
      <p:pic>
        <p:nvPicPr>
          <p:cNvPr id="41" name="Image 40">
            <a:extLst>
              <a:ext uri="{FF2B5EF4-FFF2-40B4-BE49-F238E27FC236}">
                <a16:creationId xmlns:a16="http://schemas.microsoft.com/office/drawing/2014/main" id="{381C6100-9EFE-9004-BF37-F999CA6F3128}"/>
              </a:ext>
            </a:extLst>
          </p:cNvPr>
          <p:cNvPicPr>
            <a:picLocks noChangeAspect="1"/>
          </p:cNvPicPr>
          <p:nvPr/>
        </p:nvPicPr>
        <p:blipFill>
          <a:blip r:embed="rId12"/>
          <a:stretch>
            <a:fillRect/>
          </a:stretch>
        </p:blipFill>
        <p:spPr>
          <a:xfrm>
            <a:off x="6225210" y="2697393"/>
            <a:ext cx="780548" cy="944875"/>
          </a:xfrm>
          <a:prstGeom prst="rect">
            <a:avLst/>
          </a:prstGeom>
        </p:spPr>
      </p:pic>
      <p:pic>
        <p:nvPicPr>
          <p:cNvPr id="42" name="Image 41">
            <a:extLst>
              <a:ext uri="{FF2B5EF4-FFF2-40B4-BE49-F238E27FC236}">
                <a16:creationId xmlns:a16="http://schemas.microsoft.com/office/drawing/2014/main" id="{CB0B12A6-8ED8-733C-239F-A8BC7DC89552}"/>
              </a:ext>
            </a:extLst>
          </p:cNvPr>
          <p:cNvPicPr>
            <a:picLocks noChangeAspect="1"/>
          </p:cNvPicPr>
          <p:nvPr/>
        </p:nvPicPr>
        <p:blipFill>
          <a:blip r:embed="rId13"/>
          <a:stretch>
            <a:fillRect/>
          </a:stretch>
        </p:blipFill>
        <p:spPr>
          <a:xfrm>
            <a:off x="3116334" y="4977929"/>
            <a:ext cx="780548" cy="944875"/>
          </a:xfrm>
          <a:prstGeom prst="rect">
            <a:avLst/>
          </a:prstGeom>
        </p:spPr>
      </p:pic>
      <p:pic>
        <p:nvPicPr>
          <p:cNvPr id="43" name="Image 42">
            <a:extLst>
              <a:ext uri="{FF2B5EF4-FFF2-40B4-BE49-F238E27FC236}">
                <a16:creationId xmlns:a16="http://schemas.microsoft.com/office/drawing/2014/main" id="{6E577019-3F04-AB26-0E3B-A2FF0C8A421B}"/>
              </a:ext>
            </a:extLst>
          </p:cNvPr>
          <p:cNvPicPr>
            <a:picLocks noChangeAspect="1"/>
          </p:cNvPicPr>
          <p:nvPr/>
        </p:nvPicPr>
        <p:blipFill>
          <a:blip r:embed="rId14"/>
          <a:stretch>
            <a:fillRect/>
          </a:stretch>
        </p:blipFill>
        <p:spPr>
          <a:xfrm>
            <a:off x="3489778" y="5645041"/>
            <a:ext cx="780549" cy="944875"/>
          </a:xfrm>
          <a:prstGeom prst="rect">
            <a:avLst/>
          </a:prstGeom>
        </p:spPr>
      </p:pic>
      <p:pic>
        <p:nvPicPr>
          <p:cNvPr id="44" name="Image 43">
            <a:extLst>
              <a:ext uri="{FF2B5EF4-FFF2-40B4-BE49-F238E27FC236}">
                <a16:creationId xmlns:a16="http://schemas.microsoft.com/office/drawing/2014/main" id="{8EA34852-AE04-85D7-BC8E-7D688AC1705A}"/>
              </a:ext>
            </a:extLst>
          </p:cNvPr>
          <p:cNvPicPr>
            <a:picLocks noChangeAspect="1"/>
          </p:cNvPicPr>
          <p:nvPr/>
        </p:nvPicPr>
        <p:blipFill>
          <a:blip r:embed="rId15"/>
          <a:stretch>
            <a:fillRect/>
          </a:stretch>
        </p:blipFill>
        <p:spPr>
          <a:xfrm>
            <a:off x="2959996" y="2813019"/>
            <a:ext cx="776752" cy="940279"/>
          </a:xfrm>
          <a:prstGeom prst="rect">
            <a:avLst/>
          </a:prstGeom>
        </p:spPr>
      </p:pic>
      <p:sp>
        <p:nvSpPr>
          <p:cNvPr id="56" name="ZoneTexte 55">
            <a:extLst>
              <a:ext uri="{FF2B5EF4-FFF2-40B4-BE49-F238E27FC236}">
                <a16:creationId xmlns:a16="http://schemas.microsoft.com/office/drawing/2014/main" id="{0922BE78-9319-9B6D-2535-C66D866D6456}"/>
              </a:ext>
            </a:extLst>
          </p:cNvPr>
          <p:cNvSpPr txBox="1"/>
          <p:nvPr/>
        </p:nvSpPr>
        <p:spPr>
          <a:xfrm rot="20377327">
            <a:off x="4418993" y="4763411"/>
            <a:ext cx="1894987" cy="768328"/>
          </a:xfrm>
          <a:prstGeom prst="rect">
            <a:avLst/>
          </a:prstGeom>
          <a:noFill/>
        </p:spPr>
        <p:txBody>
          <a:bodyPr wrap="none" rtlCol="0">
            <a:prstTxWarp prst="textArchDown">
              <a:avLst>
                <a:gd name="adj" fmla="val 1053345"/>
              </a:avLst>
            </a:prstTxWarp>
            <a:spAutoFit/>
          </a:bodyPr>
          <a:lstStyle/>
          <a:p>
            <a:r>
              <a:rPr lang="fr-FR" dirty="0">
                <a:latin typeface="Avenir Light" panose="020B0402020203020204" pitchFamily="34" charset="77"/>
              </a:rPr>
              <a:t>Production </a:t>
            </a:r>
            <a:r>
              <a:rPr lang="fr-FR" dirty="0" err="1">
                <a:latin typeface="Avenir Light" panose="020B0402020203020204" pitchFamily="34" charset="77"/>
              </a:rPr>
              <a:t>costs</a:t>
            </a:r>
            <a:endParaRPr lang="fr-FR" dirty="0">
              <a:latin typeface="Avenir Light" panose="020B0402020203020204" pitchFamily="34" charset="77"/>
            </a:endParaRPr>
          </a:p>
        </p:txBody>
      </p:sp>
      <p:sp>
        <p:nvSpPr>
          <p:cNvPr id="68" name="ZoneTexte 67">
            <a:extLst>
              <a:ext uri="{FF2B5EF4-FFF2-40B4-BE49-F238E27FC236}">
                <a16:creationId xmlns:a16="http://schemas.microsoft.com/office/drawing/2014/main" id="{AAFDC712-7486-C778-E2F6-8F7A12294265}"/>
              </a:ext>
            </a:extLst>
          </p:cNvPr>
          <p:cNvSpPr txBox="1"/>
          <p:nvPr/>
        </p:nvSpPr>
        <p:spPr>
          <a:xfrm rot="20527577">
            <a:off x="4455067" y="5356601"/>
            <a:ext cx="2156936" cy="858238"/>
          </a:xfrm>
          <a:prstGeom prst="rect">
            <a:avLst/>
          </a:prstGeom>
          <a:noFill/>
        </p:spPr>
        <p:txBody>
          <a:bodyPr wrap="none" rtlCol="0">
            <a:prstTxWarp prst="textArchDown">
              <a:avLst>
                <a:gd name="adj" fmla="val 814453"/>
              </a:avLst>
            </a:prstTxWarp>
            <a:spAutoFit/>
          </a:bodyPr>
          <a:lstStyle/>
          <a:p>
            <a:r>
              <a:rPr lang="fr-FR" dirty="0" err="1">
                <a:latin typeface="Avenir Light" panose="020B0402020203020204" pitchFamily="34" charset="77"/>
              </a:rPr>
              <a:t>Hidden</a:t>
            </a:r>
            <a:r>
              <a:rPr lang="fr-FR" dirty="0">
                <a:latin typeface="Avenir Light" panose="020B0402020203020204" pitchFamily="34" charset="77"/>
              </a:rPr>
              <a:t> </a:t>
            </a:r>
            <a:r>
              <a:rPr lang="fr-FR" dirty="0" err="1">
                <a:latin typeface="Avenir Light" panose="020B0402020203020204" pitchFamily="34" charset="77"/>
              </a:rPr>
              <a:t>costs</a:t>
            </a:r>
            <a:r>
              <a:rPr lang="fr-FR" dirty="0">
                <a:latin typeface="Avenir Light" panose="020B0402020203020204" pitchFamily="34" charset="77"/>
              </a:rPr>
              <a:t> &amp; </a:t>
            </a:r>
            <a:r>
              <a:rPr lang="fr-FR" dirty="0" err="1">
                <a:latin typeface="Avenir Light" panose="020B0402020203020204" pitchFamily="34" charset="77"/>
              </a:rPr>
              <a:t>benefits</a:t>
            </a:r>
            <a:endParaRPr lang="fr-FR" dirty="0">
              <a:latin typeface="Avenir Light" panose="020B0402020203020204" pitchFamily="34" charset="77"/>
            </a:endParaRPr>
          </a:p>
        </p:txBody>
      </p:sp>
      <p:sp>
        <p:nvSpPr>
          <p:cNvPr id="69" name="ZoneTexte 68">
            <a:extLst>
              <a:ext uri="{FF2B5EF4-FFF2-40B4-BE49-F238E27FC236}">
                <a16:creationId xmlns:a16="http://schemas.microsoft.com/office/drawing/2014/main" id="{CF787D46-2263-65EF-93EA-AA1C88773FFC}"/>
              </a:ext>
            </a:extLst>
          </p:cNvPr>
          <p:cNvSpPr txBox="1"/>
          <p:nvPr/>
        </p:nvSpPr>
        <p:spPr>
          <a:xfrm rot="19977149">
            <a:off x="5361338" y="6136987"/>
            <a:ext cx="1526380" cy="369332"/>
          </a:xfrm>
          <a:prstGeom prst="rect">
            <a:avLst/>
          </a:prstGeom>
          <a:noFill/>
        </p:spPr>
        <p:txBody>
          <a:bodyPr wrap="none" rtlCol="0">
            <a:prstTxWarp prst="textArchDown">
              <a:avLst>
                <a:gd name="adj" fmla="val 1712432"/>
              </a:avLst>
            </a:prstTxWarp>
            <a:spAutoFit/>
          </a:bodyPr>
          <a:lstStyle/>
          <a:p>
            <a:r>
              <a:rPr lang="fr-FR" dirty="0" err="1">
                <a:latin typeface="Avenir Medium" panose="02000503020000020003" pitchFamily="2" charset="0"/>
              </a:rPr>
              <a:t>True</a:t>
            </a:r>
            <a:r>
              <a:rPr lang="fr-FR" dirty="0">
                <a:latin typeface="Avenir Medium" panose="02000503020000020003" pitchFamily="2" charset="0"/>
              </a:rPr>
              <a:t> </a:t>
            </a:r>
            <a:r>
              <a:rPr lang="fr-FR" dirty="0" err="1">
                <a:latin typeface="Avenir Medium" panose="02000503020000020003" pitchFamily="2" charset="0"/>
              </a:rPr>
              <a:t>cost</a:t>
            </a:r>
            <a:endParaRPr lang="fr-FR" dirty="0">
              <a:latin typeface="Avenir Medium" panose="02000503020000020003" pitchFamily="2" charset="0"/>
            </a:endParaRPr>
          </a:p>
        </p:txBody>
      </p:sp>
      <p:cxnSp>
        <p:nvCxnSpPr>
          <p:cNvPr id="71" name="Connecteur droit 70">
            <a:extLst>
              <a:ext uri="{FF2B5EF4-FFF2-40B4-BE49-F238E27FC236}">
                <a16:creationId xmlns:a16="http://schemas.microsoft.com/office/drawing/2014/main" id="{FEA62485-B7B6-1D8F-DA35-86DCFD2F38E6}"/>
              </a:ext>
            </a:extLst>
          </p:cNvPr>
          <p:cNvCxnSpPr>
            <a:cxnSpLocks/>
          </p:cNvCxnSpPr>
          <p:nvPr/>
        </p:nvCxnSpPr>
        <p:spPr>
          <a:xfrm>
            <a:off x="6600829" y="2711461"/>
            <a:ext cx="6544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8DF45D2A-8599-CA91-7704-9AD78FAD288B}"/>
              </a:ext>
            </a:extLst>
          </p:cNvPr>
          <p:cNvSpPr txBox="1"/>
          <p:nvPr/>
        </p:nvSpPr>
        <p:spPr>
          <a:xfrm>
            <a:off x="7330570" y="2542184"/>
            <a:ext cx="1606017" cy="338554"/>
          </a:xfrm>
          <a:prstGeom prst="rect">
            <a:avLst/>
          </a:prstGeom>
          <a:noFill/>
        </p:spPr>
        <p:txBody>
          <a:bodyPr wrap="none" rtlCol="0">
            <a:spAutoFit/>
          </a:bodyPr>
          <a:lstStyle/>
          <a:p>
            <a:r>
              <a:rPr lang="fr-FR" sz="1600" b="1" dirty="0" err="1">
                <a:latin typeface="Avenir Book" panose="02000503020000020003" pitchFamily="2" charset="0"/>
              </a:rPr>
              <a:t>Environmental</a:t>
            </a:r>
            <a:r>
              <a:rPr lang="fr-FR" sz="1600" dirty="0">
                <a:latin typeface="Avenir Book" panose="02000503020000020003" pitchFamily="2" charset="0"/>
              </a:rPr>
              <a:t> </a:t>
            </a:r>
          </a:p>
        </p:txBody>
      </p:sp>
      <p:sp>
        <p:nvSpPr>
          <p:cNvPr id="75" name="ZoneTexte 74">
            <a:extLst>
              <a:ext uri="{FF2B5EF4-FFF2-40B4-BE49-F238E27FC236}">
                <a16:creationId xmlns:a16="http://schemas.microsoft.com/office/drawing/2014/main" id="{E4C87BBD-BC03-B846-5A32-086B665E06A7}"/>
              </a:ext>
            </a:extLst>
          </p:cNvPr>
          <p:cNvSpPr txBox="1"/>
          <p:nvPr/>
        </p:nvSpPr>
        <p:spPr>
          <a:xfrm>
            <a:off x="1099866" y="3110072"/>
            <a:ext cx="1553630" cy="338554"/>
          </a:xfrm>
          <a:prstGeom prst="rect">
            <a:avLst/>
          </a:prstGeom>
          <a:noFill/>
        </p:spPr>
        <p:txBody>
          <a:bodyPr wrap="none" rtlCol="0">
            <a:spAutoFit/>
          </a:bodyPr>
          <a:lstStyle/>
          <a:p>
            <a:r>
              <a:rPr lang="fr-FR" sz="1600" b="1" dirty="0">
                <a:latin typeface="Avenir Book" panose="02000503020000020003" pitchFamily="2" charset="0"/>
              </a:rPr>
              <a:t>Human </a:t>
            </a:r>
            <a:r>
              <a:rPr lang="fr-FR" sz="1600" b="1" dirty="0" err="1">
                <a:latin typeface="Avenir Book" panose="02000503020000020003" pitchFamily="2" charset="0"/>
              </a:rPr>
              <a:t>Health</a:t>
            </a:r>
            <a:endParaRPr lang="fr-FR" sz="1600" b="1" dirty="0">
              <a:latin typeface="Avenir Book" panose="02000503020000020003" pitchFamily="2" charset="0"/>
            </a:endParaRPr>
          </a:p>
        </p:txBody>
      </p:sp>
      <p:cxnSp>
        <p:nvCxnSpPr>
          <p:cNvPr id="76" name="Connecteur droit 75">
            <a:extLst>
              <a:ext uri="{FF2B5EF4-FFF2-40B4-BE49-F238E27FC236}">
                <a16:creationId xmlns:a16="http://schemas.microsoft.com/office/drawing/2014/main" id="{A0D47F77-F8D0-77AE-1BD7-3172F714D4EE}"/>
              </a:ext>
            </a:extLst>
          </p:cNvPr>
          <p:cNvCxnSpPr>
            <a:cxnSpLocks/>
            <a:stCxn id="75" idx="3"/>
          </p:cNvCxnSpPr>
          <p:nvPr/>
        </p:nvCxnSpPr>
        <p:spPr>
          <a:xfrm>
            <a:off x="2653496" y="3279349"/>
            <a:ext cx="327664" cy="28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A0416949-DF3A-BF37-F6FB-193487D646BC}"/>
              </a:ext>
            </a:extLst>
          </p:cNvPr>
          <p:cNvSpPr txBox="1"/>
          <p:nvPr/>
        </p:nvSpPr>
        <p:spPr>
          <a:xfrm>
            <a:off x="1035079" y="5734634"/>
            <a:ext cx="1827744" cy="338554"/>
          </a:xfrm>
          <a:prstGeom prst="rect">
            <a:avLst/>
          </a:prstGeom>
          <a:noFill/>
        </p:spPr>
        <p:txBody>
          <a:bodyPr wrap="none" rtlCol="0">
            <a:spAutoFit/>
          </a:bodyPr>
          <a:lstStyle/>
          <a:p>
            <a:r>
              <a:rPr lang="fr-FR" sz="1600" b="1" dirty="0">
                <a:latin typeface="Avenir Book" panose="02000503020000020003" pitchFamily="2" charset="0"/>
              </a:rPr>
              <a:t>Socio - </a:t>
            </a:r>
            <a:r>
              <a:rPr lang="fr-FR" sz="1600" b="1" dirty="0" err="1">
                <a:latin typeface="Avenir Book" panose="02000503020000020003" pitchFamily="2" charset="0"/>
              </a:rPr>
              <a:t>Economic</a:t>
            </a:r>
            <a:endParaRPr lang="fr-FR" sz="1600" b="1" dirty="0">
              <a:latin typeface="Avenir Book" panose="02000503020000020003" pitchFamily="2" charset="0"/>
            </a:endParaRPr>
          </a:p>
        </p:txBody>
      </p:sp>
      <p:cxnSp>
        <p:nvCxnSpPr>
          <p:cNvPr id="78" name="Connecteur droit 77">
            <a:extLst>
              <a:ext uri="{FF2B5EF4-FFF2-40B4-BE49-F238E27FC236}">
                <a16:creationId xmlns:a16="http://schemas.microsoft.com/office/drawing/2014/main" id="{2E6C22C4-FD7B-1C3B-9729-1F88060C7D0D}"/>
              </a:ext>
            </a:extLst>
          </p:cNvPr>
          <p:cNvCxnSpPr>
            <a:cxnSpLocks/>
            <a:stCxn id="77" idx="3"/>
          </p:cNvCxnSpPr>
          <p:nvPr/>
        </p:nvCxnSpPr>
        <p:spPr>
          <a:xfrm>
            <a:off x="2862823" y="5903911"/>
            <a:ext cx="6447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4" name="Image 83" descr="Une image contenant noir, obscurité&#10;&#10;Description générée automatiquement">
            <a:extLst>
              <a:ext uri="{FF2B5EF4-FFF2-40B4-BE49-F238E27FC236}">
                <a16:creationId xmlns:a16="http://schemas.microsoft.com/office/drawing/2014/main" id="{EA971FAE-41A2-10FA-2968-9ACF1172D82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451634" y="3444488"/>
            <a:ext cx="572726" cy="574126"/>
          </a:xfrm>
          <a:prstGeom prst="rect">
            <a:avLst/>
          </a:prstGeom>
        </p:spPr>
      </p:pic>
      <p:sp>
        <p:nvSpPr>
          <p:cNvPr id="95" name="ZoneTexte 94">
            <a:extLst>
              <a:ext uri="{FF2B5EF4-FFF2-40B4-BE49-F238E27FC236}">
                <a16:creationId xmlns:a16="http://schemas.microsoft.com/office/drawing/2014/main" id="{D6F18F13-7F0C-9D33-AF71-FECAA57AB2AD}"/>
              </a:ext>
            </a:extLst>
          </p:cNvPr>
          <p:cNvSpPr txBox="1"/>
          <p:nvPr/>
        </p:nvSpPr>
        <p:spPr>
          <a:xfrm>
            <a:off x="12879338" y="3433676"/>
            <a:ext cx="2385751" cy="523220"/>
          </a:xfrm>
          <a:prstGeom prst="rect">
            <a:avLst/>
          </a:prstGeom>
          <a:noFill/>
        </p:spPr>
        <p:txBody>
          <a:bodyPr wrap="square" rtlCol="0">
            <a:spAutoFit/>
          </a:bodyPr>
          <a:lstStyle/>
          <a:p>
            <a:pPr algn="r"/>
            <a:r>
              <a:rPr lang="fr-FR" sz="1400" dirty="0">
                <a:latin typeface="Avenir Medium" panose="02000503020000020003" pitchFamily="2" charset="0"/>
              </a:rPr>
              <a:t>Tool</a:t>
            </a:r>
            <a:r>
              <a:rPr lang="fr-FR" sz="1400" dirty="0">
                <a:latin typeface="Avenir Light" panose="020B0402020203020204" pitchFamily="34" charset="77"/>
              </a:rPr>
              <a:t> to </a:t>
            </a:r>
            <a:r>
              <a:rPr lang="fr-FR" sz="1400" dirty="0" err="1">
                <a:latin typeface="Avenir Light" panose="020B0402020203020204" pitchFamily="34" charset="77"/>
              </a:rPr>
              <a:t>adress</a:t>
            </a:r>
            <a:r>
              <a:rPr lang="fr-FR" sz="1400" dirty="0">
                <a:latin typeface="Avenir Light" panose="020B0402020203020204" pitchFamily="34" charset="77"/>
              </a:rPr>
              <a:t> </a:t>
            </a:r>
            <a:r>
              <a:rPr lang="fr-FR" sz="1400" dirty="0" err="1">
                <a:latin typeface="Avenir Light" panose="020B0402020203020204" pitchFamily="34" charset="77"/>
              </a:rPr>
              <a:t>agrifood</a:t>
            </a:r>
            <a:r>
              <a:rPr lang="fr-FR" sz="1400" dirty="0">
                <a:latin typeface="Avenir Light" panose="020B0402020203020204" pitchFamily="34" charset="77"/>
              </a:rPr>
              <a:t> </a:t>
            </a:r>
            <a:r>
              <a:rPr lang="fr-FR" sz="1400" dirty="0" err="1">
                <a:latin typeface="Avenir Light" panose="020B0402020203020204" pitchFamily="34" charset="77"/>
              </a:rPr>
              <a:t>systems</a:t>
            </a:r>
            <a:r>
              <a:rPr lang="fr-FR" sz="1400" dirty="0">
                <a:latin typeface="Avenir Light" panose="020B0402020203020204" pitchFamily="34" charset="77"/>
              </a:rPr>
              <a:t>’ issues</a:t>
            </a:r>
            <a:r>
              <a:rPr lang="fr-FR" sz="1400" baseline="30000" dirty="0">
                <a:solidFill>
                  <a:schemeClr val="bg1">
                    <a:lumMod val="50000"/>
                  </a:schemeClr>
                </a:solidFill>
                <a:latin typeface="Avenir Light" panose="020B0402020203020204" pitchFamily="34" charset="77"/>
              </a:rPr>
              <a:t>1</a:t>
            </a:r>
            <a:endParaRPr lang="fr-FR" sz="1400" dirty="0">
              <a:latin typeface="Avenir Light" panose="020B0402020203020204" pitchFamily="34" charset="77"/>
            </a:endParaRPr>
          </a:p>
        </p:txBody>
      </p:sp>
    </p:spTree>
    <p:extLst>
      <p:ext uri="{BB962C8B-B14F-4D97-AF65-F5344CB8AC3E}">
        <p14:creationId xmlns:p14="http://schemas.microsoft.com/office/powerpoint/2010/main" val="2812505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CF09-649A-6E5D-32DC-C040C6DA9E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5777649-99FA-4050-9C10-38A3EC7C383A}"/>
              </a:ext>
            </a:extLst>
          </p:cNvPr>
          <p:cNvSpPr/>
          <p:nvPr/>
        </p:nvSpPr>
        <p:spPr>
          <a:xfrm>
            <a:off x="4121834" y="6030931"/>
            <a:ext cx="4056965" cy="640560"/>
          </a:xfrm>
          <a:prstGeom prst="rect">
            <a:avLst/>
          </a:prstGeom>
          <a:solidFill>
            <a:srgbClr val="FFFFFF">
              <a:alpha val="70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Espace réservé du numéro de diapositive 2">
            <a:extLst>
              <a:ext uri="{FF2B5EF4-FFF2-40B4-BE49-F238E27FC236}">
                <a16:creationId xmlns:a16="http://schemas.microsoft.com/office/drawing/2014/main" id="{315A0466-72D2-A813-6B75-3A6414AC0425}"/>
              </a:ext>
            </a:extLst>
          </p:cNvPr>
          <p:cNvSpPr>
            <a:spLocks noGrp="1"/>
          </p:cNvSpPr>
          <p:nvPr>
            <p:ph type="sldNum" sz="quarter" idx="12"/>
          </p:nvPr>
        </p:nvSpPr>
        <p:spPr/>
        <p:txBody>
          <a:bodyPr/>
          <a:lstStyle/>
          <a:p>
            <a:fld id="{D0A4BE25-63F8-4FBD-909E-92E38D93C208}" type="slidenum">
              <a:rPr lang="fr-FR" smtClean="0"/>
              <a:t>30</a:t>
            </a:fld>
            <a:endParaRPr lang="fr-FR"/>
          </a:p>
        </p:txBody>
      </p:sp>
      <p:sp>
        <p:nvSpPr>
          <p:cNvPr id="8" name="Titre 3">
            <a:extLst>
              <a:ext uri="{FF2B5EF4-FFF2-40B4-BE49-F238E27FC236}">
                <a16:creationId xmlns:a16="http://schemas.microsoft.com/office/drawing/2014/main" id="{B7DAC346-734F-62E2-28FF-1AC31624FB19}"/>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8B977C5A-D350-3888-2912-4D48E06D2D4E}"/>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E9BFDEF-4045-5685-448F-8C38D6BE6188}"/>
              </a:ext>
            </a:extLst>
          </p:cNvPr>
          <p:cNvSpPr txBox="1"/>
          <p:nvPr/>
        </p:nvSpPr>
        <p:spPr>
          <a:xfrm>
            <a:off x="738840" y="976076"/>
            <a:ext cx="10337204" cy="584775"/>
          </a:xfrm>
          <a:prstGeom prst="rect">
            <a:avLst/>
          </a:prstGeom>
          <a:noFill/>
        </p:spPr>
        <p:txBody>
          <a:bodyPr wrap="square" rtlCol="0">
            <a:spAutoFit/>
          </a:bodyPr>
          <a:lstStyle/>
          <a:p>
            <a:r>
              <a:rPr lang="fr-FR" sz="3200" dirty="0">
                <a:latin typeface="Avenir Medium" panose="02000503020000020003" pitchFamily="2" charset="0"/>
              </a:rPr>
              <a:t>APPENDIX 1. </a:t>
            </a:r>
            <a:r>
              <a:rPr lang="fr-FR" sz="3200" dirty="0" err="1">
                <a:latin typeface="Avenir Medium" panose="02000503020000020003" pitchFamily="2" charset="0"/>
              </a:rPr>
              <a:t>Recovery</a:t>
            </a:r>
            <a:r>
              <a:rPr lang="fr-FR" sz="3200" dirty="0">
                <a:latin typeface="Avenir Medium" panose="02000503020000020003" pitchFamily="2" charset="0"/>
              </a:rPr>
              <a:t> </a:t>
            </a:r>
            <a:r>
              <a:rPr lang="fr-FR" sz="3200" dirty="0" err="1">
                <a:latin typeface="Avenir Medium" panose="02000503020000020003" pitchFamily="2" charset="0"/>
              </a:rPr>
              <a:t>pathways</a:t>
            </a:r>
            <a:r>
              <a:rPr lang="fr-FR" sz="3200" dirty="0">
                <a:latin typeface="Avenir Medium" panose="02000503020000020003" pitchFamily="2" charset="0"/>
              </a:rPr>
              <a:t> of </a:t>
            </a:r>
            <a:r>
              <a:rPr lang="fr-FR" sz="3200" dirty="0" err="1">
                <a:latin typeface="Avenir Medium" panose="02000503020000020003" pitchFamily="2" charset="0"/>
              </a:rPr>
              <a:t>wine</a:t>
            </a:r>
            <a:r>
              <a:rPr lang="fr-FR" sz="3200" dirty="0">
                <a:latin typeface="Avenir Medium" panose="02000503020000020003" pitchFamily="2" charset="0"/>
              </a:rPr>
              <a:t> by-</a:t>
            </a:r>
            <a:r>
              <a:rPr lang="fr-FR" sz="3200" dirty="0" err="1">
                <a:latin typeface="Avenir Medium" panose="02000503020000020003" pitchFamily="2" charset="0"/>
              </a:rPr>
              <a:t>products</a:t>
            </a:r>
            <a:endParaRPr lang="fr-FR" sz="3200" b="1" dirty="0">
              <a:latin typeface="Avenir Black" panose="02000503020000020003" pitchFamily="2" charset="0"/>
            </a:endParaRPr>
          </a:p>
        </p:txBody>
      </p:sp>
      <p:grpSp>
        <p:nvGrpSpPr>
          <p:cNvPr id="19" name="Groupe 18">
            <a:extLst>
              <a:ext uri="{FF2B5EF4-FFF2-40B4-BE49-F238E27FC236}">
                <a16:creationId xmlns:a16="http://schemas.microsoft.com/office/drawing/2014/main" id="{C1F757D9-CB1A-506D-114B-5AA577D1BC2E}"/>
              </a:ext>
            </a:extLst>
          </p:cNvPr>
          <p:cNvGrpSpPr/>
          <p:nvPr/>
        </p:nvGrpSpPr>
        <p:grpSpPr>
          <a:xfrm>
            <a:off x="1115956" y="2101140"/>
            <a:ext cx="9512300" cy="4185165"/>
            <a:chOff x="1115956" y="2101140"/>
            <a:chExt cx="9512300" cy="4185165"/>
          </a:xfrm>
        </p:grpSpPr>
        <p:grpSp>
          <p:nvGrpSpPr>
            <p:cNvPr id="17" name="Groupe 16">
              <a:extLst>
                <a:ext uri="{FF2B5EF4-FFF2-40B4-BE49-F238E27FC236}">
                  <a16:creationId xmlns:a16="http://schemas.microsoft.com/office/drawing/2014/main" id="{E0F97F22-7D15-C91C-B4D1-CCC8F82F1BE4}"/>
                </a:ext>
              </a:extLst>
            </p:cNvPr>
            <p:cNvGrpSpPr/>
            <p:nvPr/>
          </p:nvGrpSpPr>
          <p:grpSpPr>
            <a:xfrm>
              <a:off x="1115956" y="2101140"/>
              <a:ext cx="9512300" cy="4185165"/>
              <a:chOff x="1115956" y="2101140"/>
              <a:chExt cx="9512300" cy="4185165"/>
            </a:xfrm>
          </p:grpSpPr>
          <p:pic>
            <p:nvPicPr>
              <p:cNvPr id="6" name="Picture 2">
                <a:extLst>
                  <a:ext uri="{FF2B5EF4-FFF2-40B4-BE49-F238E27FC236}">
                    <a16:creationId xmlns:a16="http://schemas.microsoft.com/office/drawing/2014/main" id="{ED917228-4167-4DB5-A9DA-B4EA47078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56" y="2101140"/>
                <a:ext cx="9512300" cy="418516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1C95994-86F4-2133-3876-62B328FCAEBE}"/>
                  </a:ext>
                </a:extLst>
              </p:cNvPr>
              <p:cNvSpPr/>
              <p:nvPr/>
            </p:nvSpPr>
            <p:spPr>
              <a:xfrm>
                <a:off x="4224030" y="2863405"/>
                <a:ext cx="182880" cy="155787"/>
              </a:xfrm>
              <a:prstGeom prst="rect">
                <a:avLst/>
              </a:prstGeom>
              <a:solidFill>
                <a:srgbClr val="FEF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8" name="ZoneTexte 17">
              <a:extLst>
                <a:ext uri="{FF2B5EF4-FFF2-40B4-BE49-F238E27FC236}">
                  <a16:creationId xmlns:a16="http://schemas.microsoft.com/office/drawing/2014/main" id="{03A71BBD-67D5-0345-C692-1A5D13765FC2}"/>
                </a:ext>
              </a:extLst>
            </p:cNvPr>
            <p:cNvSpPr txBox="1"/>
            <p:nvPr/>
          </p:nvSpPr>
          <p:spPr>
            <a:xfrm>
              <a:off x="4201291" y="2835865"/>
              <a:ext cx="300082" cy="230832"/>
            </a:xfrm>
            <a:prstGeom prst="rect">
              <a:avLst/>
            </a:prstGeom>
            <a:noFill/>
          </p:spPr>
          <p:txBody>
            <a:bodyPr wrap="none" rtlCol="0">
              <a:spAutoFit/>
            </a:bodyPr>
            <a:lstStyle/>
            <a:p>
              <a:r>
                <a:rPr lang="fr-FR" sz="900" dirty="0"/>
                <a:t>By</a:t>
              </a:r>
            </a:p>
          </p:txBody>
        </p:sp>
      </p:grpSp>
    </p:spTree>
    <p:extLst>
      <p:ext uri="{BB962C8B-B14F-4D97-AF65-F5344CB8AC3E}">
        <p14:creationId xmlns:p14="http://schemas.microsoft.com/office/powerpoint/2010/main" val="10380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1BCD-FE5A-35D0-965B-B4FD476E37B9}"/>
            </a:ext>
          </a:extLst>
        </p:cNvPr>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C80EDF60-F533-CA68-36C4-53360A1E9D3D}"/>
              </a:ext>
            </a:extLst>
          </p:cNvPr>
          <p:cNvSpPr/>
          <p:nvPr/>
        </p:nvSpPr>
        <p:spPr>
          <a:xfrm>
            <a:off x="838200" y="1579902"/>
            <a:ext cx="13925549" cy="5202978"/>
          </a:xfrm>
          <a:prstGeom prst="roundRect">
            <a:avLst>
              <a:gd name="adj" fmla="val 36443"/>
            </a:avLst>
          </a:prstGeom>
          <a:solidFill>
            <a:srgbClr val="E2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3" name="Espace réservé du numéro de diapositive 2">
            <a:extLst>
              <a:ext uri="{FF2B5EF4-FFF2-40B4-BE49-F238E27FC236}">
                <a16:creationId xmlns:a16="http://schemas.microsoft.com/office/drawing/2014/main" id="{5C445330-F425-C751-AD9C-8191799A1343}"/>
              </a:ext>
            </a:extLst>
          </p:cNvPr>
          <p:cNvSpPr>
            <a:spLocks noGrp="1"/>
          </p:cNvSpPr>
          <p:nvPr>
            <p:ph type="sldNum" sz="quarter" idx="12"/>
          </p:nvPr>
        </p:nvSpPr>
        <p:spPr/>
        <p:txBody>
          <a:bodyPr/>
          <a:lstStyle/>
          <a:p>
            <a:fld id="{D0A4BE25-63F8-4FBD-909E-92E38D93C208}" type="slidenum">
              <a:rPr lang="fr-FR" smtClean="0"/>
              <a:t>31</a:t>
            </a:fld>
            <a:endParaRPr lang="fr-FR"/>
          </a:p>
        </p:txBody>
      </p:sp>
      <p:sp>
        <p:nvSpPr>
          <p:cNvPr id="8" name="Titre 3">
            <a:extLst>
              <a:ext uri="{FF2B5EF4-FFF2-40B4-BE49-F238E27FC236}">
                <a16:creationId xmlns:a16="http://schemas.microsoft.com/office/drawing/2014/main" id="{2A5CA777-DE6B-1674-209C-AACE43144972}"/>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DFA90965-DE78-B4E3-0F66-02FE4C492E7A}"/>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A3B987F-15D1-710F-35E5-F6893B670C27}"/>
              </a:ext>
            </a:extLst>
          </p:cNvPr>
          <p:cNvSpPr txBox="1"/>
          <p:nvPr/>
        </p:nvSpPr>
        <p:spPr>
          <a:xfrm>
            <a:off x="738840" y="976076"/>
            <a:ext cx="10337204" cy="584775"/>
          </a:xfrm>
          <a:prstGeom prst="rect">
            <a:avLst/>
          </a:prstGeom>
          <a:noFill/>
        </p:spPr>
        <p:txBody>
          <a:bodyPr wrap="square" rtlCol="0">
            <a:spAutoFit/>
          </a:bodyPr>
          <a:lstStyle/>
          <a:p>
            <a:r>
              <a:rPr lang="fr-FR" sz="3200" dirty="0">
                <a:latin typeface="Avenir Medium" panose="02000503020000020003" pitchFamily="2" charset="0"/>
              </a:rPr>
              <a:t>APPENDIX 2. </a:t>
            </a:r>
            <a:r>
              <a:rPr lang="fr-FR" sz="3200" dirty="0" err="1">
                <a:latin typeface="Avenir Medium" panose="02000503020000020003" pitchFamily="2" charset="0"/>
              </a:rPr>
              <a:t>Wine</a:t>
            </a:r>
            <a:r>
              <a:rPr lang="fr-FR" sz="3200" dirty="0">
                <a:latin typeface="Avenir Medium" panose="02000503020000020003" pitchFamily="2" charset="0"/>
              </a:rPr>
              <a:t> value </a:t>
            </a:r>
            <a:r>
              <a:rPr lang="fr-FR" sz="3200" dirty="0" err="1">
                <a:latin typeface="Avenir Medium" panose="02000503020000020003" pitchFamily="2" charset="0"/>
              </a:rPr>
              <a:t>chain</a:t>
            </a:r>
            <a:r>
              <a:rPr lang="fr-FR" sz="3200" dirty="0">
                <a:latin typeface="Avenir Medium" panose="02000503020000020003" pitchFamily="2" charset="0"/>
              </a:rPr>
              <a:t> – </a:t>
            </a:r>
            <a:r>
              <a:rPr lang="fr-FR" sz="3200" dirty="0" err="1">
                <a:latin typeface="Avenir Medium" panose="02000503020000020003" pitchFamily="2" charset="0"/>
              </a:rPr>
              <a:t>Modelization</a:t>
            </a:r>
            <a:endParaRPr lang="fr-FR" sz="3200" b="1" dirty="0">
              <a:latin typeface="Avenir Black" panose="02000503020000020003" pitchFamily="2" charset="0"/>
            </a:endParaRPr>
          </a:p>
        </p:txBody>
      </p:sp>
      <p:pic>
        <p:nvPicPr>
          <p:cNvPr id="11" name="Image 10">
            <a:extLst>
              <a:ext uri="{FF2B5EF4-FFF2-40B4-BE49-F238E27FC236}">
                <a16:creationId xmlns:a16="http://schemas.microsoft.com/office/drawing/2014/main" id="{EB13F7A8-FFCF-B3E5-D351-3ED204BD0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231" y="2657834"/>
            <a:ext cx="3320887" cy="3224090"/>
          </a:xfrm>
          <a:prstGeom prst="rect">
            <a:avLst/>
          </a:prstGeom>
        </p:spPr>
      </p:pic>
      <p:pic>
        <p:nvPicPr>
          <p:cNvPr id="13" name="Image 12" descr="Une image contenant texte, capture d’écran, Police, document&#10;&#10;Description générée automatiquement">
            <a:extLst>
              <a:ext uri="{FF2B5EF4-FFF2-40B4-BE49-F238E27FC236}">
                <a16:creationId xmlns:a16="http://schemas.microsoft.com/office/drawing/2014/main" id="{FECC791D-783C-1164-12B6-B1878933E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403" y="1887415"/>
            <a:ext cx="3417871" cy="4895465"/>
          </a:xfrm>
          <a:prstGeom prst="rect">
            <a:avLst/>
          </a:prstGeom>
        </p:spPr>
      </p:pic>
      <p:sp>
        <p:nvSpPr>
          <p:cNvPr id="14" name="ZoneTexte 13">
            <a:extLst>
              <a:ext uri="{FF2B5EF4-FFF2-40B4-BE49-F238E27FC236}">
                <a16:creationId xmlns:a16="http://schemas.microsoft.com/office/drawing/2014/main" id="{01860D3E-6847-1DEE-C071-26BB8E40BD16}"/>
              </a:ext>
            </a:extLst>
          </p:cNvPr>
          <p:cNvSpPr txBox="1"/>
          <p:nvPr/>
        </p:nvSpPr>
        <p:spPr>
          <a:xfrm>
            <a:off x="5380403" y="1560851"/>
            <a:ext cx="2600392" cy="307777"/>
          </a:xfrm>
          <a:prstGeom prst="rect">
            <a:avLst/>
          </a:prstGeom>
          <a:noFill/>
        </p:spPr>
        <p:txBody>
          <a:bodyPr wrap="none" rtlCol="0">
            <a:spAutoFit/>
          </a:bodyPr>
          <a:lstStyle/>
          <a:p>
            <a:r>
              <a:rPr lang="fr-FR" sz="1400" dirty="0" err="1">
                <a:latin typeface="Avenir Medium" panose="02000503020000020003" pitchFamily="2" charset="0"/>
              </a:rPr>
              <a:t>Recovery</a:t>
            </a:r>
            <a:r>
              <a:rPr lang="fr-FR" sz="1400" dirty="0">
                <a:latin typeface="Avenir Medium" panose="02000503020000020003" pitchFamily="2" charset="0"/>
              </a:rPr>
              <a:t> of </a:t>
            </a:r>
            <a:r>
              <a:rPr lang="fr-FR" sz="1400" dirty="0" err="1">
                <a:latin typeface="Avenir Medium" panose="02000503020000020003" pitchFamily="2" charset="0"/>
              </a:rPr>
              <a:t>wine</a:t>
            </a:r>
            <a:r>
              <a:rPr lang="fr-FR" sz="1400" dirty="0">
                <a:latin typeface="Avenir Medium" panose="02000503020000020003" pitchFamily="2" charset="0"/>
              </a:rPr>
              <a:t> by-</a:t>
            </a:r>
            <a:r>
              <a:rPr lang="fr-FR" sz="1400" dirty="0" err="1">
                <a:latin typeface="Avenir Medium" panose="02000503020000020003" pitchFamily="2" charset="0"/>
              </a:rPr>
              <a:t>products</a:t>
            </a:r>
            <a:endParaRPr lang="fr-FR" sz="1400" dirty="0">
              <a:latin typeface="Avenir Medium" panose="02000503020000020003" pitchFamily="2" charset="0"/>
            </a:endParaRPr>
          </a:p>
        </p:txBody>
      </p:sp>
      <p:sp>
        <p:nvSpPr>
          <p:cNvPr id="15" name="ZoneTexte 14">
            <a:extLst>
              <a:ext uri="{FF2B5EF4-FFF2-40B4-BE49-F238E27FC236}">
                <a16:creationId xmlns:a16="http://schemas.microsoft.com/office/drawing/2014/main" id="{5383BBF3-6B03-E211-E18E-121A5D4CC849}"/>
              </a:ext>
            </a:extLst>
          </p:cNvPr>
          <p:cNvSpPr txBox="1"/>
          <p:nvPr/>
        </p:nvSpPr>
        <p:spPr>
          <a:xfrm>
            <a:off x="1399541" y="2329781"/>
            <a:ext cx="1539204" cy="307777"/>
          </a:xfrm>
          <a:prstGeom prst="rect">
            <a:avLst/>
          </a:prstGeom>
          <a:noFill/>
        </p:spPr>
        <p:txBody>
          <a:bodyPr wrap="none" rtlCol="0">
            <a:spAutoFit/>
          </a:bodyPr>
          <a:lstStyle/>
          <a:p>
            <a:r>
              <a:rPr lang="fr-FR" sz="1400" dirty="0" err="1">
                <a:latin typeface="Avenir Medium" panose="02000503020000020003" pitchFamily="2" charset="0"/>
              </a:rPr>
              <a:t>Wine</a:t>
            </a:r>
            <a:r>
              <a:rPr lang="fr-FR" sz="1400" dirty="0">
                <a:latin typeface="Avenir Medium" panose="02000503020000020003" pitchFamily="2" charset="0"/>
              </a:rPr>
              <a:t> production</a:t>
            </a:r>
          </a:p>
        </p:txBody>
      </p:sp>
    </p:spTree>
    <p:extLst>
      <p:ext uri="{BB962C8B-B14F-4D97-AF65-F5344CB8AC3E}">
        <p14:creationId xmlns:p14="http://schemas.microsoft.com/office/powerpoint/2010/main" val="59474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6154-DA05-C0AA-3D5C-A54225394D0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07741B1-B197-4313-085B-E22A85C6BEDB}"/>
              </a:ext>
            </a:extLst>
          </p:cNvPr>
          <p:cNvSpPr>
            <a:spLocks noGrp="1"/>
          </p:cNvSpPr>
          <p:nvPr>
            <p:ph type="sldNum" sz="quarter" idx="12"/>
          </p:nvPr>
        </p:nvSpPr>
        <p:spPr/>
        <p:txBody>
          <a:bodyPr/>
          <a:lstStyle/>
          <a:p>
            <a:fld id="{D0A4BE25-63F8-4FBD-909E-92E38D93C208}" type="slidenum">
              <a:rPr lang="fr-FR" smtClean="0"/>
              <a:t>32</a:t>
            </a:fld>
            <a:endParaRPr lang="fr-FR"/>
          </a:p>
        </p:txBody>
      </p:sp>
      <p:sp>
        <p:nvSpPr>
          <p:cNvPr id="5" name="ZoneTexte 4">
            <a:extLst>
              <a:ext uri="{FF2B5EF4-FFF2-40B4-BE49-F238E27FC236}">
                <a16:creationId xmlns:a16="http://schemas.microsoft.com/office/drawing/2014/main" id="{20D36D85-6FD1-0794-7170-0D7457805817}"/>
              </a:ext>
            </a:extLst>
          </p:cNvPr>
          <p:cNvSpPr txBox="1"/>
          <p:nvPr/>
        </p:nvSpPr>
        <p:spPr>
          <a:xfrm>
            <a:off x="738840" y="976076"/>
            <a:ext cx="9705323" cy="584775"/>
          </a:xfrm>
          <a:prstGeom prst="rect">
            <a:avLst/>
          </a:prstGeom>
          <a:noFill/>
        </p:spPr>
        <p:txBody>
          <a:bodyPr wrap="square" rtlCol="0">
            <a:spAutoFit/>
          </a:bodyPr>
          <a:lstStyle/>
          <a:p>
            <a:r>
              <a:rPr lang="fr-FR" sz="3200" dirty="0">
                <a:latin typeface="Avenir Medium" panose="02000503020000020003" pitchFamily="2" charset="0"/>
              </a:rPr>
              <a:t>APPENDIX 3. Impacts – </a:t>
            </a:r>
            <a:r>
              <a:rPr lang="fr-FR" sz="3200" dirty="0" err="1">
                <a:latin typeface="Avenir Medium" panose="02000503020000020003" pitchFamily="2" charset="0"/>
              </a:rPr>
              <a:t>Indicators</a:t>
            </a:r>
            <a:r>
              <a:rPr lang="fr-FR" sz="3200" dirty="0">
                <a:latin typeface="Avenir Medium" panose="02000503020000020003" pitchFamily="2" charset="0"/>
              </a:rPr>
              <a:t> - </a:t>
            </a:r>
            <a:r>
              <a:rPr lang="fr-FR" sz="3200" dirty="0" err="1">
                <a:latin typeface="Avenir Medium" panose="02000503020000020003" pitchFamily="2" charset="0"/>
              </a:rPr>
              <a:t>Metrics</a:t>
            </a:r>
            <a:r>
              <a:rPr lang="fr-FR" sz="3200" b="1" dirty="0">
                <a:latin typeface="Avenir Black" panose="02000503020000020003" pitchFamily="2" charset="0"/>
              </a:rPr>
              <a:t> </a:t>
            </a:r>
          </a:p>
        </p:txBody>
      </p:sp>
      <p:sp>
        <p:nvSpPr>
          <p:cNvPr id="10" name="Titre 3">
            <a:extLst>
              <a:ext uri="{FF2B5EF4-FFF2-40B4-BE49-F238E27FC236}">
                <a16:creationId xmlns:a16="http://schemas.microsoft.com/office/drawing/2014/main" id="{9C74AEE1-1153-A344-6609-8E9248BF870B}"/>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32" name="Rectangle 31">
            <a:extLst>
              <a:ext uri="{FF2B5EF4-FFF2-40B4-BE49-F238E27FC236}">
                <a16:creationId xmlns:a16="http://schemas.microsoft.com/office/drawing/2014/main" id="{D8741D78-9153-533E-853A-F2A06D8960C4}"/>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D419444D-3071-9D0C-0984-5D6830C5AF33}"/>
              </a:ext>
            </a:extLst>
          </p:cNvPr>
          <p:cNvGrpSpPr/>
          <p:nvPr/>
        </p:nvGrpSpPr>
        <p:grpSpPr>
          <a:xfrm>
            <a:off x="1093991" y="1776690"/>
            <a:ext cx="10004018" cy="4363821"/>
            <a:chOff x="1093991" y="1776690"/>
            <a:chExt cx="10004018" cy="4363821"/>
          </a:xfrm>
        </p:grpSpPr>
        <p:grpSp>
          <p:nvGrpSpPr>
            <p:cNvPr id="13" name="Groupe 12">
              <a:extLst>
                <a:ext uri="{FF2B5EF4-FFF2-40B4-BE49-F238E27FC236}">
                  <a16:creationId xmlns:a16="http://schemas.microsoft.com/office/drawing/2014/main" id="{35791073-B72C-3951-EA63-C56ECD71375E}"/>
                </a:ext>
              </a:extLst>
            </p:cNvPr>
            <p:cNvGrpSpPr/>
            <p:nvPr/>
          </p:nvGrpSpPr>
          <p:grpSpPr>
            <a:xfrm>
              <a:off x="1093991" y="1776690"/>
              <a:ext cx="10004018" cy="4363821"/>
              <a:chOff x="1093991" y="1776690"/>
              <a:chExt cx="10004018" cy="4363821"/>
            </a:xfrm>
          </p:grpSpPr>
          <p:grpSp>
            <p:nvGrpSpPr>
              <p:cNvPr id="11" name="Groupe 10">
                <a:extLst>
                  <a:ext uri="{FF2B5EF4-FFF2-40B4-BE49-F238E27FC236}">
                    <a16:creationId xmlns:a16="http://schemas.microsoft.com/office/drawing/2014/main" id="{E412238F-1D7D-1A1D-5660-C86A9ADAB1F3}"/>
                  </a:ext>
                </a:extLst>
              </p:cNvPr>
              <p:cNvGrpSpPr/>
              <p:nvPr/>
            </p:nvGrpSpPr>
            <p:grpSpPr>
              <a:xfrm>
                <a:off x="1093991" y="1776690"/>
                <a:ext cx="10004018" cy="4363821"/>
                <a:chOff x="1093991" y="1776690"/>
                <a:chExt cx="10004018" cy="4363821"/>
              </a:xfrm>
            </p:grpSpPr>
            <p:pic>
              <p:nvPicPr>
                <p:cNvPr id="8" name="Image 7" descr="Une image contenant texte, reçu, Police, document&#10;&#10;Description générée automatiquement">
                  <a:extLst>
                    <a:ext uri="{FF2B5EF4-FFF2-40B4-BE49-F238E27FC236}">
                      <a16:creationId xmlns:a16="http://schemas.microsoft.com/office/drawing/2014/main" id="{7F470986-E915-4FE8-7115-352EF404A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991" y="1776690"/>
                  <a:ext cx="10004018" cy="4363821"/>
                </a:xfrm>
                <a:prstGeom prst="rect">
                  <a:avLst/>
                </a:prstGeom>
              </p:spPr>
            </p:pic>
            <p:sp>
              <p:nvSpPr>
                <p:cNvPr id="9" name="Rectangle 8">
                  <a:extLst>
                    <a:ext uri="{FF2B5EF4-FFF2-40B4-BE49-F238E27FC236}">
                      <a16:creationId xmlns:a16="http://schemas.microsoft.com/office/drawing/2014/main" id="{87FA8B58-C5F3-F629-B8AB-20E35E9AB333}"/>
                    </a:ext>
                  </a:extLst>
                </p:cNvPr>
                <p:cNvSpPr/>
                <p:nvPr/>
              </p:nvSpPr>
              <p:spPr>
                <a:xfrm>
                  <a:off x="5184741" y="5326145"/>
                  <a:ext cx="273378" cy="2262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12" name="ZoneTexte 11">
                <a:extLst>
                  <a:ext uri="{FF2B5EF4-FFF2-40B4-BE49-F238E27FC236}">
                    <a16:creationId xmlns:a16="http://schemas.microsoft.com/office/drawing/2014/main" id="{D6D8B201-71B0-9877-BA04-EA796492DBCD}"/>
                  </a:ext>
                </a:extLst>
              </p:cNvPr>
              <p:cNvSpPr txBox="1"/>
              <p:nvPr/>
            </p:nvSpPr>
            <p:spPr>
              <a:xfrm>
                <a:off x="5053936" y="5346933"/>
                <a:ext cx="261610" cy="184666"/>
              </a:xfrm>
              <a:prstGeom prst="rect">
                <a:avLst/>
              </a:prstGeom>
              <a:noFill/>
            </p:spPr>
            <p:txBody>
              <a:bodyPr wrap="none" rtlCol="0">
                <a:spAutoFit/>
              </a:bodyPr>
              <a:lstStyle/>
              <a:p>
                <a:r>
                  <a:rPr lang="fr-FR" sz="900" baseline="30000" dirty="0">
                    <a:solidFill>
                      <a:schemeClr val="bg1">
                        <a:lumMod val="50000"/>
                      </a:schemeClr>
                    </a:solidFill>
                  </a:rPr>
                  <a:t>16</a:t>
                </a:r>
              </a:p>
            </p:txBody>
          </p:sp>
        </p:grpSp>
        <p:sp>
          <p:nvSpPr>
            <p:cNvPr id="15" name="Rectangle 14">
              <a:extLst>
                <a:ext uri="{FF2B5EF4-FFF2-40B4-BE49-F238E27FC236}">
                  <a16:creationId xmlns:a16="http://schemas.microsoft.com/office/drawing/2014/main" id="{3093A208-9A09-3332-1AF4-F8F54C4ED671}"/>
                </a:ext>
              </a:extLst>
            </p:cNvPr>
            <p:cNvSpPr/>
            <p:nvPr/>
          </p:nvSpPr>
          <p:spPr>
            <a:xfrm>
              <a:off x="9553838" y="5346933"/>
              <a:ext cx="273378" cy="1846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Rectangle 15">
              <a:extLst>
                <a:ext uri="{FF2B5EF4-FFF2-40B4-BE49-F238E27FC236}">
                  <a16:creationId xmlns:a16="http://schemas.microsoft.com/office/drawing/2014/main" id="{308C2540-1FAD-E2A0-C738-6DA974031D85}"/>
                </a:ext>
              </a:extLst>
            </p:cNvPr>
            <p:cNvSpPr/>
            <p:nvPr/>
          </p:nvSpPr>
          <p:spPr>
            <a:xfrm>
              <a:off x="10615023" y="5496732"/>
              <a:ext cx="273378" cy="1446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Rectangle 16">
              <a:extLst>
                <a:ext uri="{FF2B5EF4-FFF2-40B4-BE49-F238E27FC236}">
                  <a16:creationId xmlns:a16="http://schemas.microsoft.com/office/drawing/2014/main" id="{4A131CEA-2FA5-E55B-E75A-4D6C9F3DA17D}"/>
                </a:ext>
              </a:extLst>
            </p:cNvPr>
            <p:cNvSpPr/>
            <p:nvPr/>
          </p:nvSpPr>
          <p:spPr>
            <a:xfrm>
              <a:off x="10461094" y="5794205"/>
              <a:ext cx="273378" cy="1446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ZoneTexte 13">
              <a:extLst>
                <a:ext uri="{FF2B5EF4-FFF2-40B4-BE49-F238E27FC236}">
                  <a16:creationId xmlns:a16="http://schemas.microsoft.com/office/drawing/2014/main" id="{748DABBC-C806-C3B9-37C6-D8B0B607A173}"/>
                </a:ext>
              </a:extLst>
            </p:cNvPr>
            <p:cNvSpPr txBox="1"/>
            <p:nvPr/>
          </p:nvSpPr>
          <p:spPr>
            <a:xfrm>
              <a:off x="10353413" y="5794205"/>
              <a:ext cx="261610" cy="184666"/>
            </a:xfrm>
            <a:prstGeom prst="rect">
              <a:avLst/>
            </a:prstGeom>
            <a:noFill/>
          </p:spPr>
          <p:txBody>
            <a:bodyPr wrap="none" rtlCol="0">
              <a:spAutoFit/>
            </a:bodyPr>
            <a:lstStyle/>
            <a:p>
              <a:r>
                <a:rPr lang="fr-FR" sz="900" baseline="30000" dirty="0">
                  <a:solidFill>
                    <a:schemeClr val="bg1">
                      <a:lumMod val="50000"/>
                    </a:schemeClr>
                  </a:solidFill>
                </a:rPr>
                <a:t>17</a:t>
              </a:r>
            </a:p>
          </p:txBody>
        </p:sp>
      </p:grpSp>
    </p:spTree>
    <p:extLst>
      <p:ext uri="{BB962C8B-B14F-4D97-AF65-F5344CB8AC3E}">
        <p14:creationId xmlns:p14="http://schemas.microsoft.com/office/powerpoint/2010/main" val="406629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551FB-C701-F63A-AF78-690E443762A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C7A566E-B31E-9C9F-C663-9E966E65DBF9}"/>
              </a:ext>
            </a:extLst>
          </p:cNvPr>
          <p:cNvSpPr>
            <a:spLocks noGrp="1"/>
          </p:cNvSpPr>
          <p:nvPr>
            <p:ph type="sldNum" sz="quarter" idx="12"/>
          </p:nvPr>
        </p:nvSpPr>
        <p:spPr/>
        <p:txBody>
          <a:bodyPr/>
          <a:lstStyle/>
          <a:p>
            <a:fld id="{D0A4BE25-63F8-4FBD-909E-92E38D93C208}" type="slidenum">
              <a:rPr lang="fr-FR" smtClean="0"/>
              <a:t>33</a:t>
            </a:fld>
            <a:endParaRPr lang="fr-FR"/>
          </a:p>
        </p:txBody>
      </p:sp>
      <p:sp>
        <p:nvSpPr>
          <p:cNvPr id="5" name="ZoneTexte 4">
            <a:extLst>
              <a:ext uri="{FF2B5EF4-FFF2-40B4-BE49-F238E27FC236}">
                <a16:creationId xmlns:a16="http://schemas.microsoft.com/office/drawing/2014/main" id="{CFD61573-6723-7EA9-060B-EA0CAE56D574}"/>
              </a:ext>
            </a:extLst>
          </p:cNvPr>
          <p:cNvSpPr txBox="1"/>
          <p:nvPr/>
        </p:nvSpPr>
        <p:spPr>
          <a:xfrm>
            <a:off x="738840" y="976076"/>
            <a:ext cx="9705323" cy="584775"/>
          </a:xfrm>
          <a:prstGeom prst="rect">
            <a:avLst/>
          </a:prstGeom>
          <a:noFill/>
        </p:spPr>
        <p:txBody>
          <a:bodyPr wrap="square" rtlCol="0">
            <a:spAutoFit/>
          </a:bodyPr>
          <a:lstStyle/>
          <a:p>
            <a:r>
              <a:rPr lang="fr-FR" sz="3200" dirty="0">
                <a:latin typeface="Avenir Medium" panose="02000503020000020003" pitchFamily="2" charset="0"/>
              </a:rPr>
              <a:t>APPENDIX 4. </a:t>
            </a:r>
            <a:endParaRPr lang="fr-FR" sz="3200" b="1" dirty="0">
              <a:latin typeface="Avenir Black" panose="02000503020000020003" pitchFamily="2" charset="0"/>
            </a:endParaRPr>
          </a:p>
        </p:txBody>
      </p:sp>
      <p:sp>
        <p:nvSpPr>
          <p:cNvPr id="10" name="Titre 3">
            <a:extLst>
              <a:ext uri="{FF2B5EF4-FFF2-40B4-BE49-F238E27FC236}">
                <a16:creationId xmlns:a16="http://schemas.microsoft.com/office/drawing/2014/main" id="{4CEF6BD0-7BF0-6A8C-ADD5-9D53FC870368}"/>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32" name="Rectangle 31">
            <a:extLst>
              <a:ext uri="{FF2B5EF4-FFF2-40B4-BE49-F238E27FC236}">
                <a16:creationId xmlns:a16="http://schemas.microsoft.com/office/drawing/2014/main" id="{92B1233E-6233-D9E0-81AB-10B7330E132B}"/>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B83BC9F-C9A9-377B-8748-337DB8716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40" y="1701133"/>
            <a:ext cx="7201285" cy="4840424"/>
          </a:xfrm>
          <a:prstGeom prst="rect">
            <a:avLst/>
          </a:prstGeom>
        </p:spPr>
      </p:pic>
      <p:pic>
        <p:nvPicPr>
          <p:cNvPr id="11" name="Image 10">
            <a:extLst>
              <a:ext uri="{FF2B5EF4-FFF2-40B4-BE49-F238E27FC236}">
                <a16:creationId xmlns:a16="http://schemas.microsoft.com/office/drawing/2014/main" id="{56D6599C-5B0E-118F-F6B9-466D476705FC}"/>
              </a:ext>
            </a:extLst>
          </p:cNvPr>
          <p:cNvPicPr>
            <a:picLocks noChangeAspect="1"/>
          </p:cNvPicPr>
          <p:nvPr/>
        </p:nvPicPr>
        <p:blipFill>
          <a:blip r:embed="rId3"/>
          <a:stretch>
            <a:fillRect/>
          </a:stretch>
        </p:blipFill>
        <p:spPr>
          <a:xfrm>
            <a:off x="7643421" y="543728"/>
            <a:ext cx="4677558" cy="2333197"/>
          </a:xfrm>
          <a:prstGeom prst="rect">
            <a:avLst/>
          </a:prstGeom>
        </p:spPr>
      </p:pic>
    </p:spTree>
    <p:extLst>
      <p:ext uri="{BB962C8B-B14F-4D97-AF65-F5344CB8AC3E}">
        <p14:creationId xmlns:p14="http://schemas.microsoft.com/office/powerpoint/2010/main" val="3026438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C6615-FB1A-0EF7-E50A-9005181F1F6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D4E9329-1779-E21F-0C23-D3D8331F383F}"/>
              </a:ext>
            </a:extLst>
          </p:cNvPr>
          <p:cNvSpPr>
            <a:spLocks noGrp="1"/>
          </p:cNvSpPr>
          <p:nvPr>
            <p:ph type="sldNum" sz="quarter" idx="12"/>
          </p:nvPr>
        </p:nvSpPr>
        <p:spPr/>
        <p:txBody>
          <a:bodyPr/>
          <a:lstStyle/>
          <a:p>
            <a:fld id="{D0A4BE25-63F8-4FBD-909E-92E38D93C208}" type="slidenum">
              <a:rPr lang="fr-FR" smtClean="0"/>
              <a:t>34</a:t>
            </a:fld>
            <a:endParaRPr lang="fr-FR"/>
          </a:p>
        </p:txBody>
      </p:sp>
      <p:sp>
        <p:nvSpPr>
          <p:cNvPr id="5" name="ZoneTexte 4">
            <a:extLst>
              <a:ext uri="{FF2B5EF4-FFF2-40B4-BE49-F238E27FC236}">
                <a16:creationId xmlns:a16="http://schemas.microsoft.com/office/drawing/2014/main" id="{85674AE7-9C19-5402-D67C-394D1D491126}"/>
              </a:ext>
            </a:extLst>
          </p:cNvPr>
          <p:cNvSpPr txBox="1"/>
          <p:nvPr/>
        </p:nvSpPr>
        <p:spPr>
          <a:xfrm>
            <a:off x="738840" y="976076"/>
            <a:ext cx="9705323" cy="584775"/>
          </a:xfrm>
          <a:prstGeom prst="rect">
            <a:avLst/>
          </a:prstGeom>
          <a:noFill/>
        </p:spPr>
        <p:txBody>
          <a:bodyPr wrap="square" rtlCol="0">
            <a:spAutoFit/>
          </a:bodyPr>
          <a:lstStyle/>
          <a:p>
            <a:r>
              <a:rPr lang="fr-FR" sz="3200" dirty="0">
                <a:latin typeface="Avenir Medium" panose="02000503020000020003" pitchFamily="2" charset="0"/>
              </a:rPr>
              <a:t>APPENDIX 5. ENV - LCA Inventories</a:t>
            </a:r>
            <a:endParaRPr lang="fr-FR" sz="3200" b="1" dirty="0">
              <a:latin typeface="Avenir Black" panose="02000503020000020003" pitchFamily="2" charset="0"/>
            </a:endParaRPr>
          </a:p>
        </p:txBody>
      </p:sp>
      <p:sp>
        <p:nvSpPr>
          <p:cNvPr id="10" name="Titre 3">
            <a:extLst>
              <a:ext uri="{FF2B5EF4-FFF2-40B4-BE49-F238E27FC236}">
                <a16:creationId xmlns:a16="http://schemas.microsoft.com/office/drawing/2014/main" id="{D8305BA1-0857-0EBD-DDD7-D84F3726DAF6}"/>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32" name="Rectangle 31">
            <a:extLst>
              <a:ext uri="{FF2B5EF4-FFF2-40B4-BE49-F238E27FC236}">
                <a16:creationId xmlns:a16="http://schemas.microsoft.com/office/drawing/2014/main" id="{DBA20697-37EB-5E7F-8170-170F8CB15E9C}"/>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 reçu, document, Police&#10;&#10;Description générée automatiquement">
            <a:extLst>
              <a:ext uri="{FF2B5EF4-FFF2-40B4-BE49-F238E27FC236}">
                <a16:creationId xmlns:a16="http://schemas.microsoft.com/office/drawing/2014/main" id="{6C00862A-CE39-36F1-BC25-DE8023A676A2}"/>
              </a:ext>
            </a:extLst>
          </p:cNvPr>
          <p:cNvPicPr>
            <a:picLocks noChangeAspect="1"/>
          </p:cNvPicPr>
          <p:nvPr/>
        </p:nvPicPr>
        <p:blipFill rotWithShape="1">
          <a:blip r:embed="rId2">
            <a:extLst>
              <a:ext uri="{28A0092B-C50C-407E-A947-70E740481C1C}">
                <a14:useLocalDpi xmlns:a14="http://schemas.microsoft.com/office/drawing/2010/main" val="0"/>
              </a:ext>
            </a:extLst>
          </a:blip>
          <a:srcRect b="6069"/>
          <a:stretch/>
        </p:blipFill>
        <p:spPr>
          <a:xfrm>
            <a:off x="2791444" y="1560851"/>
            <a:ext cx="6609112" cy="5160624"/>
          </a:xfrm>
          <a:prstGeom prst="rect">
            <a:avLst/>
          </a:prstGeom>
        </p:spPr>
      </p:pic>
    </p:spTree>
    <p:extLst>
      <p:ext uri="{BB962C8B-B14F-4D97-AF65-F5344CB8AC3E}">
        <p14:creationId xmlns:p14="http://schemas.microsoft.com/office/powerpoint/2010/main" val="4207791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Parallèle&#10;&#10;Description générée automatiquement">
            <a:extLst>
              <a:ext uri="{FF2B5EF4-FFF2-40B4-BE49-F238E27FC236}">
                <a16:creationId xmlns:a16="http://schemas.microsoft.com/office/drawing/2014/main" id="{B922A750-1716-C31D-136A-61D9A17AB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503" y="310028"/>
            <a:ext cx="6246729" cy="6237943"/>
          </a:xfrm>
          <a:prstGeom prst="rect">
            <a:avLst/>
          </a:prstGeom>
        </p:spPr>
      </p:pic>
    </p:spTree>
    <p:extLst>
      <p:ext uri="{BB962C8B-B14F-4D97-AF65-F5344CB8AC3E}">
        <p14:creationId xmlns:p14="http://schemas.microsoft.com/office/powerpoint/2010/main" val="42634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4249-1FA4-3F78-C434-60E9F17833C4}"/>
            </a:ext>
          </a:extLst>
        </p:cNvPr>
        <p:cNvGrpSpPr/>
        <p:nvPr/>
      </p:nvGrpSpPr>
      <p:grpSpPr>
        <a:xfrm>
          <a:off x="0" y="0"/>
          <a:ext cx="0" cy="0"/>
          <a:chOff x="0" y="0"/>
          <a:chExt cx="0" cy="0"/>
        </a:xfrm>
      </p:grpSpPr>
      <p:graphicFrame>
        <p:nvGraphicFramePr>
          <p:cNvPr id="52" name="Diagramme 51">
            <a:extLst>
              <a:ext uri="{FF2B5EF4-FFF2-40B4-BE49-F238E27FC236}">
                <a16:creationId xmlns:a16="http://schemas.microsoft.com/office/drawing/2014/main" id="{F7637C6A-D1F5-6031-F711-0A31D01ECDD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F312ED02-68CC-8272-F1BD-C9591A5B38E4}"/>
              </a:ext>
            </a:extLst>
          </p:cNvPr>
          <p:cNvSpPr>
            <a:spLocks noGrp="1"/>
          </p:cNvSpPr>
          <p:nvPr>
            <p:ph type="sldNum" sz="quarter" idx="12"/>
          </p:nvPr>
        </p:nvSpPr>
        <p:spPr/>
        <p:txBody>
          <a:bodyPr/>
          <a:lstStyle/>
          <a:p>
            <a:fld id="{D0A4BE25-63F8-4FBD-909E-92E38D93C208}" type="slidenum">
              <a:rPr lang="fr-FR" smtClean="0"/>
              <a:t>4</a:t>
            </a:fld>
            <a:endParaRPr lang="fr-FR" dirty="0"/>
          </a:p>
        </p:txBody>
      </p:sp>
      <p:sp>
        <p:nvSpPr>
          <p:cNvPr id="11" name="Titre 3">
            <a:extLst>
              <a:ext uri="{FF2B5EF4-FFF2-40B4-BE49-F238E27FC236}">
                <a16:creationId xmlns:a16="http://schemas.microsoft.com/office/drawing/2014/main" id="{D9A0CF8F-A2B0-A908-A7F4-2793869A5D71}"/>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12" name="Rectangle 11">
            <a:extLst>
              <a:ext uri="{FF2B5EF4-FFF2-40B4-BE49-F238E27FC236}">
                <a16:creationId xmlns:a16="http://schemas.microsoft.com/office/drawing/2014/main" id="{BA0EE70E-5B71-3F89-45EB-B1CC601E6AD6}"/>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103C836F-9E68-C3E6-1DF5-176F5E117D41}"/>
              </a:ext>
            </a:extLst>
          </p:cNvPr>
          <p:cNvSpPr/>
          <p:nvPr/>
        </p:nvSpPr>
        <p:spPr>
          <a:xfrm rot="19540409">
            <a:off x="2591477" y="-53196"/>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4" name="Rectangle : coins arrondis 13">
            <a:extLst>
              <a:ext uri="{FF2B5EF4-FFF2-40B4-BE49-F238E27FC236}">
                <a16:creationId xmlns:a16="http://schemas.microsoft.com/office/drawing/2014/main" id="{1662E69A-E7F1-B8FF-E939-5CCF61145197}"/>
              </a:ext>
            </a:extLst>
          </p:cNvPr>
          <p:cNvSpPr/>
          <p:nvPr/>
        </p:nvSpPr>
        <p:spPr>
          <a:xfrm rot="19540409">
            <a:off x="4209942" y="-53196"/>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05D28D8D-6818-7315-B74E-C33A1974EE3A}"/>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9" name="Rectangle : coins arrondis 18">
            <a:extLst>
              <a:ext uri="{FF2B5EF4-FFF2-40B4-BE49-F238E27FC236}">
                <a16:creationId xmlns:a16="http://schemas.microsoft.com/office/drawing/2014/main" id="{1DF04325-74CF-8BD5-8BC4-EF9270A3E549}"/>
              </a:ext>
            </a:extLst>
          </p:cNvPr>
          <p:cNvSpPr/>
          <p:nvPr/>
        </p:nvSpPr>
        <p:spPr>
          <a:xfrm rot="19540409">
            <a:off x="936555" y="-53196"/>
            <a:ext cx="2564168" cy="438721"/>
          </a:xfrm>
          <a:prstGeom prst="roundRect">
            <a:avLst>
              <a:gd name="adj" fmla="val 50000"/>
            </a:avLst>
          </a:prstGeom>
          <a:solidFill>
            <a:srgbClr val="D7B32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25" name="ZoneTexte 24">
            <a:extLst>
              <a:ext uri="{FF2B5EF4-FFF2-40B4-BE49-F238E27FC236}">
                <a16:creationId xmlns:a16="http://schemas.microsoft.com/office/drawing/2014/main" id="{E82CD5A4-E27D-3B35-6ED4-D40C11DBE60B}"/>
              </a:ext>
            </a:extLst>
          </p:cNvPr>
          <p:cNvSpPr txBox="1"/>
          <p:nvPr/>
        </p:nvSpPr>
        <p:spPr>
          <a:xfrm>
            <a:off x="1036146" y="1052857"/>
            <a:ext cx="10026840" cy="767133"/>
          </a:xfrm>
          <a:prstGeom prst="rect">
            <a:avLst/>
          </a:prstGeom>
          <a:noFill/>
        </p:spPr>
        <p:txBody>
          <a:bodyPr wrap="square" rtlCol="0">
            <a:spAutoFit/>
          </a:bodyPr>
          <a:lstStyle/>
          <a:p>
            <a:pPr>
              <a:lnSpc>
                <a:spcPct val="150000"/>
              </a:lnSpc>
            </a:pPr>
            <a:r>
              <a:rPr lang="fr-FR" sz="3200" dirty="0" err="1">
                <a:latin typeface="Avenir" panose="02000503020000020003" pitchFamily="2" charset="0"/>
              </a:rPr>
              <a:t>What</a:t>
            </a:r>
            <a:r>
              <a:rPr lang="fr-FR" sz="3200" dirty="0">
                <a:latin typeface="Avenir" panose="02000503020000020003" pitchFamily="2" charset="0"/>
              </a:rPr>
              <a:t> </a:t>
            </a:r>
            <a:r>
              <a:rPr lang="fr-FR" sz="3200" dirty="0" err="1">
                <a:latin typeface="Avenir" panose="02000503020000020003" pitchFamily="2" charset="0"/>
              </a:rPr>
              <a:t>is</a:t>
            </a:r>
            <a:r>
              <a:rPr lang="fr-FR" sz="3200" dirty="0">
                <a:latin typeface="Avenir" panose="02000503020000020003" pitchFamily="2" charset="0"/>
              </a:rPr>
              <a:t> </a:t>
            </a:r>
            <a:r>
              <a:rPr lang="fr-FR" sz="3200" dirty="0" err="1">
                <a:latin typeface="Avenir" panose="02000503020000020003" pitchFamily="2" charset="0"/>
              </a:rPr>
              <a:t>True</a:t>
            </a:r>
            <a:r>
              <a:rPr lang="fr-FR" sz="3200" dirty="0">
                <a:latin typeface="Avenir" panose="02000503020000020003" pitchFamily="2" charset="0"/>
              </a:rPr>
              <a:t> </a:t>
            </a:r>
            <a:r>
              <a:rPr lang="fr-FR" sz="3200" dirty="0" err="1">
                <a:latin typeface="Avenir" panose="02000503020000020003" pitchFamily="2" charset="0"/>
              </a:rPr>
              <a:t>Cost</a:t>
            </a:r>
            <a:r>
              <a:rPr lang="fr-FR" sz="3200" dirty="0">
                <a:latin typeface="Avenir" panose="02000503020000020003" pitchFamily="2" charset="0"/>
              </a:rPr>
              <a:t> </a:t>
            </a:r>
            <a:r>
              <a:rPr lang="fr-FR" sz="3200" dirty="0" err="1">
                <a:latin typeface="Avenir" panose="02000503020000020003" pitchFamily="2" charset="0"/>
              </a:rPr>
              <a:t>Accounting</a:t>
            </a:r>
            <a:r>
              <a:rPr lang="fr-FR" sz="3200" dirty="0">
                <a:latin typeface="Avenir" panose="02000503020000020003" pitchFamily="2" charset="0"/>
              </a:rPr>
              <a:t> for Food (TCAF) ?</a:t>
            </a:r>
          </a:p>
        </p:txBody>
      </p:sp>
      <p:pic>
        <p:nvPicPr>
          <p:cNvPr id="46" name="Image 45" descr="Une image contenant noir, obscurité&#10;&#10;Description générée automatiquement">
            <a:extLst>
              <a:ext uri="{FF2B5EF4-FFF2-40B4-BE49-F238E27FC236}">
                <a16:creationId xmlns:a16="http://schemas.microsoft.com/office/drawing/2014/main" id="{A44934DE-5B3A-EFDC-39F0-E6C007D1DE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4979" y="3615855"/>
            <a:ext cx="1447014" cy="1447014"/>
          </a:xfrm>
          <a:prstGeom prst="rect">
            <a:avLst/>
          </a:prstGeom>
        </p:spPr>
      </p:pic>
      <p:sp>
        <p:nvSpPr>
          <p:cNvPr id="54" name="Flèche en arc 53">
            <a:extLst>
              <a:ext uri="{FF2B5EF4-FFF2-40B4-BE49-F238E27FC236}">
                <a16:creationId xmlns:a16="http://schemas.microsoft.com/office/drawing/2014/main" id="{FD2D47E3-5D6C-9427-C1EF-85FCC61BD2A1}"/>
              </a:ext>
            </a:extLst>
          </p:cNvPr>
          <p:cNvSpPr/>
          <p:nvPr/>
        </p:nvSpPr>
        <p:spPr>
          <a:xfrm rot="5400000">
            <a:off x="3385651" y="2675757"/>
            <a:ext cx="3326471" cy="3327211"/>
          </a:xfrm>
          <a:prstGeom prst="circularArrow">
            <a:avLst>
              <a:gd name="adj1" fmla="val 10374"/>
              <a:gd name="adj2" fmla="val 985585"/>
              <a:gd name="adj3" fmla="val 9388719"/>
              <a:gd name="adj4" fmla="val 10800000"/>
              <a:gd name="adj5" fmla="val 12500"/>
            </a:avLst>
          </a:prstGeom>
          <a:solidFill>
            <a:srgbClr val="EBDA9D"/>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dirty="0"/>
          </a:p>
        </p:txBody>
      </p:sp>
      <p:grpSp>
        <p:nvGrpSpPr>
          <p:cNvPr id="49" name="Groupe 48">
            <a:extLst>
              <a:ext uri="{FF2B5EF4-FFF2-40B4-BE49-F238E27FC236}">
                <a16:creationId xmlns:a16="http://schemas.microsoft.com/office/drawing/2014/main" id="{0F499B6D-F280-6A95-842C-4CE7F15E1395}"/>
              </a:ext>
            </a:extLst>
          </p:cNvPr>
          <p:cNvGrpSpPr/>
          <p:nvPr/>
        </p:nvGrpSpPr>
        <p:grpSpPr>
          <a:xfrm>
            <a:off x="5820280" y="3853475"/>
            <a:ext cx="780548" cy="944875"/>
            <a:chOff x="9173547" y="3431283"/>
            <a:chExt cx="550505" cy="639140"/>
          </a:xfrm>
        </p:grpSpPr>
        <p:sp>
          <p:nvSpPr>
            <p:cNvPr id="51" name="Hexagone 50">
              <a:extLst>
                <a:ext uri="{FF2B5EF4-FFF2-40B4-BE49-F238E27FC236}">
                  <a16:creationId xmlns:a16="http://schemas.microsoft.com/office/drawing/2014/main" id="{01AD8928-DD86-2368-6B92-1932FB6EDD07}"/>
                </a:ext>
              </a:extLst>
            </p:cNvPr>
            <p:cNvSpPr/>
            <p:nvPr/>
          </p:nvSpPr>
          <p:spPr>
            <a:xfrm rot="5400000">
              <a:off x="9129230" y="3475600"/>
              <a:ext cx="639140" cy="550505"/>
            </a:xfrm>
            <a:prstGeom prst="hex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Graphique 49" descr="Pièces contour">
              <a:extLst>
                <a:ext uri="{FF2B5EF4-FFF2-40B4-BE49-F238E27FC236}">
                  <a16:creationId xmlns:a16="http://schemas.microsoft.com/office/drawing/2014/main" id="{18B3DA3D-864B-ABE7-8A1D-8ECDF52FDC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5984" y="3574964"/>
              <a:ext cx="385632" cy="385631"/>
            </a:xfrm>
            <a:prstGeom prst="rect">
              <a:avLst/>
            </a:prstGeom>
          </p:spPr>
        </p:pic>
      </p:grpSp>
      <p:sp>
        <p:nvSpPr>
          <p:cNvPr id="55" name="Flèche en arc 54">
            <a:extLst>
              <a:ext uri="{FF2B5EF4-FFF2-40B4-BE49-F238E27FC236}">
                <a16:creationId xmlns:a16="http://schemas.microsoft.com/office/drawing/2014/main" id="{C1C9937F-6CF8-0546-0198-C3987EB5DA1F}"/>
              </a:ext>
            </a:extLst>
          </p:cNvPr>
          <p:cNvSpPr/>
          <p:nvPr/>
        </p:nvSpPr>
        <p:spPr>
          <a:xfrm rot="5400000">
            <a:off x="2496488" y="1762394"/>
            <a:ext cx="5083997" cy="5085128"/>
          </a:xfrm>
          <a:prstGeom prst="circularArrow">
            <a:avLst>
              <a:gd name="adj1" fmla="val 6366"/>
              <a:gd name="adj2" fmla="val 887348"/>
              <a:gd name="adj3" fmla="val 9276022"/>
              <a:gd name="adj4" fmla="val 10800000"/>
              <a:gd name="adj5" fmla="val 11644"/>
            </a:avLst>
          </a:prstGeom>
          <a:solidFill>
            <a:srgbClr val="C6BE79"/>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dirty="0"/>
          </a:p>
        </p:txBody>
      </p:sp>
      <p:pic>
        <p:nvPicPr>
          <p:cNvPr id="40" name="Image 39">
            <a:extLst>
              <a:ext uri="{FF2B5EF4-FFF2-40B4-BE49-F238E27FC236}">
                <a16:creationId xmlns:a16="http://schemas.microsoft.com/office/drawing/2014/main" id="{DD2E8ACB-F020-6B99-F607-A0CCC0FD3523}"/>
              </a:ext>
            </a:extLst>
          </p:cNvPr>
          <p:cNvPicPr>
            <a:picLocks noChangeAspect="1"/>
          </p:cNvPicPr>
          <p:nvPr/>
        </p:nvPicPr>
        <p:blipFill>
          <a:blip r:embed="rId11"/>
          <a:stretch>
            <a:fillRect/>
          </a:stretch>
        </p:blipFill>
        <p:spPr>
          <a:xfrm>
            <a:off x="5845500" y="2062476"/>
            <a:ext cx="780548" cy="944875"/>
          </a:xfrm>
          <a:prstGeom prst="rect">
            <a:avLst/>
          </a:prstGeom>
        </p:spPr>
      </p:pic>
      <p:pic>
        <p:nvPicPr>
          <p:cNvPr id="41" name="Image 40">
            <a:extLst>
              <a:ext uri="{FF2B5EF4-FFF2-40B4-BE49-F238E27FC236}">
                <a16:creationId xmlns:a16="http://schemas.microsoft.com/office/drawing/2014/main" id="{4F672D27-28FC-07D5-CC42-A11FB546FA09}"/>
              </a:ext>
            </a:extLst>
          </p:cNvPr>
          <p:cNvPicPr>
            <a:picLocks noChangeAspect="1"/>
          </p:cNvPicPr>
          <p:nvPr/>
        </p:nvPicPr>
        <p:blipFill>
          <a:blip r:embed="rId12"/>
          <a:stretch>
            <a:fillRect/>
          </a:stretch>
        </p:blipFill>
        <p:spPr>
          <a:xfrm>
            <a:off x="6225210" y="2697393"/>
            <a:ext cx="780548" cy="944875"/>
          </a:xfrm>
          <a:prstGeom prst="rect">
            <a:avLst/>
          </a:prstGeom>
        </p:spPr>
      </p:pic>
      <p:pic>
        <p:nvPicPr>
          <p:cNvPr id="42" name="Image 41">
            <a:extLst>
              <a:ext uri="{FF2B5EF4-FFF2-40B4-BE49-F238E27FC236}">
                <a16:creationId xmlns:a16="http://schemas.microsoft.com/office/drawing/2014/main" id="{DEADE9A7-5840-5BD7-7690-CF35B63B69DE}"/>
              </a:ext>
            </a:extLst>
          </p:cNvPr>
          <p:cNvPicPr>
            <a:picLocks noChangeAspect="1"/>
          </p:cNvPicPr>
          <p:nvPr/>
        </p:nvPicPr>
        <p:blipFill>
          <a:blip r:embed="rId13"/>
          <a:stretch>
            <a:fillRect/>
          </a:stretch>
        </p:blipFill>
        <p:spPr>
          <a:xfrm>
            <a:off x="3116334" y="4977929"/>
            <a:ext cx="780548" cy="944875"/>
          </a:xfrm>
          <a:prstGeom prst="rect">
            <a:avLst/>
          </a:prstGeom>
        </p:spPr>
      </p:pic>
      <p:pic>
        <p:nvPicPr>
          <p:cNvPr id="43" name="Image 42">
            <a:extLst>
              <a:ext uri="{FF2B5EF4-FFF2-40B4-BE49-F238E27FC236}">
                <a16:creationId xmlns:a16="http://schemas.microsoft.com/office/drawing/2014/main" id="{171EFBB8-96BC-E8E7-B1B0-804063C82F04}"/>
              </a:ext>
            </a:extLst>
          </p:cNvPr>
          <p:cNvPicPr>
            <a:picLocks noChangeAspect="1"/>
          </p:cNvPicPr>
          <p:nvPr/>
        </p:nvPicPr>
        <p:blipFill>
          <a:blip r:embed="rId14"/>
          <a:stretch>
            <a:fillRect/>
          </a:stretch>
        </p:blipFill>
        <p:spPr>
          <a:xfrm>
            <a:off x="3489778" y="5645041"/>
            <a:ext cx="780549" cy="944875"/>
          </a:xfrm>
          <a:prstGeom prst="rect">
            <a:avLst/>
          </a:prstGeom>
        </p:spPr>
      </p:pic>
      <p:pic>
        <p:nvPicPr>
          <p:cNvPr id="44" name="Image 43">
            <a:extLst>
              <a:ext uri="{FF2B5EF4-FFF2-40B4-BE49-F238E27FC236}">
                <a16:creationId xmlns:a16="http://schemas.microsoft.com/office/drawing/2014/main" id="{8507E2E1-23CF-2D68-FF88-65E9D9F41AE9}"/>
              </a:ext>
            </a:extLst>
          </p:cNvPr>
          <p:cNvPicPr>
            <a:picLocks noChangeAspect="1"/>
          </p:cNvPicPr>
          <p:nvPr/>
        </p:nvPicPr>
        <p:blipFill>
          <a:blip r:embed="rId15"/>
          <a:stretch>
            <a:fillRect/>
          </a:stretch>
        </p:blipFill>
        <p:spPr>
          <a:xfrm>
            <a:off x="2959996" y="2813019"/>
            <a:ext cx="776752" cy="940279"/>
          </a:xfrm>
          <a:prstGeom prst="rect">
            <a:avLst/>
          </a:prstGeom>
        </p:spPr>
      </p:pic>
      <p:sp>
        <p:nvSpPr>
          <p:cNvPr id="56" name="ZoneTexte 55">
            <a:extLst>
              <a:ext uri="{FF2B5EF4-FFF2-40B4-BE49-F238E27FC236}">
                <a16:creationId xmlns:a16="http://schemas.microsoft.com/office/drawing/2014/main" id="{30FE8FFE-28CE-58BA-4B22-30F3341EF6EE}"/>
              </a:ext>
            </a:extLst>
          </p:cNvPr>
          <p:cNvSpPr txBox="1"/>
          <p:nvPr/>
        </p:nvSpPr>
        <p:spPr>
          <a:xfrm rot="20377327">
            <a:off x="4418993" y="4763411"/>
            <a:ext cx="1894987" cy="768328"/>
          </a:xfrm>
          <a:prstGeom prst="rect">
            <a:avLst/>
          </a:prstGeom>
          <a:noFill/>
        </p:spPr>
        <p:txBody>
          <a:bodyPr wrap="none" rtlCol="0">
            <a:prstTxWarp prst="textArchDown">
              <a:avLst>
                <a:gd name="adj" fmla="val 1053345"/>
              </a:avLst>
            </a:prstTxWarp>
            <a:spAutoFit/>
          </a:bodyPr>
          <a:lstStyle/>
          <a:p>
            <a:r>
              <a:rPr lang="fr-FR" dirty="0">
                <a:latin typeface="Avenir Light" panose="020B0402020203020204" pitchFamily="34" charset="77"/>
              </a:rPr>
              <a:t>Production </a:t>
            </a:r>
            <a:r>
              <a:rPr lang="fr-FR" dirty="0" err="1">
                <a:latin typeface="Avenir Light" panose="020B0402020203020204" pitchFamily="34" charset="77"/>
              </a:rPr>
              <a:t>costs</a:t>
            </a:r>
            <a:endParaRPr lang="fr-FR" dirty="0">
              <a:latin typeface="Avenir Light" panose="020B0402020203020204" pitchFamily="34" charset="77"/>
            </a:endParaRPr>
          </a:p>
        </p:txBody>
      </p:sp>
      <p:sp>
        <p:nvSpPr>
          <p:cNvPr id="68" name="ZoneTexte 67">
            <a:extLst>
              <a:ext uri="{FF2B5EF4-FFF2-40B4-BE49-F238E27FC236}">
                <a16:creationId xmlns:a16="http://schemas.microsoft.com/office/drawing/2014/main" id="{52FA2598-95FD-C51F-4FBD-5DF4B2886D60}"/>
              </a:ext>
            </a:extLst>
          </p:cNvPr>
          <p:cNvSpPr txBox="1"/>
          <p:nvPr/>
        </p:nvSpPr>
        <p:spPr>
          <a:xfrm rot="20527577">
            <a:off x="4455067" y="5356601"/>
            <a:ext cx="2156936" cy="858238"/>
          </a:xfrm>
          <a:prstGeom prst="rect">
            <a:avLst/>
          </a:prstGeom>
          <a:noFill/>
        </p:spPr>
        <p:txBody>
          <a:bodyPr wrap="none" rtlCol="0">
            <a:prstTxWarp prst="textArchDown">
              <a:avLst>
                <a:gd name="adj" fmla="val 814453"/>
              </a:avLst>
            </a:prstTxWarp>
            <a:spAutoFit/>
          </a:bodyPr>
          <a:lstStyle/>
          <a:p>
            <a:r>
              <a:rPr lang="fr-FR" dirty="0" err="1">
                <a:latin typeface="Avenir Light" panose="020B0402020203020204" pitchFamily="34" charset="77"/>
              </a:rPr>
              <a:t>Hidden</a:t>
            </a:r>
            <a:r>
              <a:rPr lang="fr-FR" dirty="0">
                <a:latin typeface="Avenir Light" panose="020B0402020203020204" pitchFamily="34" charset="77"/>
              </a:rPr>
              <a:t> </a:t>
            </a:r>
            <a:r>
              <a:rPr lang="fr-FR" dirty="0" err="1">
                <a:latin typeface="Avenir Light" panose="020B0402020203020204" pitchFamily="34" charset="77"/>
              </a:rPr>
              <a:t>costs</a:t>
            </a:r>
            <a:r>
              <a:rPr lang="fr-FR" dirty="0">
                <a:latin typeface="Avenir Light" panose="020B0402020203020204" pitchFamily="34" charset="77"/>
              </a:rPr>
              <a:t> &amp; </a:t>
            </a:r>
            <a:r>
              <a:rPr lang="fr-FR" dirty="0" err="1">
                <a:latin typeface="Avenir Light" panose="020B0402020203020204" pitchFamily="34" charset="77"/>
              </a:rPr>
              <a:t>benefits</a:t>
            </a:r>
            <a:endParaRPr lang="fr-FR" dirty="0">
              <a:latin typeface="Avenir Light" panose="020B0402020203020204" pitchFamily="34" charset="77"/>
            </a:endParaRPr>
          </a:p>
        </p:txBody>
      </p:sp>
      <p:sp>
        <p:nvSpPr>
          <p:cNvPr id="69" name="ZoneTexte 68">
            <a:extLst>
              <a:ext uri="{FF2B5EF4-FFF2-40B4-BE49-F238E27FC236}">
                <a16:creationId xmlns:a16="http://schemas.microsoft.com/office/drawing/2014/main" id="{9B311A5E-1C13-26AF-D429-C3A2940EBBA8}"/>
              </a:ext>
            </a:extLst>
          </p:cNvPr>
          <p:cNvSpPr txBox="1"/>
          <p:nvPr/>
        </p:nvSpPr>
        <p:spPr>
          <a:xfrm rot="19977149">
            <a:off x="5361338" y="6136987"/>
            <a:ext cx="1526380" cy="369332"/>
          </a:xfrm>
          <a:prstGeom prst="rect">
            <a:avLst/>
          </a:prstGeom>
          <a:noFill/>
        </p:spPr>
        <p:txBody>
          <a:bodyPr wrap="none" rtlCol="0">
            <a:prstTxWarp prst="textArchDown">
              <a:avLst>
                <a:gd name="adj" fmla="val 1712432"/>
              </a:avLst>
            </a:prstTxWarp>
            <a:spAutoFit/>
          </a:bodyPr>
          <a:lstStyle/>
          <a:p>
            <a:r>
              <a:rPr lang="fr-FR" dirty="0" err="1">
                <a:latin typeface="Avenir Medium" panose="02000503020000020003" pitchFamily="2" charset="0"/>
              </a:rPr>
              <a:t>True</a:t>
            </a:r>
            <a:r>
              <a:rPr lang="fr-FR" dirty="0">
                <a:latin typeface="Avenir Medium" panose="02000503020000020003" pitchFamily="2" charset="0"/>
              </a:rPr>
              <a:t> </a:t>
            </a:r>
            <a:r>
              <a:rPr lang="fr-FR" dirty="0" err="1">
                <a:latin typeface="Avenir Medium" panose="02000503020000020003" pitchFamily="2" charset="0"/>
              </a:rPr>
              <a:t>cost</a:t>
            </a:r>
            <a:endParaRPr lang="fr-FR" dirty="0">
              <a:latin typeface="Avenir Medium" panose="02000503020000020003" pitchFamily="2" charset="0"/>
            </a:endParaRPr>
          </a:p>
        </p:txBody>
      </p:sp>
      <p:cxnSp>
        <p:nvCxnSpPr>
          <p:cNvPr id="71" name="Connecteur droit 70">
            <a:extLst>
              <a:ext uri="{FF2B5EF4-FFF2-40B4-BE49-F238E27FC236}">
                <a16:creationId xmlns:a16="http://schemas.microsoft.com/office/drawing/2014/main" id="{70CE079C-A7B2-E2C7-D8B4-35998663621F}"/>
              </a:ext>
            </a:extLst>
          </p:cNvPr>
          <p:cNvCxnSpPr>
            <a:cxnSpLocks/>
          </p:cNvCxnSpPr>
          <p:nvPr/>
        </p:nvCxnSpPr>
        <p:spPr>
          <a:xfrm>
            <a:off x="6600829" y="2711461"/>
            <a:ext cx="6544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782DFE63-EB21-E2ED-233A-C6A347C15ADC}"/>
              </a:ext>
            </a:extLst>
          </p:cNvPr>
          <p:cNvSpPr txBox="1"/>
          <p:nvPr/>
        </p:nvSpPr>
        <p:spPr>
          <a:xfrm>
            <a:off x="7330570" y="2542184"/>
            <a:ext cx="1606017" cy="338554"/>
          </a:xfrm>
          <a:prstGeom prst="rect">
            <a:avLst/>
          </a:prstGeom>
          <a:noFill/>
        </p:spPr>
        <p:txBody>
          <a:bodyPr wrap="none" rtlCol="0">
            <a:spAutoFit/>
          </a:bodyPr>
          <a:lstStyle/>
          <a:p>
            <a:r>
              <a:rPr lang="fr-FR" sz="1600" b="1" dirty="0" err="1">
                <a:latin typeface="Avenir Book" panose="02000503020000020003" pitchFamily="2" charset="0"/>
              </a:rPr>
              <a:t>Environmental</a:t>
            </a:r>
            <a:r>
              <a:rPr lang="fr-FR" sz="1600" dirty="0">
                <a:latin typeface="Avenir Book" panose="02000503020000020003" pitchFamily="2" charset="0"/>
              </a:rPr>
              <a:t> </a:t>
            </a:r>
          </a:p>
        </p:txBody>
      </p:sp>
      <p:sp>
        <p:nvSpPr>
          <p:cNvPr id="75" name="ZoneTexte 74">
            <a:extLst>
              <a:ext uri="{FF2B5EF4-FFF2-40B4-BE49-F238E27FC236}">
                <a16:creationId xmlns:a16="http://schemas.microsoft.com/office/drawing/2014/main" id="{35C07CE9-F84C-FD45-6118-21322DE93840}"/>
              </a:ext>
            </a:extLst>
          </p:cNvPr>
          <p:cNvSpPr txBox="1"/>
          <p:nvPr/>
        </p:nvSpPr>
        <p:spPr>
          <a:xfrm>
            <a:off x="1099866" y="3110072"/>
            <a:ext cx="1553630" cy="338554"/>
          </a:xfrm>
          <a:prstGeom prst="rect">
            <a:avLst/>
          </a:prstGeom>
          <a:noFill/>
        </p:spPr>
        <p:txBody>
          <a:bodyPr wrap="none" rtlCol="0">
            <a:spAutoFit/>
          </a:bodyPr>
          <a:lstStyle/>
          <a:p>
            <a:r>
              <a:rPr lang="fr-FR" sz="1600" b="1" dirty="0">
                <a:latin typeface="Avenir Book" panose="02000503020000020003" pitchFamily="2" charset="0"/>
              </a:rPr>
              <a:t>Human </a:t>
            </a:r>
            <a:r>
              <a:rPr lang="fr-FR" sz="1600" b="1" dirty="0" err="1">
                <a:latin typeface="Avenir Book" panose="02000503020000020003" pitchFamily="2" charset="0"/>
              </a:rPr>
              <a:t>Health</a:t>
            </a:r>
            <a:endParaRPr lang="fr-FR" sz="1600" b="1" dirty="0">
              <a:latin typeface="Avenir Book" panose="02000503020000020003" pitchFamily="2" charset="0"/>
            </a:endParaRPr>
          </a:p>
        </p:txBody>
      </p:sp>
      <p:cxnSp>
        <p:nvCxnSpPr>
          <p:cNvPr id="76" name="Connecteur droit 75">
            <a:extLst>
              <a:ext uri="{FF2B5EF4-FFF2-40B4-BE49-F238E27FC236}">
                <a16:creationId xmlns:a16="http://schemas.microsoft.com/office/drawing/2014/main" id="{F84B7048-310F-A9EF-449D-B9FB504AAEB5}"/>
              </a:ext>
            </a:extLst>
          </p:cNvPr>
          <p:cNvCxnSpPr>
            <a:cxnSpLocks/>
            <a:stCxn id="75" idx="3"/>
          </p:cNvCxnSpPr>
          <p:nvPr/>
        </p:nvCxnSpPr>
        <p:spPr>
          <a:xfrm>
            <a:off x="2653496" y="3279349"/>
            <a:ext cx="327664" cy="28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946DFC1A-5678-7D62-EAA5-13721FB6A45B}"/>
              </a:ext>
            </a:extLst>
          </p:cNvPr>
          <p:cNvSpPr txBox="1"/>
          <p:nvPr/>
        </p:nvSpPr>
        <p:spPr>
          <a:xfrm>
            <a:off x="1035079" y="5734634"/>
            <a:ext cx="1827744" cy="338554"/>
          </a:xfrm>
          <a:prstGeom prst="rect">
            <a:avLst/>
          </a:prstGeom>
          <a:noFill/>
        </p:spPr>
        <p:txBody>
          <a:bodyPr wrap="none" rtlCol="0">
            <a:spAutoFit/>
          </a:bodyPr>
          <a:lstStyle/>
          <a:p>
            <a:r>
              <a:rPr lang="fr-FR" sz="1600" b="1" dirty="0">
                <a:latin typeface="Avenir Book" panose="02000503020000020003" pitchFamily="2" charset="0"/>
              </a:rPr>
              <a:t>Socio - </a:t>
            </a:r>
            <a:r>
              <a:rPr lang="fr-FR" sz="1600" b="1" dirty="0" err="1">
                <a:latin typeface="Avenir Book" panose="02000503020000020003" pitchFamily="2" charset="0"/>
              </a:rPr>
              <a:t>Economic</a:t>
            </a:r>
            <a:endParaRPr lang="fr-FR" sz="1600" b="1" dirty="0">
              <a:latin typeface="Avenir Book" panose="02000503020000020003" pitchFamily="2" charset="0"/>
            </a:endParaRPr>
          </a:p>
        </p:txBody>
      </p:sp>
      <p:cxnSp>
        <p:nvCxnSpPr>
          <p:cNvPr id="78" name="Connecteur droit 77">
            <a:extLst>
              <a:ext uri="{FF2B5EF4-FFF2-40B4-BE49-F238E27FC236}">
                <a16:creationId xmlns:a16="http://schemas.microsoft.com/office/drawing/2014/main" id="{16BB1C38-D25C-2B3A-4E56-EC767E6BD78D}"/>
              </a:ext>
            </a:extLst>
          </p:cNvPr>
          <p:cNvCxnSpPr>
            <a:cxnSpLocks/>
            <a:stCxn id="77" idx="3"/>
          </p:cNvCxnSpPr>
          <p:nvPr/>
        </p:nvCxnSpPr>
        <p:spPr>
          <a:xfrm>
            <a:off x="2862823" y="5903911"/>
            <a:ext cx="6447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4" name="Image 83" descr="Une image contenant noir, obscurité&#10;&#10;Description générée automatiquement">
            <a:extLst>
              <a:ext uri="{FF2B5EF4-FFF2-40B4-BE49-F238E27FC236}">
                <a16:creationId xmlns:a16="http://schemas.microsoft.com/office/drawing/2014/main" id="{976B5A91-2725-8DA5-5F0D-B2C291C5162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41650" y="3444488"/>
            <a:ext cx="572726" cy="574126"/>
          </a:xfrm>
          <a:prstGeom prst="rect">
            <a:avLst/>
          </a:prstGeom>
        </p:spPr>
      </p:pic>
      <p:sp>
        <p:nvSpPr>
          <p:cNvPr id="95" name="ZoneTexte 94">
            <a:extLst>
              <a:ext uri="{FF2B5EF4-FFF2-40B4-BE49-F238E27FC236}">
                <a16:creationId xmlns:a16="http://schemas.microsoft.com/office/drawing/2014/main" id="{335A7FD0-2E03-4166-3491-5B7FAC5BDDED}"/>
              </a:ext>
            </a:extLst>
          </p:cNvPr>
          <p:cNvSpPr txBox="1"/>
          <p:nvPr/>
        </p:nvSpPr>
        <p:spPr>
          <a:xfrm>
            <a:off x="8069354" y="3433676"/>
            <a:ext cx="2385751" cy="523220"/>
          </a:xfrm>
          <a:prstGeom prst="rect">
            <a:avLst/>
          </a:prstGeom>
          <a:noFill/>
        </p:spPr>
        <p:txBody>
          <a:bodyPr wrap="square" rtlCol="0">
            <a:spAutoFit/>
          </a:bodyPr>
          <a:lstStyle/>
          <a:p>
            <a:pPr algn="r"/>
            <a:r>
              <a:rPr lang="fr-FR" sz="1400" dirty="0">
                <a:latin typeface="Avenir Medium" panose="02000503020000020003" pitchFamily="2" charset="0"/>
              </a:rPr>
              <a:t>Tool</a:t>
            </a:r>
            <a:r>
              <a:rPr lang="fr-FR" sz="1400" dirty="0">
                <a:latin typeface="Avenir Light" panose="020B0402020203020204" pitchFamily="34" charset="77"/>
              </a:rPr>
              <a:t> to </a:t>
            </a:r>
            <a:r>
              <a:rPr lang="fr-FR" sz="1400" dirty="0" err="1">
                <a:latin typeface="Avenir Light" panose="020B0402020203020204" pitchFamily="34" charset="77"/>
              </a:rPr>
              <a:t>adress</a:t>
            </a:r>
            <a:r>
              <a:rPr lang="fr-FR" sz="1400" dirty="0">
                <a:latin typeface="Avenir Light" panose="020B0402020203020204" pitchFamily="34" charset="77"/>
              </a:rPr>
              <a:t> </a:t>
            </a:r>
            <a:r>
              <a:rPr lang="fr-FR" sz="1400" dirty="0" err="1">
                <a:latin typeface="Avenir Light" panose="020B0402020203020204" pitchFamily="34" charset="77"/>
              </a:rPr>
              <a:t>agrifood</a:t>
            </a:r>
            <a:r>
              <a:rPr lang="fr-FR" sz="1400" dirty="0">
                <a:latin typeface="Avenir Light" panose="020B0402020203020204" pitchFamily="34" charset="77"/>
              </a:rPr>
              <a:t> </a:t>
            </a:r>
            <a:r>
              <a:rPr lang="fr-FR" sz="1400" dirty="0" err="1">
                <a:latin typeface="Avenir Light" panose="020B0402020203020204" pitchFamily="34" charset="77"/>
              </a:rPr>
              <a:t>systems</a:t>
            </a:r>
            <a:r>
              <a:rPr lang="fr-FR" sz="1400" dirty="0">
                <a:latin typeface="Avenir Light" panose="020B0402020203020204" pitchFamily="34" charset="77"/>
              </a:rPr>
              <a:t>’ issues</a:t>
            </a:r>
            <a:r>
              <a:rPr lang="fr-FR" sz="1400" baseline="30000" dirty="0">
                <a:solidFill>
                  <a:schemeClr val="bg1">
                    <a:lumMod val="50000"/>
                  </a:schemeClr>
                </a:solidFill>
                <a:latin typeface="Avenir Light" panose="020B0402020203020204" pitchFamily="34" charset="77"/>
              </a:rPr>
              <a:t>1</a:t>
            </a:r>
          </a:p>
        </p:txBody>
      </p:sp>
      <p:pic>
        <p:nvPicPr>
          <p:cNvPr id="2" name="Image 1" descr="Une image contenant noir, obscurité&#10;&#10;Description générée automatiquement">
            <a:extLst>
              <a:ext uri="{FF2B5EF4-FFF2-40B4-BE49-F238E27FC236}">
                <a16:creationId xmlns:a16="http://schemas.microsoft.com/office/drawing/2014/main" id="{EC40A774-794C-8B00-CF5A-F43AC17485B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450147" y="4620308"/>
            <a:ext cx="574125" cy="574125"/>
          </a:xfrm>
          <a:prstGeom prst="rect">
            <a:avLst/>
          </a:prstGeom>
        </p:spPr>
      </p:pic>
      <p:sp>
        <p:nvSpPr>
          <p:cNvPr id="4" name="ZoneTexte 3">
            <a:extLst>
              <a:ext uri="{FF2B5EF4-FFF2-40B4-BE49-F238E27FC236}">
                <a16:creationId xmlns:a16="http://schemas.microsoft.com/office/drawing/2014/main" id="{D0E15A06-59CE-F858-B12D-C5635F9879A7}"/>
              </a:ext>
            </a:extLst>
          </p:cNvPr>
          <p:cNvSpPr txBox="1"/>
          <p:nvPr/>
        </p:nvSpPr>
        <p:spPr>
          <a:xfrm>
            <a:off x="12089315" y="4470059"/>
            <a:ext cx="3182390" cy="738664"/>
          </a:xfrm>
          <a:prstGeom prst="rect">
            <a:avLst/>
          </a:prstGeom>
          <a:noFill/>
        </p:spPr>
        <p:txBody>
          <a:bodyPr wrap="square" rtlCol="0">
            <a:spAutoFit/>
          </a:bodyPr>
          <a:lstStyle/>
          <a:p>
            <a:pPr algn="r"/>
            <a:r>
              <a:rPr lang="fr-FR" sz="1400" dirty="0" err="1">
                <a:solidFill>
                  <a:schemeClr val="tx1"/>
                </a:solidFill>
                <a:latin typeface="Avenir Medium" panose="02000503020000020003" pitchFamily="2" charset="0"/>
                <a:cs typeface="Adelle Sans Devanagari Light" panose="02000503000000020004" pitchFamily="2" charset="-78"/>
              </a:rPr>
              <a:t>Informed</a:t>
            </a:r>
            <a:r>
              <a:rPr lang="fr-FR" sz="1400" dirty="0">
                <a:solidFill>
                  <a:schemeClr val="tx1"/>
                </a:solidFill>
                <a:latin typeface="Avenir Medium" panose="02000503020000020003" pitchFamily="2" charset="0"/>
                <a:cs typeface="Adelle Sans Devanagari Light" panose="02000503000000020004" pitchFamily="2" charset="-78"/>
              </a:rPr>
              <a:t> </a:t>
            </a:r>
            <a:r>
              <a:rPr lang="fr-FR" sz="1400" dirty="0" err="1">
                <a:solidFill>
                  <a:schemeClr val="tx1"/>
                </a:solidFill>
                <a:latin typeface="Avenir Medium" panose="02000503020000020003" pitchFamily="2" charset="0"/>
                <a:cs typeface="Adelle Sans Devanagari Light" panose="02000503000000020004" pitchFamily="2" charset="-78"/>
              </a:rPr>
              <a:t>decision-making</a:t>
            </a:r>
            <a:endParaRPr lang="fr-FR" sz="1400" dirty="0">
              <a:solidFill>
                <a:schemeClr val="tx1"/>
              </a:solidFill>
              <a:latin typeface="Avenir Medium" panose="02000503020000020003" pitchFamily="2" charset="0"/>
              <a:cs typeface="Adelle Sans Devanagari Light" panose="02000503000000020004" pitchFamily="2" charset="-78"/>
            </a:endParaRPr>
          </a:p>
          <a:p>
            <a:pPr algn="r"/>
            <a:r>
              <a:rPr lang="fr-FR" sz="1400" dirty="0" err="1">
                <a:latin typeface="Avenir Light" panose="020B0402020203020204" pitchFamily="34" charset="77"/>
                <a:cs typeface="Adelle Sans Devanagari Light" panose="02000503000000020004" pitchFamily="2" charset="-78"/>
              </a:rPr>
              <a:t>Policymakers</a:t>
            </a:r>
            <a:r>
              <a:rPr lang="fr-FR" sz="1400" dirty="0">
                <a:latin typeface="Avenir Light" panose="020B0402020203020204" pitchFamily="34" charset="77"/>
                <a:cs typeface="Adelle Sans Devanagari Light" panose="02000503000000020004" pitchFamily="2" charset="-78"/>
              </a:rPr>
              <a:t> – Farmers – Consumers..</a:t>
            </a:r>
            <a:r>
              <a:rPr lang="fr-FR" sz="1400" baseline="30000" dirty="0">
                <a:solidFill>
                  <a:schemeClr val="bg1">
                    <a:lumMod val="50000"/>
                  </a:schemeClr>
                </a:solidFill>
                <a:latin typeface="Avenir Light" panose="020B0402020203020204" pitchFamily="34" charset="77"/>
                <a:cs typeface="Adelle Sans Devanagari Light" panose="02000503000000020004" pitchFamily="2" charset="-78"/>
              </a:rPr>
              <a:t>2</a:t>
            </a:r>
            <a:r>
              <a:rPr lang="fr-FR" sz="1400" dirty="0">
                <a:latin typeface="Avenir Light" panose="020B0402020203020204" pitchFamily="34" charset="77"/>
                <a:cs typeface="Adelle Sans Devanagari Light" panose="02000503000000020004" pitchFamily="2" charset="-78"/>
              </a:rPr>
              <a:t>  </a:t>
            </a:r>
            <a:endParaRPr lang="fr-FR" sz="1400" dirty="0">
              <a:latin typeface="Avenir Light" panose="020B0402020203020204" pitchFamily="34" charset="77"/>
            </a:endParaRPr>
          </a:p>
        </p:txBody>
      </p:sp>
      <p:sp>
        <p:nvSpPr>
          <p:cNvPr id="5" name="Rectangle : coins arrondis 4">
            <a:extLst>
              <a:ext uri="{FF2B5EF4-FFF2-40B4-BE49-F238E27FC236}">
                <a16:creationId xmlns:a16="http://schemas.microsoft.com/office/drawing/2014/main" id="{C076CB2E-10B9-13C6-7CFF-CA2B3337BBE3}"/>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6" name="Rectangle : coins arrondis 5">
            <a:extLst>
              <a:ext uri="{FF2B5EF4-FFF2-40B4-BE49-F238E27FC236}">
                <a16:creationId xmlns:a16="http://schemas.microsoft.com/office/drawing/2014/main" id="{1544F7C5-A923-1420-D8BF-D8C4EFF3EDB9}"/>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2428002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D7230-19B7-7F80-1E6E-EEE8DA74E5E2}"/>
            </a:ext>
          </a:extLst>
        </p:cNvPr>
        <p:cNvGrpSpPr/>
        <p:nvPr/>
      </p:nvGrpSpPr>
      <p:grpSpPr>
        <a:xfrm>
          <a:off x="0" y="0"/>
          <a:ext cx="0" cy="0"/>
          <a:chOff x="0" y="0"/>
          <a:chExt cx="0" cy="0"/>
        </a:xfrm>
      </p:grpSpPr>
      <p:graphicFrame>
        <p:nvGraphicFramePr>
          <p:cNvPr id="52" name="Diagramme 51">
            <a:extLst>
              <a:ext uri="{FF2B5EF4-FFF2-40B4-BE49-F238E27FC236}">
                <a16:creationId xmlns:a16="http://schemas.microsoft.com/office/drawing/2014/main" id="{8C9CDA11-3F82-DACC-8C3D-00F25ADD6B7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E730C9B2-01D9-0794-C766-DEEF4A7A9B41}"/>
              </a:ext>
            </a:extLst>
          </p:cNvPr>
          <p:cNvSpPr>
            <a:spLocks noGrp="1"/>
          </p:cNvSpPr>
          <p:nvPr>
            <p:ph type="sldNum" sz="quarter" idx="12"/>
          </p:nvPr>
        </p:nvSpPr>
        <p:spPr/>
        <p:txBody>
          <a:bodyPr/>
          <a:lstStyle/>
          <a:p>
            <a:fld id="{D0A4BE25-63F8-4FBD-909E-92E38D93C208}" type="slidenum">
              <a:rPr lang="fr-FR" smtClean="0"/>
              <a:t>5</a:t>
            </a:fld>
            <a:endParaRPr lang="fr-FR" dirty="0"/>
          </a:p>
        </p:txBody>
      </p:sp>
      <p:sp>
        <p:nvSpPr>
          <p:cNvPr id="11" name="Titre 3">
            <a:extLst>
              <a:ext uri="{FF2B5EF4-FFF2-40B4-BE49-F238E27FC236}">
                <a16:creationId xmlns:a16="http://schemas.microsoft.com/office/drawing/2014/main" id="{447E7C6C-DD22-A1B4-6969-6C18A9B38CA1}"/>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12" name="Rectangle 11">
            <a:extLst>
              <a:ext uri="{FF2B5EF4-FFF2-40B4-BE49-F238E27FC236}">
                <a16:creationId xmlns:a16="http://schemas.microsoft.com/office/drawing/2014/main" id="{77EC57D2-A74F-7766-2ED1-BD35BC3626E2}"/>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CEBAEBE1-639C-1615-F8AC-259F321E8055}"/>
              </a:ext>
            </a:extLst>
          </p:cNvPr>
          <p:cNvSpPr/>
          <p:nvPr/>
        </p:nvSpPr>
        <p:spPr>
          <a:xfrm rot="19540409">
            <a:off x="2591477" y="-53196"/>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4" name="Rectangle : coins arrondis 13">
            <a:extLst>
              <a:ext uri="{FF2B5EF4-FFF2-40B4-BE49-F238E27FC236}">
                <a16:creationId xmlns:a16="http://schemas.microsoft.com/office/drawing/2014/main" id="{FD974B5E-BC58-AC94-BDF0-C561621726AA}"/>
              </a:ext>
            </a:extLst>
          </p:cNvPr>
          <p:cNvSpPr/>
          <p:nvPr/>
        </p:nvSpPr>
        <p:spPr>
          <a:xfrm rot="19540409">
            <a:off x="4209942" y="-53196"/>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F5CC2058-CF13-3D3C-01AD-EBA5E5C96EC4}"/>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9" name="Rectangle : coins arrondis 18">
            <a:extLst>
              <a:ext uri="{FF2B5EF4-FFF2-40B4-BE49-F238E27FC236}">
                <a16:creationId xmlns:a16="http://schemas.microsoft.com/office/drawing/2014/main" id="{C1F2CE5D-F11C-0014-7F4B-6EFD2D12ABB0}"/>
              </a:ext>
            </a:extLst>
          </p:cNvPr>
          <p:cNvSpPr/>
          <p:nvPr/>
        </p:nvSpPr>
        <p:spPr>
          <a:xfrm rot="19540409">
            <a:off x="936555" y="-53196"/>
            <a:ext cx="2564168" cy="438721"/>
          </a:xfrm>
          <a:prstGeom prst="roundRect">
            <a:avLst>
              <a:gd name="adj" fmla="val 50000"/>
            </a:avLst>
          </a:prstGeom>
          <a:solidFill>
            <a:srgbClr val="D7B32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25" name="ZoneTexte 24">
            <a:extLst>
              <a:ext uri="{FF2B5EF4-FFF2-40B4-BE49-F238E27FC236}">
                <a16:creationId xmlns:a16="http://schemas.microsoft.com/office/drawing/2014/main" id="{B01C5039-A65C-A5AD-AF50-8166114FDBC5}"/>
              </a:ext>
            </a:extLst>
          </p:cNvPr>
          <p:cNvSpPr txBox="1"/>
          <p:nvPr/>
        </p:nvSpPr>
        <p:spPr>
          <a:xfrm>
            <a:off x="1036146" y="1052857"/>
            <a:ext cx="10026840" cy="767133"/>
          </a:xfrm>
          <a:prstGeom prst="rect">
            <a:avLst/>
          </a:prstGeom>
          <a:noFill/>
        </p:spPr>
        <p:txBody>
          <a:bodyPr wrap="square" rtlCol="0">
            <a:spAutoFit/>
          </a:bodyPr>
          <a:lstStyle/>
          <a:p>
            <a:pPr>
              <a:lnSpc>
                <a:spcPct val="150000"/>
              </a:lnSpc>
            </a:pPr>
            <a:r>
              <a:rPr lang="fr-FR" sz="3200" dirty="0" err="1">
                <a:latin typeface="Avenir" panose="02000503020000020003" pitchFamily="2" charset="0"/>
              </a:rPr>
              <a:t>What</a:t>
            </a:r>
            <a:r>
              <a:rPr lang="fr-FR" sz="3200" dirty="0">
                <a:latin typeface="Avenir" panose="02000503020000020003" pitchFamily="2" charset="0"/>
              </a:rPr>
              <a:t> </a:t>
            </a:r>
            <a:r>
              <a:rPr lang="fr-FR" sz="3200" dirty="0" err="1">
                <a:latin typeface="Avenir" panose="02000503020000020003" pitchFamily="2" charset="0"/>
              </a:rPr>
              <a:t>is</a:t>
            </a:r>
            <a:r>
              <a:rPr lang="fr-FR" sz="3200" dirty="0">
                <a:latin typeface="Avenir" panose="02000503020000020003" pitchFamily="2" charset="0"/>
              </a:rPr>
              <a:t> </a:t>
            </a:r>
            <a:r>
              <a:rPr lang="fr-FR" sz="3200" dirty="0" err="1">
                <a:latin typeface="Avenir" panose="02000503020000020003" pitchFamily="2" charset="0"/>
              </a:rPr>
              <a:t>True</a:t>
            </a:r>
            <a:r>
              <a:rPr lang="fr-FR" sz="3200" dirty="0">
                <a:latin typeface="Avenir" panose="02000503020000020003" pitchFamily="2" charset="0"/>
              </a:rPr>
              <a:t> </a:t>
            </a:r>
            <a:r>
              <a:rPr lang="fr-FR" sz="3200" dirty="0" err="1">
                <a:latin typeface="Avenir" panose="02000503020000020003" pitchFamily="2" charset="0"/>
              </a:rPr>
              <a:t>Cost</a:t>
            </a:r>
            <a:r>
              <a:rPr lang="fr-FR" sz="3200" dirty="0">
                <a:latin typeface="Avenir" panose="02000503020000020003" pitchFamily="2" charset="0"/>
              </a:rPr>
              <a:t> </a:t>
            </a:r>
            <a:r>
              <a:rPr lang="fr-FR" sz="3200" dirty="0" err="1">
                <a:latin typeface="Avenir" panose="02000503020000020003" pitchFamily="2" charset="0"/>
              </a:rPr>
              <a:t>Accounting</a:t>
            </a:r>
            <a:r>
              <a:rPr lang="fr-FR" sz="3200" dirty="0">
                <a:latin typeface="Avenir" panose="02000503020000020003" pitchFamily="2" charset="0"/>
              </a:rPr>
              <a:t> for Food (TCAF) ?</a:t>
            </a:r>
          </a:p>
        </p:txBody>
      </p:sp>
      <p:pic>
        <p:nvPicPr>
          <p:cNvPr id="46" name="Image 45" descr="Une image contenant noir, obscurité&#10;&#10;Description générée automatiquement">
            <a:extLst>
              <a:ext uri="{FF2B5EF4-FFF2-40B4-BE49-F238E27FC236}">
                <a16:creationId xmlns:a16="http://schemas.microsoft.com/office/drawing/2014/main" id="{231E2F7E-A3C2-184A-A0D0-038C77D2BC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4979" y="3615855"/>
            <a:ext cx="1447014" cy="1447014"/>
          </a:xfrm>
          <a:prstGeom prst="rect">
            <a:avLst/>
          </a:prstGeom>
        </p:spPr>
      </p:pic>
      <p:sp>
        <p:nvSpPr>
          <p:cNvPr id="54" name="Flèche en arc 53">
            <a:extLst>
              <a:ext uri="{FF2B5EF4-FFF2-40B4-BE49-F238E27FC236}">
                <a16:creationId xmlns:a16="http://schemas.microsoft.com/office/drawing/2014/main" id="{FC192761-3990-12D9-0FFD-74539D9F2F19}"/>
              </a:ext>
            </a:extLst>
          </p:cNvPr>
          <p:cNvSpPr/>
          <p:nvPr/>
        </p:nvSpPr>
        <p:spPr>
          <a:xfrm rot="5400000">
            <a:off x="3385651" y="2675757"/>
            <a:ext cx="3326471" cy="3327211"/>
          </a:xfrm>
          <a:prstGeom prst="circularArrow">
            <a:avLst>
              <a:gd name="adj1" fmla="val 10374"/>
              <a:gd name="adj2" fmla="val 985585"/>
              <a:gd name="adj3" fmla="val 9388719"/>
              <a:gd name="adj4" fmla="val 10800000"/>
              <a:gd name="adj5" fmla="val 12500"/>
            </a:avLst>
          </a:prstGeom>
          <a:solidFill>
            <a:srgbClr val="EBDA9D"/>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dirty="0"/>
          </a:p>
        </p:txBody>
      </p:sp>
      <p:grpSp>
        <p:nvGrpSpPr>
          <p:cNvPr id="49" name="Groupe 48">
            <a:extLst>
              <a:ext uri="{FF2B5EF4-FFF2-40B4-BE49-F238E27FC236}">
                <a16:creationId xmlns:a16="http://schemas.microsoft.com/office/drawing/2014/main" id="{FFCE7EC6-69A3-69BB-B9EC-A7E914406DBA}"/>
              </a:ext>
            </a:extLst>
          </p:cNvPr>
          <p:cNvGrpSpPr/>
          <p:nvPr/>
        </p:nvGrpSpPr>
        <p:grpSpPr>
          <a:xfrm>
            <a:off x="5820280" y="3853475"/>
            <a:ext cx="780548" cy="944875"/>
            <a:chOff x="9173547" y="3431283"/>
            <a:chExt cx="550505" cy="639140"/>
          </a:xfrm>
        </p:grpSpPr>
        <p:sp>
          <p:nvSpPr>
            <p:cNvPr id="51" name="Hexagone 50">
              <a:extLst>
                <a:ext uri="{FF2B5EF4-FFF2-40B4-BE49-F238E27FC236}">
                  <a16:creationId xmlns:a16="http://schemas.microsoft.com/office/drawing/2014/main" id="{41283B79-5E4D-97F0-D444-4463045ABF8B}"/>
                </a:ext>
              </a:extLst>
            </p:cNvPr>
            <p:cNvSpPr/>
            <p:nvPr/>
          </p:nvSpPr>
          <p:spPr>
            <a:xfrm rot="5400000">
              <a:off x="9129230" y="3475600"/>
              <a:ext cx="639140" cy="550505"/>
            </a:xfrm>
            <a:prstGeom prst="hex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Graphique 49" descr="Pièces contour">
              <a:extLst>
                <a:ext uri="{FF2B5EF4-FFF2-40B4-BE49-F238E27FC236}">
                  <a16:creationId xmlns:a16="http://schemas.microsoft.com/office/drawing/2014/main" id="{69A368CA-D097-28FC-6F13-58FC107932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5984" y="3574964"/>
              <a:ext cx="385632" cy="385631"/>
            </a:xfrm>
            <a:prstGeom prst="rect">
              <a:avLst/>
            </a:prstGeom>
          </p:spPr>
        </p:pic>
      </p:grpSp>
      <p:sp>
        <p:nvSpPr>
          <p:cNvPr id="55" name="Flèche en arc 54">
            <a:extLst>
              <a:ext uri="{FF2B5EF4-FFF2-40B4-BE49-F238E27FC236}">
                <a16:creationId xmlns:a16="http://schemas.microsoft.com/office/drawing/2014/main" id="{38002C24-8A83-F51A-6193-352FB5CE6EE5}"/>
              </a:ext>
            </a:extLst>
          </p:cNvPr>
          <p:cNvSpPr/>
          <p:nvPr/>
        </p:nvSpPr>
        <p:spPr>
          <a:xfrm rot="5400000">
            <a:off x="2496488" y="1762394"/>
            <a:ext cx="5083997" cy="5085128"/>
          </a:xfrm>
          <a:prstGeom prst="circularArrow">
            <a:avLst>
              <a:gd name="adj1" fmla="val 6366"/>
              <a:gd name="adj2" fmla="val 887348"/>
              <a:gd name="adj3" fmla="val 9276022"/>
              <a:gd name="adj4" fmla="val 10800000"/>
              <a:gd name="adj5" fmla="val 11644"/>
            </a:avLst>
          </a:prstGeom>
          <a:solidFill>
            <a:srgbClr val="C6BE79"/>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dirty="0"/>
          </a:p>
        </p:txBody>
      </p:sp>
      <p:pic>
        <p:nvPicPr>
          <p:cNvPr id="40" name="Image 39">
            <a:extLst>
              <a:ext uri="{FF2B5EF4-FFF2-40B4-BE49-F238E27FC236}">
                <a16:creationId xmlns:a16="http://schemas.microsoft.com/office/drawing/2014/main" id="{AC9D542D-EC74-99A9-4E0A-F01FE24FB2B0}"/>
              </a:ext>
            </a:extLst>
          </p:cNvPr>
          <p:cNvPicPr>
            <a:picLocks noChangeAspect="1"/>
          </p:cNvPicPr>
          <p:nvPr/>
        </p:nvPicPr>
        <p:blipFill>
          <a:blip r:embed="rId11"/>
          <a:stretch>
            <a:fillRect/>
          </a:stretch>
        </p:blipFill>
        <p:spPr>
          <a:xfrm>
            <a:off x="5845500" y="2062476"/>
            <a:ext cx="780548" cy="944875"/>
          </a:xfrm>
          <a:prstGeom prst="rect">
            <a:avLst/>
          </a:prstGeom>
        </p:spPr>
      </p:pic>
      <p:pic>
        <p:nvPicPr>
          <p:cNvPr id="41" name="Image 40">
            <a:extLst>
              <a:ext uri="{FF2B5EF4-FFF2-40B4-BE49-F238E27FC236}">
                <a16:creationId xmlns:a16="http://schemas.microsoft.com/office/drawing/2014/main" id="{BC77ECDD-6D0C-5F16-B05C-2A2468C69F93}"/>
              </a:ext>
            </a:extLst>
          </p:cNvPr>
          <p:cNvPicPr>
            <a:picLocks noChangeAspect="1"/>
          </p:cNvPicPr>
          <p:nvPr/>
        </p:nvPicPr>
        <p:blipFill>
          <a:blip r:embed="rId12"/>
          <a:stretch>
            <a:fillRect/>
          </a:stretch>
        </p:blipFill>
        <p:spPr>
          <a:xfrm>
            <a:off x="6225210" y="2697393"/>
            <a:ext cx="780548" cy="944875"/>
          </a:xfrm>
          <a:prstGeom prst="rect">
            <a:avLst/>
          </a:prstGeom>
        </p:spPr>
      </p:pic>
      <p:pic>
        <p:nvPicPr>
          <p:cNvPr id="42" name="Image 41">
            <a:extLst>
              <a:ext uri="{FF2B5EF4-FFF2-40B4-BE49-F238E27FC236}">
                <a16:creationId xmlns:a16="http://schemas.microsoft.com/office/drawing/2014/main" id="{741A11E8-54A1-9731-A06D-E92452F4478E}"/>
              </a:ext>
            </a:extLst>
          </p:cNvPr>
          <p:cNvPicPr>
            <a:picLocks noChangeAspect="1"/>
          </p:cNvPicPr>
          <p:nvPr/>
        </p:nvPicPr>
        <p:blipFill>
          <a:blip r:embed="rId13"/>
          <a:stretch>
            <a:fillRect/>
          </a:stretch>
        </p:blipFill>
        <p:spPr>
          <a:xfrm>
            <a:off x="3116334" y="4977929"/>
            <a:ext cx="780548" cy="944875"/>
          </a:xfrm>
          <a:prstGeom prst="rect">
            <a:avLst/>
          </a:prstGeom>
        </p:spPr>
      </p:pic>
      <p:pic>
        <p:nvPicPr>
          <p:cNvPr id="43" name="Image 42">
            <a:extLst>
              <a:ext uri="{FF2B5EF4-FFF2-40B4-BE49-F238E27FC236}">
                <a16:creationId xmlns:a16="http://schemas.microsoft.com/office/drawing/2014/main" id="{B7F97D6E-3618-7831-943D-55D00EBC16DF}"/>
              </a:ext>
            </a:extLst>
          </p:cNvPr>
          <p:cNvPicPr>
            <a:picLocks noChangeAspect="1"/>
          </p:cNvPicPr>
          <p:nvPr/>
        </p:nvPicPr>
        <p:blipFill>
          <a:blip r:embed="rId14"/>
          <a:stretch>
            <a:fillRect/>
          </a:stretch>
        </p:blipFill>
        <p:spPr>
          <a:xfrm>
            <a:off x="3489778" y="5645041"/>
            <a:ext cx="780549" cy="944875"/>
          </a:xfrm>
          <a:prstGeom prst="rect">
            <a:avLst/>
          </a:prstGeom>
        </p:spPr>
      </p:pic>
      <p:pic>
        <p:nvPicPr>
          <p:cNvPr id="44" name="Image 43">
            <a:extLst>
              <a:ext uri="{FF2B5EF4-FFF2-40B4-BE49-F238E27FC236}">
                <a16:creationId xmlns:a16="http://schemas.microsoft.com/office/drawing/2014/main" id="{647F6119-6B6B-B807-AF4D-83519946BFA1}"/>
              </a:ext>
            </a:extLst>
          </p:cNvPr>
          <p:cNvPicPr>
            <a:picLocks noChangeAspect="1"/>
          </p:cNvPicPr>
          <p:nvPr/>
        </p:nvPicPr>
        <p:blipFill>
          <a:blip r:embed="rId15"/>
          <a:stretch>
            <a:fillRect/>
          </a:stretch>
        </p:blipFill>
        <p:spPr>
          <a:xfrm>
            <a:off x="2959996" y="2813019"/>
            <a:ext cx="776752" cy="940279"/>
          </a:xfrm>
          <a:prstGeom prst="rect">
            <a:avLst/>
          </a:prstGeom>
        </p:spPr>
      </p:pic>
      <p:sp>
        <p:nvSpPr>
          <p:cNvPr id="56" name="ZoneTexte 55">
            <a:extLst>
              <a:ext uri="{FF2B5EF4-FFF2-40B4-BE49-F238E27FC236}">
                <a16:creationId xmlns:a16="http://schemas.microsoft.com/office/drawing/2014/main" id="{FAA59CC8-9DE5-6A5F-4FFF-B981F51C09D8}"/>
              </a:ext>
            </a:extLst>
          </p:cNvPr>
          <p:cNvSpPr txBox="1"/>
          <p:nvPr/>
        </p:nvSpPr>
        <p:spPr>
          <a:xfrm rot="20377327">
            <a:off x="4418993" y="4763411"/>
            <a:ext cx="1894987" cy="768328"/>
          </a:xfrm>
          <a:prstGeom prst="rect">
            <a:avLst/>
          </a:prstGeom>
          <a:noFill/>
        </p:spPr>
        <p:txBody>
          <a:bodyPr wrap="none" rtlCol="0">
            <a:prstTxWarp prst="textArchDown">
              <a:avLst>
                <a:gd name="adj" fmla="val 1053345"/>
              </a:avLst>
            </a:prstTxWarp>
            <a:spAutoFit/>
          </a:bodyPr>
          <a:lstStyle/>
          <a:p>
            <a:r>
              <a:rPr lang="fr-FR" dirty="0">
                <a:latin typeface="Avenir Light" panose="020B0402020203020204" pitchFamily="34" charset="77"/>
              </a:rPr>
              <a:t>Production </a:t>
            </a:r>
            <a:r>
              <a:rPr lang="fr-FR" dirty="0" err="1">
                <a:latin typeface="Avenir Light" panose="020B0402020203020204" pitchFamily="34" charset="77"/>
              </a:rPr>
              <a:t>costs</a:t>
            </a:r>
            <a:endParaRPr lang="fr-FR" dirty="0">
              <a:latin typeface="Avenir Light" panose="020B0402020203020204" pitchFamily="34" charset="77"/>
            </a:endParaRPr>
          </a:p>
        </p:txBody>
      </p:sp>
      <p:sp>
        <p:nvSpPr>
          <p:cNvPr id="68" name="ZoneTexte 67">
            <a:extLst>
              <a:ext uri="{FF2B5EF4-FFF2-40B4-BE49-F238E27FC236}">
                <a16:creationId xmlns:a16="http://schemas.microsoft.com/office/drawing/2014/main" id="{D5F21F10-4A80-EF8A-DC5E-B95262F3E0A2}"/>
              </a:ext>
            </a:extLst>
          </p:cNvPr>
          <p:cNvSpPr txBox="1"/>
          <p:nvPr/>
        </p:nvSpPr>
        <p:spPr>
          <a:xfrm rot="20527577">
            <a:off x="4455067" y="5356601"/>
            <a:ext cx="2156936" cy="858238"/>
          </a:xfrm>
          <a:prstGeom prst="rect">
            <a:avLst/>
          </a:prstGeom>
          <a:noFill/>
        </p:spPr>
        <p:txBody>
          <a:bodyPr wrap="none" rtlCol="0">
            <a:prstTxWarp prst="textArchDown">
              <a:avLst>
                <a:gd name="adj" fmla="val 814453"/>
              </a:avLst>
            </a:prstTxWarp>
            <a:spAutoFit/>
          </a:bodyPr>
          <a:lstStyle/>
          <a:p>
            <a:r>
              <a:rPr lang="fr-FR" dirty="0" err="1">
                <a:latin typeface="Avenir Light" panose="020B0402020203020204" pitchFamily="34" charset="77"/>
              </a:rPr>
              <a:t>Hidden</a:t>
            </a:r>
            <a:r>
              <a:rPr lang="fr-FR" dirty="0">
                <a:latin typeface="Avenir Light" panose="020B0402020203020204" pitchFamily="34" charset="77"/>
              </a:rPr>
              <a:t> </a:t>
            </a:r>
            <a:r>
              <a:rPr lang="fr-FR" dirty="0" err="1">
                <a:latin typeface="Avenir Light" panose="020B0402020203020204" pitchFamily="34" charset="77"/>
              </a:rPr>
              <a:t>costs</a:t>
            </a:r>
            <a:r>
              <a:rPr lang="fr-FR" dirty="0">
                <a:latin typeface="Avenir Light" panose="020B0402020203020204" pitchFamily="34" charset="77"/>
              </a:rPr>
              <a:t> &amp; </a:t>
            </a:r>
            <a:r>
              <a:rPr lang="fr-FR" dirty="0" err="1">
                <a:latin typeface="Avenir Light" panose="020B0402020203020204" pitchFamily="34" charset="77"/>
              </a:rPr>
              <a:t>benefits</a:t>
            </a:r>
            <a:endParaRPr lang="fr-FR" dirty="0">
              <a:latin typeface="Avenir Light" panose="020B0402020203020204" pitchFamily="34" charset="77"/>
            </a:endParaRPr>
          </a:p>
        </p:txBody>
      </p:sp>
      <p:sp>
        <p:nvSpPr>
          <p:cNvPr id="69" name="ZoneTexte 68">
            <a:extLst>
              <a:ext uri="{FF2B5EF4-FFF2-40B4-BE49-F238E27FC236}">
                <a16:creationId xmlns:a16="http://schemas.microsoft.com/office/drawing/2014/main" id="{FCE4843D-8580-EB2E-C23A-C42FAB629F1B}"/>
              </a:ext>
            </a:extLst>
          </p:cNvPr>
          <p:cNvSpPr txBox="1"/>
          <p:nvPr/>
        </p:nvSpPr>
        <p:spPr>
          <a:xfrm rot="19977149">
            <a:off x="5361338" y="6136987"/>
            <a:ext cx="1526380" cy="369332"/>
          </a:xfrm>
          <a:prstGeom prst="rect">
            <a:avLst/>
          </a:prstGeom>
          <a:noFill/>
        </p:spPr>
        <p:txBody>
          <a:bodyPr wrap="none" rtlCol="0">
            <a:prstTxWarp prst="textArchDown">
              <a:avLst>
                <a:gd name="adj" fmla="val 1712432"/>
              </a:avLst>
            </a:prstTxWarp>
            <a:spAutoFit/>
          </a:bodyPr>
          <a:lstStyle/>
          <a:p>
            <a:r>
              <a:rPr lang="fr-FR" dirty="0" err="1">
                <a:latin typeface="Avenir Medium" panose="02000503020000020003" pitchFamily="2" charset="0"/>
              </a:rPr>
              <a:t>True</a:t>
            </a:r>
            <a:r>
              <a:rPr lang="fr-FR" dirty="0">
                <a:latin typeface="Avenir Medium" panose="02000503020000020003" pitchFamily="2" charset="0"/>
              </a:rPr>
              <a:t> </a:t>
            </a:r>
            <a:r>
              <a:rPr lang="fr-FR" dirty="0" err="1">
                <a:latin typeface="Avenir Medium" panose="02000503020000020003" pitchFamily="2" charset="0"/>
              </a:rPr>
              <a:t>cost</a:t>
            </a:r>
            <a:endParaRPr lang="fr-FR" dirty="0">
              <a:latin typeface="Avenir Medium" panose="02000503020000020003" pitchFamily="2" charset="0"/>
            </a:endParaRPr>
          </a:p>
        </p:txBody>
      </p:sp>
      <p:cxnSp>
        <p:nvCxnSpPr>
          <p:cNvPr id="71" name="Connecteur droit 70">
            <a:extLst>
              <a:ext uri="{FF2B5EF4-FFF2-40B4-BE49-F238E27FC236}">
                <a16:creationId xmlns:a16="http://schemas.microsoft.com/office/drawing/2014/main" id="{40582961-4C50-33ED-4941-4A5103AE8666}"/>
              </a:ext>
            </a:extLst>
          </p:cNvPr>
          <p:cNvCxnSpPr>
            <a:cxnSpLocks/>
          </p:cNvCxnSpPr>
          <p:nvPr/>
        </p:nvCxnSpPr>
        <p:spPr>
          <a:xfrm>
            <a:off x="6600829" y="2711461"/>
            <a:ext cx="6544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D14D7C0E-CB23-863D-55D6-6EAEAA7BF59B}"/>
              </a:ext>
            </a:extLst>
          </p:cNvPr>
          <p:cNvSpPr txBox="1"/>
          <p:nvPr/>
        </p:nvSpPr>
        <p:spPr>
          <a:xfrm>
            <a:off x="7330570" y="2542184"/>
            <a:ext cx="1606017" cy="338554"/>
          </a:xfrm>
          <a:prstGeom prst="rect">
            <a:avLst/>
          </a:prstGeom>
          <a:noFill/>
        </p:spPr>
        <p:txBody>
          <a:bodyPr wrap="none" rtlCol="0">
            <a:spAutoFit/>
          </a:bodyPr>
          <a:lstStyle/>
          <a:p>
            <a:r>
              <a:rPr lang="fr-FR" sz="1600" b="1" dirty="0" err="1">
                <a:latin typeface="Avenir Book" panose="02000503020000020003" pitchFamily="2" charset="0"/>
              </a:rPr>
              <a:t>Environmental</a:t>
            </a:r>
            <a:r>
              <a:rPr lang="fr-FR" sz="1600" dirty="0">
                <a:latin typeface="Avenir Book" panose="02000503020000020003" pitchFamily="2" charset="0"/>
              </a:rPr>
              <a:t> </a:t>
            </a:r>
          </a:p>
        </p:txBody>
      </p:sp>
      <p:sp>
        <p:nvSpPr>
          <p:cNvPr id="75" name="ZoneTexte 74">
            <a:extLst>
              <a:ext uri="{FF2B5EF4-FFF2-40B4-BE49-F238E27FC236}">
                <a16:creationId xmlns:a16="http://schemas.microsoft.com/office/drawing/2014/main" id="{AF19B89A-9F2C-7B0D-0EBC-75890C563FB8}"/>
              </a:ext>
            </a:extLst>
          </p:cNvPr>
          <p:cNvSpPr txBox="1"/>
          <p:nvPr/>
        </p:nvSpPr>
        <p:spPr>
          <a:xfrm>
            <a:off x="1099866" y="3110072"/>
            <a:ext cx="1553630" cy="338554"/>
          </a:xfrm>
          <a:prstGeom prst="rect">
            <a:avLst/>
          </a:prstGeom>
          <a:noFill/>
        </p:spPr>
        <p:txBody>
          <a:bodyPr wrap="none" rtlCol="0">
            <a:spAutoFit/>
          </a:bodyPr>
          <a:lstStyle/>
          <a:p>
            <a:r>
              <a:rPr lang="fr-FR" sz="1600" b="1" dirty="0">
                <a:latin typeface="Avenir Book" panose="02000503020000020003" pitchFamily="2" charset="0"/>
              </a:rPr>
              <a:t>Human </a:t>
            </a:r>
            <a:r>
              <a:rPr lang="fr-FR" sz="1600" b="1" dirty="0" err="1">
                <a:latin typeface="Avenir Book" panose="02000503020000020003" pitchFamily="2" charset="0"/>
              </a:rPr>
              <a:t>Health</a:t>
            </a:r>
            <a:endParaRPr lang="fr-FR" sz="1600" b="1" dirty="0">
              <a:latin typeface="Avenir Book" panose="02000503020000020003" pitchFamily="2" charset="0"/>
            </a:endParaRPr>
          </a:p>
        </p:txBody>
      </p:sp>
      <p:cxnSp>
        <p:nvCxnSpPr>
          <p:cNvPr id="76" name="Connecteur droit 75">
            <a:extLst>
              <a:ext uri="{FF2B5EF4-FFF2-40B4-BE49-F238E27FC236}">
                <a16:creationId xmlns:a16="http://schemas.microsoft.com/office/drawing/2014/main" id="{D76BADEA-9EA8-AEF9-E986-2727534998A9}"/>
              </a:ext>
            </a:extLst>
          </p:cNvPr>
          <p:cNvCxnSpPr>
            <a:cxnSpLocks/>
            <a:stCxn id="75" idx="3"/>
          </p:cNvCxnSpPr>
          <p:nvPr/>
        </p:nvCxnSpPr>
        <p:spPr>
          <a:xfrm>
            <a:off x="2653496" y="3279349"/>
            <a:ext cx="327664" cy="28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6211CEED-6651-85F3-FBB1-889890057115}"/>
              </a:ext>
            </a:extLst>
          </p:cNvPr>
          <p:cNvSpPr txBox="1"/>
          <p:nvPr/>
        </p:nvSpPr>
        <p:spPr>
          <a:xfrm>
            <a:off x="1035079" y="5734634"/>
            <a:ext cx="1827744" cy="338554"/>
          </a:xfrm>
          <a:prstGeom prst="rect">
            <a:avLst/>
          </a:prstGeom>
          <a:noFill/>
        </p:spPr>
        <p:txBody>
          <a:bodyPr wrap="none" rtlCol="0">
            <a:spAutoFit/>
          </a:bodyPr>
          <a:lstStyle/>
          <a:p>
            <a:r>
              <a:rPr lang="fr-FR" sz="1600" b="1" dirty="0">
                <a:latin typeface="Avenir Book" panose="02000503020000020003" pitchFamily="2" charset="0"/>
              </a:rPr>
              <a:t>Socio - </a:t>
            </a:r>
            <a:r>
              <a:rPr lang="fr-FR" sz="1600" b="1" dirty="0" err="1">
                <a:latin typeface="Avenir Book" panose="02000503020000020003" pitchFamily="2" charset="0"/>
              </a:rPr>
              <a:t>Economic</a:t>
            </a:r>
            <a:endParaRPr lang="fr-FR" sz="1600" b="1" dirty="0">
              <a:latin typeface="Avenir Book" panose="02000503020000020003" pitchFamily="2" charset="0"/>
            </a:endParaRPr>
          </a:p>
        </p:txBody>
      </p:sp>
      <p:cxnSp>
        <p:nvCxnSpPr>
          <p:cNvPr id="78" name="Connecteur droit 77">
            <a:extLst>
              <a:ext uri="{FF2B5EF4-FFF2-40B4-BE49-F238E27FC236}">
                <a16:creationId xmlns:a16="http://schemas.microsoft.com/office/drawing/2014/main" id="{2C631C89-2420-B0C6-2F56-3634C204D247}"/>
              </a:ext>
            </a:extLst>
          </p:cNvPr>
          <p:cNvCxnSpPr>
            <a:cxnSpLocks/>
            <a:stCxn id="77" idx="3"/>
          </p:cNvCxnSpPr>
          <p:nvPr/>
        </p:nvCxnSpPr>
        <p:spPr>
          <a:xfrm>
            <a:off x="2862823" y="5903911"/>
            <a:ext cx="6447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4" name="Image 83" descr="Une image contenant noir, obscurité&#10;&#10;Description générée automatiquement">
            <a:extLst>
              <a:ext uri="{FF2B5EF4-FFF2-40B4-BE49-F238E27FC236}">
                <a16:creationId xmlns:a16="http://schemas.microsoft.com/office/drawing/2014/main" id="{9DD34FB0-1A21-F58E-D7B5-DB0C2B7522A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41650" y="3444488"/>
            <a:ext cx="572726" cy="574126"/>
          </a:xfrm>
          <a:prstGeom prst="rect">
            <a:avLst/>
          </a:prstGeom>
        </p:spPr>
      </p:pic>
      <p:sp>
        <p:nvSpPr>
          <p:cNvPr id="95" name="ZoneTexte 94">
            <a:extLst>
              <a:ext uri="{FF2B5EF4-FFF2-40B4-BE49-F238E27FC236}">
                <a16:creationId xmlns:a16="http://schemas.microsoft.com/office/drawing/2014/main" id="{62A3C1F5-A30C-5155-39F1-AEFBE0C554BB}"/>
              </a:ext>
            </a:extLst>
          </p:cNvPr>
          <p:cNvSpPr txBox="1"/>
          <p:nvPr/>
        </p:nvSpPr>
        <p:spPr>
          <a:xfrm>
            <a:off x="8069354" y="3433676"/>
            <a:ext cx="2385751" cy="523220"/>
          </a:xfrm>
          <a:prstGeom prst="rect">
            <a:avLst/>
          </a:prstGeom>
          <a:noFill/>
        </p:spPr>
        <p:txBody>
          <a:bodyPr wrap="square" rtlCol="0">
            <a:spAutoFit/>
          </a:bodyPr>
          <a:lstStyle/>
          <a:p>
            <a:pPr algn="r"/>
            <a:r>
              <a:rPr lang="fr-FR" sz="1400" dirty="0">
                <a:latin typeface="Avenir Medium" panose="02000503020000020003" pitchFamily="2" charset="0"/>
              </a:rPr>
              <a:t>Tool</a:t>
            </a:r>
            <a:r>
              <a:rPr lang="fr-FR" sz="1400" dirty="0">
                <a:latin typeface="Avenir Light" panose="020B0402020203020204" pitchFamily="34" charset="77"/>
              </a:rPr>
              <a:t> to </a:t>
            </a:r>
            <a:r>
              <a:rPr lang="fr-FR" sz="1400" dirty="0" err="1">
                <a:latin typeface="Avenir Light" panose="020B0402020203020204" pitchFamily="34" charset="77"/>
              </a:rPr>
              <a:t>adress</a:t>
            </a:r>
            <a:r>
              <a:rPr lang="fr-FR" sz="1400" dirty="0">
                <a:latin typeface="Avenir Light" panose="020B0402020203020204" pitchFamily="34" charset="77"/>
              </a:rPr>
              <a:t> </a:t>
            </a:r>
            <a:r>
              <a:rPr lang="fr-FR" sz="1400" dirty="0" err="1">
                <a:latin typeface="Avenir Light" panose="020B0402020203020204" pitchFamily="34" charset="77"/>
              </a:rPr>
              <a:t>agrifood</a:t>
            </a:r>
            <a:r>
              <a:rPr lang="fr-FR" sz="1400" dirty="0">
                <a:latin typeface="Avenir Light" panose="020B0402020203020204" pitchFamily="34" charset="77"/>
              </a:rPr>
              <a:t> </a:t>
            </a:r>
            <a:r>
              <a:rPr lang="fr-FR" sz="1400" dirty="0" err="1">
                <a:latin typeface="Avenir Light" panose="020B0402020203020204" pitchFamily="34" charset="77"/>
              </a:rPr>
              <a:t>systems</a:t>
            </a:r>
            <a:r>
              <a:rPr lang="fr-FR" sz="1400" dirty="0">
                <a:latin typeface="Avenir Light" panose="020B0402020203020204" pitchFamily="34" charset="77"/>
              </a:rPr>
              <a:t>’ issues</a:t>
            </a:r>
            <a:r>
              <a:rPr lang="fr-FR" sz="1400" baseline="30000" dirty="0">
                <a:solidFill>
                  <a:schemeClr val="bg1">
                    <a:lumMod val="50000"/>
                  </a:schemeClr>
                </a:solidFill>
                <a:latin typeface="Avenir Light" panose="020B0402020203020204" pitchFamily="34" charset="77"/>
              </a:rPr>
              <a:t>1</a:t>
            </a:r>
            <a:endParaRPr lang="fr-FR" sz="1400" dirty="0">
              <a:latin typeface="Avenir Light" panose="020B0402020203020204" pitchFamily="34" charset="77"/>
            </a:endParaRPr>
          </a:p>
        </p:txBody>
      </p:sp>
      <p:pic>
        <p:nvPicPr>
          <p:cNvPr id="97" name="Image 96" descr="Une image contenant noir, obscurité&#10;&#10;Description générée automatiquement">
            <a:extLst>
              <a:ext uri="{FF2B5EF4-FFF2-40B4-BE49-F238E27FC236}">
                <a16:creationId xmlns:a16="http://schemas.microsoft.com/office/drawing/2014/main" id="{8FBFFD9A-25EE-2B08-695B-66624A22B02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40163" y="4620308"/>
            <a:ext cx="574125" cy="574125"/>
          </a:xfrm>
          <a:prstGeom prst="rect">
            <a:avLst/>
          </a:prstGeom>
        </p:spPr>
      </p:pic>
      <p:sp>
        <p:nvSpPr>
          <p:cNvPr id="98" name="ZoneTexte 97">
            <a:extLst>
              <a:ext uri="{FF2B5EF4-FFF2-40B4-BE49-F238E27FC236}">
                <a16:creationId xmlns:a16="http://schemas.microsoft.com/office/drawing/2014/main" id="{F3EDD692-D044-5B83-6791-F7C31FD69ED0}"/>
              </a:ext>
            </a:extLst>
          </p:cNvPr>
          <p:cNvSpPr txBox="1"/>
          <p:nvPr/>
        </p:nvSpPr>
        <p:spPr>
          <a:xfrm>
            <a:off x="7279331" y="4470059"/>
            <a:ext cx="3182390" cy="738664"/>
          </a:xfrm>
          <a:prstGeom prst="rect">
            <a:avLst/>
          </a:prstGeom>
          <a:noFill/>
        </p:spPr>
        <p:txBody>
          <a:bodyPr wrap="square" rtlCol="0">
            <a:spAutoFit/>
          </a:bodyPr>
          <a:lstStyle/>
          <a:p>
            <a:pPr algn="r"/>
            <a:r>
              <a:rPr lang="fr-FR" sz="1400" dirty="0" err="1">
                <a:solidFill>
                  <a:schemeClr val="tx1"/>
                </a:solidFill>
                <a:latin typeface="Avenir Medium" panose="02000503020000020003" pitchFamily="2" charset="0"/>
                <a:cs typeface="Adelle Sans Devanagari Light" panose="02000503000000020004" pitchFamily="2" charset="-78"/>
              </a:rPr>
              <a:t>Informed</a:t>
            </a:r>
            <a:r>
              <a:rPr lang="fr-FR" sz="1400" dirty="0">
                <a:solidFill>
                  <a:schemeClr val="tx1"/>
                </a:solidFill>
                <a:latin typeface="Avenir Medium" panose="02000503020000020003" pitchFamily="2" charset="0"/>
                <a:cs typeface="Adelle Sans Devanagari Light" panose="02000503000000020004" pitchFamily="2" charset="-78"/>
              </a:rPr>
              <a:t> </a:t>
            </a:r>
            <a:r>
              <a:rPr lang="fr-FR" sz="1400" dirty="0" err="1">
                <a:solidFill>
                  <a:schemeClr val="tx1"/>
                </a:solidFill>
                <a:latin typeface="Avenir Medium" panose="02000503020000020003" pitchFamily="2" charset="0"/>
                <a:cs typeface="Adelle Sans Devanagari Light" panose="02000503000000020004" pitchFamily="2" charset="-78"/>
              </a:rPr>
              <a:t>decision-making</a:t>
            </a:r>
            <a:endParaRPr lang="fr-FR" sz="1400" dirty="0">
              <a:solidFill>
                <a:schemeClr val="tx1"/>
              </a:solidFill>
              <a:latin typeface="Avenir Medium" panose="02000503020000020003" pitchFamily="2" charset="0"/>
              <a:cs typeface="Adelle Sans Devanagari Light" panose="02000503000000020004" pitchFamily="2" charset="-78"/>
            </a:endParaRPr>
          </a:p>
          <a:p>
            <a:pPr algn="r"/>
            <a:r>
              <a:rPr lang="fr-FR" sz="1400" dirty="0" err="1">
                <a:latin typeface="Avenir Light" panose="020B0402020203020204" pitchFamily="34" charset="77"/>
                <a:cs typeface="Adelle Sans Devanagari Light" panose="02000503000000020004" pitchFamily="2" charset="-78"/>
              </a:rPr>
              <a:t>Policymakers</a:t>
            </a:r>
            <a:r>
              <a:rPr lang="fr-FR" sz="1400" dirty="0">
                <a:latin typeface="Avenir Light" panose="020B0402020203020204" pitchFamily="34" charset="77"/>
                <a:cs typeface="Adelle Sans Devanagari Light" panose="02000503000000020004" pitchFamily="2" charset="-78"/>
              </a:rPr>
              <a:t> – Farmers – Consumers..</a:t>
            </a:r>
            <a:r>
              <a:rPr lang="fr-FR" sz="1400" baseline="30000" dirty="0">
                <a:solidFill>
                  <a:schemeClr val="bg1">
                    <a:lumMod val="50000"/>
                  </a:schemeClr>
                </a:solidFill>
                <a:latin typeface="Avenir Light" panose="020B0402020203020204" pitchFamily="34" charset="77"/>
                <a:cs typeface="Adelle Sans Devanagari Light" panose="02000503000000020004" pitchFamily="2" charset="-78"/>
              </a:rPr>
              <a:t>2</a:t>
            </a:r>
            <a:r>
              <a:rPr lang="fr-FR" sz="1400" dirty="0">
                <a:latin typeface="Avenir Light" panose="020B0402020203020204" pitchFamily="34" charset="77"/>
                <a:cs typeface="Adelle Sans Devanagari Light" panose="02000503000000020004" pitchFamily="2" charset="-78"/>
              </a:rPr>
              <a:t>  </a:t>
            </a:r>
            <a:endParaRPr lang="fr-FR" sz="1400" dirty="0">
              <a:latin typeface="Avenir Light" panose="020B0402020203020204" pitchFamily="34" charset="77"/>
            </a:endParaRPr>
          </a:p>
        </p:txBody>
      </p:sp>
      <p:pic>
        <p:nvPicPr>
          <p:cNvPr id="5" name="Image 4" descr="Une image contenant noir, obscurité&#10;&#10;Description générée automatiquement">
            <a:extLst>
              <a:ext uri="{FF2B5EF4-FFF2-40B4-BE49-F238E27FC236}">
                <a16:creationId xmlns:a16="http://schemas.microsoft.com/office/drawing/2014/main" id="{2BD29503-85C7-2178-80A0-270E7172012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450234" y="5699971"/>
            <a:ext cx="574126" cy="574126"/>
          </a:xfrm>
          <a:prstGeom prst="rect">
            <a:avLst/>
          </a:prstGeom>
        </p:spPr>
      </p:pic>
      <p:sp>
        <p:nvSpPr>
          <p:cNvPr id="6" name="ZoneTexte 5">
            <a:extLst>
              <a:ext uri="{FF2B5EF4-FFF2-40B4-BE49-F238E27FC236}">
                <a16:creationId xmlns:a16="http://schemas.microsoft.com/office/drawing/2014/main" id="{9D2DE254-2897-522D-1975-004D7231A7F1}"/>
              </a:ext>
            </a:extLst>
          </p:cNvPr>
          <p:cNvSpPr txBox="1"/>
          <p:nvPr/>
        </p:nvSpPr>
        <p:spPr>
          <a:xfrm>
            <a:off x="12082813" y="5721887"/>
            <a:ext cx="3182390" cy="523220"/>
          </a:xfrm>
          <a:prstGeom prst="rect">
            <a:avLst/>
          </a:prstGeom>
          <a:noFill/>
        </p:spPr>
        <p:txBody>
          <a:bodyPr wrap="square" rtlCol="0">
            <a:spAutoFit/>
          </a:bodyPr>
          <a:lstStyle/>
          <a:p>
            <a:pPr algn="r"/>
            <a:r>
              <a:rPr lang="fr-FR" sz="1400" dirty="0">
                <a:solidFill>
                  <a:schemeClr val="tx1"/>
                </a:solidFill>
                <a:latin typeface="Avenir Medium" panose="02000503020000020003" pitchFamily="2" charset="0"/>
                <a:cs typeface="Adelle Sans Devanagari Light" panose="02000503000000020004" pitchFamily="2" charset="-78"/>
              </a:rPr>
              <a:t>No </a:t>
            </a:r>
            <a:r>
              <a:rPr lang="fr-FR" sz="1400" dirty="0" err="1">
                <a:solidFill>
                  <a:schemeClr val="tx1"/>
                </a:solidFill>
                <a:latin typeface="Avenir Medium" panose="02000503020000020003" pitchFamily="2" charset="0"/>
                <a:cs typeface="Adelle Sans Devanagari Light" panose="02000503000000020004" pitchFamily="2" charset="-78"/>
              </a:rPr>
              <a:t>harmonized</a:t>
            </a:r>
            <a:r>
              <a:rPr lang="fr-FR" sz="1400" dirty="0">
                <a:solidFill>
                  <a:schemeClr val="tx1"/>
                </a:solidFill>
                <a:latin typeface="Avenir Medium" panose="02000503020000020003" pitchFamily="2" charset="0"/>
                <a:cs typeface="Adelle Sans Devanagari Light" panose="02000503000000020004" pitchFamily="2" charset="-78"/>
              </a:rPr>
              <a:t> </a:t>
            </a:r>
            <a:r>
              <a:rPr lang="fr-FR" sz="1400" dirty="0">
                <a:solidFill>
                  <a:schemeClr val="tx1"/>
                </a:solidFill>
                <a:latin typeface="Avenir Light" panose="020B0402020203020204" pitchFamily="34" charset="77"/>
                <a:cs typeface="Adelle Sans Devanagari Light" panose="02000503000000020004" pitchFamily="2" charset="-78"/>
              </a:rPr>
              <a:t>methodology</a:t>
            </a:r>
            <a:r>
              <a:rPr lang="fr-FR" sz="1400" baseline="30000" dirty="0">
                <a:solidFill>
                  <a:schemeClr val="bg1">
                    <a:lumMod val="50000"/>
                  </a:schemeClr>
                </a:solidFill>
                <a:latin typeface="Avenir Light" panose="020B0402020203020204" pitchFamily="34" charset="77"/>
                <a:cs typeface="Adelle Sans Devanagari Light" panose="02000503000000020004" pitchFamily="2" charset="-78"/>
              </a:rPr>
              <a:t>3,4</a:t>
            </a:r>
            <a:endParaRPr lang="fr-FR" sz="1400" dirty="0">
              <a:solidFill>
                <a:schemeClr val="tx1"/>
              </a:solidFill>
              <a:latin typeface="Avenir Light" panose="020B0402020203020204" pitchFamily="34" charset="77"/>
              <a:cs typeface="Adelle Sans Devanagari Light" panose="02000503000000020004" pitchFamily="2" charset="-78"/>
            </a:endParaRPr>
          </a:p>
          <a:p>
            <a:pPr algn="r"/>
            <a:r>
              <a:rPr lang="fr-FR" sz="1400" dirty="0">
                <a:latin typeface="Avenir Medium" panose="02000503020000020003" pitchFamily="2" charset="0"/>
                <a:cs typeface="Adelle Sans Devanagari Light" panose="02000503000000020004" pitchFamily="2" charset="-78"/>
              </a:rPr>
              <a:t>Product-</a:t>
            </a:r>
            <a:r>
              <a:rPr lang="fr-FR" sz="1400" dirty="0" err="1">
                <a:latin typeface="Avenir Medium" panose="02000503020000020003" pitchFamily="2" charset="0"/>
                <a:cs typeface="Adelle Sans Devanagari Light" panose="02000503000000020004" pitchFamily="2" charset="-78"/>
              </a:rPr>
              <a:t>focused</a:t>
            </a:r>
            <a:r>
              <a:rPr lang="fr-FR" sz="1400" b="1" dirty="0">
                <a:latin typeface="Avenir Light" panose="020B0402020203020204" pitchFamily="34" charset="77"/>
                <a:cs typeface="Adelle Sans Devanagari Light" panose="02000503000000020004" pitchFamily="2" charset="-78"/>
              </a:rPr>
              <a:t> </a:t>
            </a:r>
            <a:r>
              <a:rPr lang="fr-FR" sz="1400" dirty="0" err="1">
                <a:latin typeface="Avenir Light" panose="020B0402020203020204" pitchFamily="34" charset="77"/>
                <a:cs typeface="Adelle Sans Devanagari Light" panose="02000503000000020004" pitchFamily="2" charset="-78"/>
              </a:rPr>
              <a:t>studies</a:t>
            </a:r>
            <a:r>
              <a:rPr lang="fr-FR" sz="1400" dirty="0">
                <a:latin typeface="Avenir Light" panose="020B0402020203020204" pitchFamily="34" charset="77"/>
                <a:cs typeface="Adelle Sans Devanagari Light" panose="02000503000000020004" pitchFamily="2" charset="-78"/>
              </a:rPr>
              <a:t> </a:t>
            </a:r>
            <a:r>
              <a:rPr lang="fr-FR" sz="1400" dirty="0" err="1">
                <a:latin typeface="Avenir Light" panose="020B0402020203020204" pitchFamily="34" charset="77"/>
                <a:cs typeface="Adelle Sans Devanagari Light" panose="02000503000000020004" pitchFamily="2" charset="-78"/>
              </a:rPr>
              <a:t>still</a:t>
            </a:r>
            <a:r>
              <a:rPr lang="fr-FR" sz="1400" dirty="0">
                <a:latin typeface="Avenir Light" panose="020B0402020203020204" pitchFamily="34" charset="77"/>
                <a:cs typeface="Adelle Sans Devanagari Light" panose="02000503000000020004" pitchFamily="2" charset="-78"/>
              </a:rPr>
              <a:t> </a:t>
            </a:r>
            <a:r>
              <a:rPr lang="fr-FR" sz="1400" dirty="0" err="1">
                <a:latin typeface="Avenir Medium" panose="02000503020000020003" pitchFamily="2" charset="0"/>
                <a:cs typeface="Adelle Sans Devanagari Light" panose="02000503000000020004" pitchFamily="2" charset="-78"/>
              </a:rPr>
              <a:t>limited</a:t>
            </a:r>
            <a:endParaRPr lang="fr-FR" sz="1400" dirty="0">
              <a:solidFill>
                <a:schemeClr val="tx1"/>
              </a:solidFill>
              <a:latin typeface="Avenir Medium" panose="02000503020000020003" pitchFamily="2" charset="0"/>
              <a:cs typeface="Adelle Sans Devanagari Light" panose="02000503000000020004" pitchFamily="2" charset="-78"/>
            </a:endParaRPr>
          </a:p>
        </p:txBody>
      </p:sp>
      <p:sp>
        <p:nvSpPr>
          <p:cNvPr id="2" name="Rectangle : coins arrondis 1">
            <a:extLst>
              <a:ext uri="{FF2B5EF4-FFF2-40B4-BE49-F238E27FC236}">
                <a16:creationId xmlns:a16="http://schemas.microsoft.com/office/drawing/2014/main" id="{76C6842D-6BF8-5DAE-E05D-F6438C9BFD1E}"/>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AC0A944B-E683-9FB7-330C-7C79CA1E19BA}"/>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1193369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B195B-C66E-D258-A237-53C7FE74A03A}"/>
            </a:ext>
          </a:extLst>
        </p:cNvPr>
        <p:cNvGrpSpPr/>
        <p:nvPr/>
      </p:nvGrpSpPr>
      <p:grpSpPr>
        <a:xfrm>
          <a:off x="0" y="0"/>
          <a:ext cx="0" cy="0"/>
          <a:chOff x="0" y="0"/>
          <a:chExt cx="0" cy="0"/>
        </a:xfrm>
      </p:grpSpPr>
      <p:graphicFrame>
        <p:nvGraphicFramePr>
          <p:cNvPr id="52" name="Diagramme 51">
            <a:extLst>
              <a:ext uri="{FF2B5EF4-FFF2-40B4-BE49-F238E27FC236}">
                <a16:creationId xmlns:a16="http://schemas.microsoft.com/office/drawing/2014/main" id="{FF97EB7B-9040-CC57-CF90-E32BCE6553F9}"/>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0030030B-A1CA-0FA5-1456-D6F86C105CFE}"/>
              </a:ext>
            </a:extLst>
          </p:cNvPr>
          <p:cNvSpPr>
            <a:spLocks noGrp="1"/>
          </p:cNvSpPr>
          <p:nvPr>
            <p:ph type="sldNum" sz="quarter" idx="12"/>
          </p:nvPr>
        </p:nvSpPr>
        <p:spPr/>
        <p:txBody>
          <a:bodyPr/>
          <a:lstStyle/>
          <a:p>
            <a:fld id="{D0A4BE25-63F8-4FBD-909E-92E38D93C208}" type="slidenum">
              <a:rPr lang="fr-FR" smtClean="0"/>
              <a:t>6</a:t>
            </a:fld>
            <a:endParaRPr lang="fr-FR" dirty="0"/>
          </a:p>
        </p:txBody>
      </p:sp>
      <p:sp>
        <p:nvSpPr>
          <p:cNvPr id="11" name="Titre 3">
            <a:extLst>
              <a:ext uri="{FF2B5EF4-FFF2-40B4-BE49-F238E27FC236}">
                <a16:creationId xmlns:a16="http://schemas.microsoft.com/office/drawing/2014/main" id="{A69802C0-FA89-2E02-AF7F-7C19323F7384}"/>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12" name="Rectangle 11">
            <a:extLst>
              <a:ext uri="{FF2B5EF4-FFF2-40B4-BE49-F238E27FC236}">
                <a16:creationId xmlns:a16="http://schemas.microsoft.com/office/drawing/2014/main" id="{81720A97-ACAC-2C4D-E6E9-728EDA6FF09C}"/>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47F4B804-4863-B983-4E1F-1064035DBA03}"/>
              </a:ext>
            </a:extLst>
          </p:cNvPr>
          <p:cNvSpPr/>
          <p:nvPr/>
        </p:nvSpPr>
        <p:spPr>
          <a:xfrm rot="19540409">
            <a:off x="2591477" y="-53196"/>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4" name="Rectangle : coins arrondis 13">
            <a:extLst>
              <a:ext uri="{FF2B5EF4-FFF2-40B4-BE49-F238E27FC236}">
                <a16:creationId xmlns:a16="http://schemas.microsoft.com/office/drawing/2014/main" id="{0A6F0517-C514-966C-33A6-E45686F16BFE}"/>
              </a:ext>
            </a:extLst>
          </p:cNvPr>
          <p:cNvSpPr/>
          <p:nvPr/>
        </p:nvSpPr>
        <p:spPr>
          <a:xfrm rot="19540409">
            <a:off x="4209942" y="-53196"/>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17CF23D1-228C-5252-3A48-D1FB4614334F}"/>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9" name="Rectangle : coins arrondis 18">
            <a:extLst>
              <a:ext uri="{FF2B5EF4-FFF2-40B4-BE49-F238E27FC236}">
                <a16:creationId xmlns:a16="http://schemas.microsoft.com/office/drawing/2014/main" id="{0282DB6E-CB4B-7F6F-B51A-A84D5FADCF6C}"/>
              </a:ext>
            </a:extLst>
          </p:cNvPr>
          <p:cNvSpPr/>
          <p:nvPr/>
        </p:nvSpPr>
        <p:spPr>
          <a:xfrm rot="19540409">
            <a:off x="936555" y="-53196"/>
            <a:ext cx="2564168" cy="438721"/>
          </a:xfrm>
          <a:prstGeom prst="roundRect">
            <a:avLst>
              <a:gd name="adj" fmla="val 50000"/>
            </a:avLst>
          </a:prstGeom>
          <a:solidFill>
            <a:srgbClr val="D7B32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25" name="ZoneTexte 24">
            <a:extLst>
              <a:ext uri="{FF2B5EF4-FFF2-40B4-BE49-F238E27FC236}">
                <a16:creationId xmlns:a16="http://schemas.microsoft.com/office/drawing/2014/main" id="{A5CB804F-DF57-FECD-538F-3B9898F9DA56}"/>
              </a:ext>
            </a:extLst>
          </p:cNvPr>
          <p:cNvSpPr txBox="1"/>
          <p:nvPr/>
        </p:nvSpPr>
        <p:spPr>
          <a:xfrm>
            <a:off x="1036146" y="1052857"/>
            <a:ext cx="10026840" cy="767133"/>
          </a:xfrm>
          <a:prstGeom prst="rect">
            <a:avLst/>
          </a:prstGeom>
          <a:noFill/>
        </p:spPr>
        <p:txBody>
          <a:bodyPr wrap="square" rtlCol="0">
            <a:spAutoFit/>
          </a:bodyPr>
          <a:lstStyle/>
          <a:p>
            <a:pPr>
              <a:lnSpc>
                <a:spcPct val="150000"/>
              </a:lnSpc>
            </a:pPr>
            <a:r>
              <a:rPr lang="fr-FR" sz="3200" dirty="0" err="1">
                <a:latin typeface="Avenir" panose="02000503020000020003" pitchFamily="2" charset="0"/>
              </a:rPr>
              <a:t>What</a:t>
            </a:r>
            <a:r>
              <a:rPr lang="fr-FR" sz="3200" dirty="0">
                <a:latin typeface="Avenir" panose="02000503020000020003" pitchFamily="2" charset="0"/>
              </a:rPr>
              <a:t> </a:t>
            </a:r>
            <a:r>
              <a:rPr lang="fr-FR" sz="3200" dirty="0" err="1">
                <a:latin typeface="Avenir" panose="02000503020000020003" pitchFamily="2" charset="0"/>
              </a:rPr>
              <a:t>is</a:t>
            </a:r>
            <a:r>
              <a:rPr lang="fr-FR" sz="3200" dirty="0">
                <a:latin typeface="Avenir" panose="02000503020000020003" pitchFamily="2" charset="0"/>
              </a:rPr>
              <a:t> </a:t>
            </a:r>
            <a:r>
              <a:rPr lang="fr-FR" sz="3200" dirty="0" err="1">
                <a:latin typeface="Avenir" panose="02000503020000020003" pitchFamily="2" charset="0"/>
              </a:rPr>
              <a:t>True</a:t>
            </a:r>
            <a:r>
              <a:rPr lang="fr-FR" sz="3200" dirty="0">
                <a:latin typeface="Avenir" panose="02000503020000020003" pitchFamily="2" charset="0"/>
              </a:rPr>
              <a:t> </a:t>
            </a:r>
            <a:r>
              <a:rPr lang="fr-FR" sz="3200" dirty="0" err="1">
                <a:latin typeface="Avenir" panose="02000503020000020003" pitchFamily="2" charset="0"/>
              </a:rPr>
              <a:t>Cost</a:t>
            </a:r>
            <a:r>
              <a:rPr lang="fr-FR" sz="3200" dirty="0">
                <a:latin typeface="Avenir" panose="02000503020000020003" pitchFamily="2" charset="0"/>
              </a:rPr>
              <a:t> </a:t>
            </a:r>
            <a:r>
              <a:rPr lang="fr-FR" sz="3200" dirty="0" err="1">
                <a:latin typeface="Avenir" panose="02000503020000020003" pitchFamily="2" charset="0"/>
              </a:rPr>
              <a:t>Accounting</a:t>
            </a:r>
            <a:r>
              <a:rPr lang="fr-FR" sz="3200" dirty="0">
                <a:latin typeface="Avenir" panose="02000503020000020003" pitchFamily="2" charset="0"/>
              </a:rPr>
              <a:t> for Food (TCAF) ?</a:t>
            </a:r>
          </a:p>
        </p:txBody>
      </p:sp>
      <p:pic>
        <p:nvPicPr>
          <p:cNvPr id="46" name="Image 45" descr="Une image contenant noir, obscurité&#10;&#10;Description générée automatiquement">
            <a:extLst>
              <a:ext uri="{FF2B5EF4-FFF2-40B4-BE49-F238E27FC236}">
                <a16:creationId xmlns:a16="http://schemas.microsoft.com/office/drawing/2014/main" id="{B7C3F560-7639-C12B-5722-A3E9806D13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4979" y="3615855"/>
            <a:ext cx="1447014" cy="1447014"/>
          </a:xfrm>
          <a:prstGeom prst="rect">
            <a:avLst/>
          </a:prstGeom>
        </p:spPr>
      </p:pic>
      <p:sp>
        <p:nvSpPr>
          <p:cNvPr id="54" name="Flèche en arc 53">
            <a:extLst>
              <a:ext uri="{FF2B5EF4-FFF2-40B4-BE49-F238E27FC236}">
                <a16:creationId xmlns:a16="http://schemas.microsoft.com/office/drawing/2014/main" id="{E30E57B7-00DF-EFED-D4C6-3177995256DB}"/>
              </a:ext>
            </a:extLst>
          </p:cNvPr>
          <p:cNvSpPr/>
          <p:nvPr/>
        </p:nvSpPr>
        <p:spPr>
          <a:xfrm rot="5400000">
            <a:off x="3385651" y="2675757"/>
            <a:ext cx="3326471" cy="3327211"/>
          </a:xfrm>
          <a:prstGeom prst="circularArrow">
            <a:avLst>
              <a:gd name="adj1" fmla="val 10374"/>
              <a:gd name="adj2" fmla="val 985585"/>
              <a:gd name="adj3" fmla="val 9388719"/>
              <a:gd name="adj4" fmla="val 10800000"/>
              <a:gd name="adj5" fmla="val 12500"/>
            </a:avLst>
          </a:prstGeom>
          <a:solidFill>
            <a:srgbClr val="EBDA9D"/>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dirty="0"/>
          </a:p>
        </p:txBody>
      </p:sp>
      <p:grpSp>
        <p:nvGrpSpPr>
          <p:cNvPr id="49" name="Groupe 48">
            <a:extLst>
              <a:ext uri="{FF2B5EF4-FFF2-40B4-BE49-F238E27FC236}">
                <a16:creationId xmlns:a16="http://schemas.microsoft.com/office/drawing/2014/main" id="{72233D40-E131-B684-0E2F-A8801A0BE239}"/>
              </a:ext>
            </a:extLst>
          </p:cNvPr>
          <p:cNvGrpSpPr/>
          <p:nvPr/>
        </p:nvGrpSpPr>
        <p:grpSpPr>
          <a:xfrm>
            <a:off x="5820280" y="3853475"/>
            <a:ext cx="780548" cy="944875"/>
            <a:chOff x="9173547" y="3431283"/>
            <a:chExt cx="550505" cy="639140"/>
          </a:xfrm>
        </p:grpSpPr>
        <p:sp>
          <p:nvSpPr>
            <p:cNvPr id="51" name="Hexagone 50">
              <a:extLst>
                <a:ext uri="{FF2B5EF4-FFF2-40B4-BE49-F238E27FC236}">
                  <a16:creationId xmlns:a16="http://schemas.microsoft.com/office/drawing/2014/main" id="{9811A507-15F5-2F19-C2A0-CF70E5DC3AE0}"/>
                </a:ext>
              </a:extLst>
            </p:cNvPr>
            <p:cNvSpPr/>
            <p:nvPr/>
          </p:nvSpPr>
          <p:spPr>
            <a:xfrm rot="5400000">
              <a:off x="9129230" y="3475600"/>
              <a:ext cx="639140" cy="550505"/>
            </a:xfrm>
            <a:prstGeom prst="hex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Graphique 49" descr="Pièces contour">
              <a:extLst>
                <a:ext uri="{FF2B5EF4-FFF2-40B4-BE49-F238E27FC236}">
                  <a16:creationId xmlns:a16="http://schemas.microsoft.com/office/drawing/2014/main" id="{A9C60FF2-EAAD-200C-BC65-61D0704DF3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5984" y="3574964"/>
              <a:ext cx="385632" cy="385631"/>
            </a:xfrm>
            <a:prstGeom prst="rect">
              <a:avLst/>
            </a:prstGeom>
          </p:spPr>
        </p:pic>
      </p:grpSp>
      <p:sp>
        <p:nvSpPr>
          <p:cNvPr id="55" name="Flèche en arc 54">
            <a:extLst>
              <a:ext uri="{FF2B5EF4-FFF2-40B4-BE49-F238E27FC236}">
                <a16:creationId xmlns:a16="http://schemas.microsoft.com/office/drawing/2014/main" id="{72919B02-774D-B512-CE82-D6C609B8BF4A}"/>
              </a:ext>
            </a:extLst>
          </p:cNvPr>
          <p:cNvSpPr/>
          <p:nvPr/>
        </p:nvSpPr>
        <p:spPr>
          <a:xfrm rot="5400000">
            <a:off x="2496488" y="1762394"/>
            <a:ext cx="5083997" cy="5085128"/>
          </a:xfrm>
          <a:prstGeom prst="circularArrow">
            <a:avLst>
              <a:gd name="adj1" fmla="val 6366"/>
              <a:gd name="adj2" fmla="val 887348"/>
              <a:gd name="adj3" fmla="val 9276022"/>
              <a:gd name="adj4" fmla="val 10800000"/>
              <a:gd name="adj5" fmla="val 11644"/>
            </a:avLst>
          </a:prstGeom>
          <a:solidFill>
            <a:srgbClr val="C6BE79"/>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dirty="0"/>
          </a:p>
        </p:txBody>
      </p:sp>
      <p:pic>
        <p:nvPicPr>
          <p:cNvPr id="40" name="Image 39">
            <a:extLst>
              <a:ext uri="{FF2B5EF4-FFF2-40B4-BE49-F238E27FC236}">
                <a16:creationId xmlns:a16="http://schemas.microsoft.com/office/drawing/2014/main" id="{C9DC2C34-8592-338E-3D5E-9235EC22FD39}"/>
              </a:ext>
            </a:extLst>
          </p:cNvPr>
          <p:cNvPicPr>
            <a:picLocks noChangeAspect="1"/>
          </p:cNvPicPr>
          <p:nvPr/>
        </p:nvPicPr>
        <p:blipFill>
          <a:blip r:embed="rId11"/>
          <a:stretch>
            <a:fillRect/>
          </a:stretch>
        </p:blipFill>
        <p:spPr>
          <a:xfrm>
            <a:off x="5845500" y="2062476"/>
            <a:ext cx="780548" cy="944875"/>
          </a:xfrm>
          <a:prstGeom prst="rect">
            <a:avLst/>
          </a:prstGeom>
        </p:spPr>
      </p:pic>
      <p:pic>
        <p:nvPicPr>
          <p:cNvPr id="41" name="Image 40">
            <a:extLst>
              <a:ext uri="{FF2B5EF4-FFF2-40B4-BE49-F238E27FC236}">
                <a16:creationId xmlns:a16="http://schemas.microsoft.com/office/drawing/2014/main" id="{0BE6ECC6-65BB-901C-0DD2-361086D85235}"/>
              </a:ext>
            </a:extLst>
          </p:cNvPr>
          <p:cNvPicPr>
            <a:picLocks noChangeAspect="1"/>
          </p:cNvPicPr>
          <p:nvPr/>
        </p:nvPicPr>
        <p:blipFill>
          <a:blip r:embed="rId12"/>
          <a:stretch>
            <a:fillRect/>
          </a:stretch>
        </p:blipFill>
        <p:spPr>
          <a:xfrm>
            <a:off x="6225210" y="2697393"/>
            <a:ext cx="780548" cy="944875"/>
          </a:xfrm>
          <a:prstGeom prst="rect">
            <a:avLst/>
          </a:prstGeom>
        </p:spPr>
      </p:pic>
      <p:pic>
        <p:nvPicPr>
          <p:cNvPr id="42" name="Image 41">
            <a:extLst>
              <a:ext uri="{FF2B5EF4-FFF2-40B4-BE49-F238E27FC236}">
                <a16:creationId xmlns:a16="http://schemas.microsoft.com/office/drawing/2014/main" id="{0FC1D036-D171-A90E-B8C7-C8412F72CD3A}"/>
              </a:ext>
            </a:extLst>
          </p:cNvPr>
          <p:cNvPicPr>
            <a:picLocks noChangeAspect="1"/>
          </p:cNvPicPr>
          <p:nvPr/>
        </p:nvPicPr>
        <p:blipFill>
          <a:blip r:embed="rId13"/>
          <a:stretch>
            <a:fillRect/>
          </a:stretch>
        </p:blipFill>
        <p:spPr>
          <a:xfrm>
            <a:off x="3116334" y="4977929"/>
            <a:ext cx="780548" cy="944875"/>
          </a:xfrm>
          <a:prstGeom prst="rect">
            <a:avLst/>
          </a:prstGeom>
        </p:spPr>
      </p:pic>
      <p:pic>
        <p:nvPicPr>
          <p:cNvPr id="43" name="Image 42">
            <a:extLst>
              <a:ext uri="{FF2B5EF4-FFF2-40B4-BE49-F238E27FC236}">
                <a16:creationId xmlns:a16="http://schemas.microsoft.com/office/drawing/2014/main" id="{66993F49-1048-0557-56A7-D63148A9B445}"/>
              </a:ext>
            </a:extLst>
          </p:cNvPr>
          <p:cNvPicPr>
            <a:picLocks noChangeAspect="1"/>
          </p:cNvPicPr>
          <p:nvPr/>
        </p:nvPicPr>
        <p:blipFill>
          <a:blip r:embed="rId14"/>
          <a:stretch>
            <a:fillRect/>
          </a:stretch>
        </p:blipFill>
        <p:spPr>
          <a:xfrm>
            <a:off x="3489778" y="5645041"/>
            <a:ext cx="780549" cy="944875"/>
          </a:xfrm>
          <a:prstGeom prst="rect">
            <a:avLst/>
          </a:prstGeom>
        </p:spPr>
      </p:pic>
      <p:pic>
        <p:nvPicPr>
          <p:cNvPr id="44" name="Image 43">
            <a:extLst>
              <a:ext uri="{FF2B5EF4-FFF2-40B4-BE49-F238E27FC236}">
                <a16:creationId xmlns:a16="http://schemas.microsoft.com/office/drawing/2014/main" id="{8AC14746-FC81-DBF6-3B0E-9C53142782D0}"/>
              </a:ext>
            </a:extLst>
          </p:cNvPr>
          <p:cNvPicPr>
            <a:picLocks noChangeAspect="1"/>
          </p:cNvPicPr>
          <p:nvPr/>
        </p:nvPicPr>
        <p:blipFill>
          <a:blip r:embed="rId15"/>
          <a:stretch>
            <a:fillRect/>
          </a:stretch>
        </p:blipFill>
        <p:spPr>
          <a:xfrm>
            <a:off x="2959996" y="2813019"/>
            <a:ext cx="776752" cy="940279"/>
          </a:xfrm>
          <a:prstGeom prst="rect">
            <a:avLst/>
          </a:prstGeom>
        </p:spPr>
      </p:pic>
      <p:sp>
        <p:nvSpPr>
          <p:cNvPr id="56" name="ZoneTexte 55">
            <a:extLst>
              <a:ext uri="{FF2B5EF4-FFF2-40B4-BE49-F238E27FC236}">
                <a16:creationId xmlns:a16="http://schemas.microsoft.com/office/drawing/2014/main" id="{D93F5729-912D-9FD2-711B-1B5A9318996E}"/>
              </a:ext>
            </a:extLst>
          </p:cNvPr>
          <p:cNvSpPr txBox="1"/>
          <p:nvPr/>
        </p:nvSpPr>
        <p:spPr>
          <a:xfrm rot="20377327">
            <a:off x="4418993" y="4763411"/>
            <a:ext cx="1894987" cy="768328"/>
          </a:xfrm>
          <a:prstGeom prst="rect">
            <a:avLst/>
          </a:prstGeom>
          <a:noFill/>
        </p:spPr>
        <p:txBody>
          <a:bodyPr wrap="none" rtlCol="0">
            <a:prstTxWarp prst="textArchDown">
              <a:avLst>
                <a:gd name="adj" fmla="val 1053345"/>
              </a:avLst>
            </a:prstTxWarp>
            <a:spAutoFit/>
          </a:bodyPr>
          <a:lstStyle/>
          <a:p>
            <a:r>
              <a:rPr lang="fr-FR" dirty="0">
                <a:latin typeface="Avenir Light" panose="020B0402020203020204" pitchFamily="34" charset="77"/>
              </a:rPr>
              <a:t>Production </a:t>
            </a:r>
            <a:r>
              <a:rPr lang="fr-FR" dirty="0" err="1">
                <a:latin typeface="Avenir Light" panose="020B0402020203020204" pitchFamily="34" charset="77"/>
              </a:rPr>
              <a:t>costs</a:t>
            </a:r>
            <a:endParaRPr lang="fr-FR" dirty="0">
              <a:latin typeface="Avenir Light" panose="020B0402020203020204" pitchFamily="34" charset="77"/>
            </a:endParaRPr>
          </a:p>
        </p:txBody>
      </p:sp>
      <p:sp>
        <p:nvSpPr>
          <p:cNvPr id="68" name="ZoneTexte 67">
            <a:extLst>
              <a:ext uri="{FF2B5EF4-FFF2-40B4-BE49-F238E27FC236}">
                <a16:creationId xmlns:a16="http://schemas.microsoft.com/office/drawing/2014/main" id="{EA572CAF-A7DD-03AA-274A-D99F31D244C7}"/>
              </a:ext>
            </a:extLst>
          </p:cNvPr>
          <p:cNvSpPr txBox="1"/>
          <p:nvPr/>
        </p:nvSpPr>
        <p:spPr>
          <a:xfrm rot="20527577">
            <a:off x="4455067" y="5356601"/>
            <a:ext cx="2156936" cy="858238"/>
          </a:xfrm>
          <a:prstGeom prst="rect">
            <a:avLst/>
          </a:prstGeom>
          <a:noFill/>
        </p:spPr>
        <p:txBody>
          <a:bodyPr wrap="none" rtlCol="0">
            <a:prstTxWarp prst="textArchDown">
              <a:avLst>
                <a:gd name="adj" fmla="val 814453"/>
              </a:avLst>
            </a:prstTxWarp>
            <a:spAutoFit/>
          </a:bodyPr>
          <a:lstStyle/>
          <a:p>
            <a:r>
              <a:rPr lang="fr-FR" dirty="0" err="1">
                <a:latin typeface="Avenir Light" panose="020B0402020203020204" pitchFamily="34" charset="77"/>
              </a:rPr>
              <a:t>Hidden</a:t>
            </a:r>
            <a:r>
              <a:rPr lang="fr-FR" dirty="0">
                <a:latin typeface="Avenir Light" panose="020B0402020203020204" pitchFamily="34" charset="77"/>
              </a:rPr>
              <a:t> </a:t>
            </a:r>
            <a:r>
              <a:rPr lang="fr-FR" dirty="0" err="1">
                <a:latin typeface="Avenir Light" panose="020B0402020203020204" pitchFamily="34" charset="77"/>
              </a:rPr>
              <a:t>costs</a:t>
            </a:r>
            <a:r>
              <a:rPr lang="fr-FR" dirty="0">
                <a:latin typeface="Avenir Light" panose="020B0402020203020204" pitchFamily="34" charset="77"/>
              </a:rPr>
              <a:t> &amp; </a:t>
            </a:r>
            <a:r>
              <a:rPr lang="fr-FR" dirty="0" err="1">
                <a:latin typeface="Avenir Light" panose="020B0402020203020204" pitchFamily="34" charset="77"/>
              </a:rPr>
              <a:t>benefits</a:t>
            </a:r>
            <a:endParaRPr lang="fr-FR" dirty="0">
              <a:latin typeface="Avenir Light" panose="020B0402020203020204" pitchFamily="34" charset="77"/>
            </a:endParaRPr>
          </a:p>
        </p:txBody>
      </p:sp>
      <p:sp>
        <p:nvSpPr>
          <p:cNvPr id="69" name="ZoneTexte 68">
            <a:extLst>
              <a:ext uri="{FF2B5EF4-FFF2-40B4-BE49-F238E27FC236}">
                <a16:creationId xmlns:a16="http://schemas.microsoft.com/office/drawing/2014/main" id="{1D99C08F-077E-D865-4211-FE6FB52432FF}"/>
              </a:ext>
            </a:extLst>
          </p:cNvPr>
          <p:cNvSpPr txBox="1"/>
          <p:nvPr/>
        </p:nvSpPr>
        <p:spPr>
          <a:xfrm rot="19977149">
            <a:off x="5361338" y="6136987"/>
            <a:ext cx="1526380" cy="369332"/>
          </a:xfrm>
          <a:prstGeom prst="rect">
            <a:avLst/>
          </a:prstGeom>
          <a:noFill/>
        </p:spPr>
        <p:txBody>
          <a:bodyPr wrap="none" rtlCol="0">
            <a:prstTxWarp prst="textArchDown">
              <a:avLst>
                <a:gd name="adj" fmla="val 1712432"/>
              </a:avLst>
            </a:prstTxWarp>
            <a:spAutoFit/>
          </a:bodyPr>
          <a:lstStyle/>
          <a:p>
            <a:r>
              <a:rPr lang="fr-FR" dirty="0" err="1">
                <a:latin typeface="Avenir Medium" panose="02000503020000020003" pitchFamily="2" charset="0"/>
              </a:rPr>
              <a:t>True</a:t>
            </a:r>
            <a:r>
              <a:rPr lang="fr-FR" dirty="0">
                <a:latin typeface="Avenir Medium" panose="02000503020000020003" pitchFamily="2" charset="0"/>
              </a:rPr>
              <a:t> </a:t>
            </a:r>
            <a:r>
              <a:rPr lang="fr-FR" dirty="0" err="1">
                <a:latin typeface="Avenir Medium" panose="02000503020000020003" pitchFamily="2" charset="0"/>
              </a:rPr>
              <a:t>cost</a:t>
            </a:r>
            <a:endParaRPr lang="fr-FR" dirty="0">
              <a:latin typeface="Avenir Medium" panose="02000503020000020003" pitchFamily="2" charset="0"/>
            </a:endParaRPr>
          </a:p>
        </p:txBody>
      </p:sp>
      <p:cxnSp>
        <p:nvCxnSpPr>
          <p:cNvPr id="71" name="Connecteur droit 70">
            <a:extLst>
              <a:ext uri="{FF2B5EF4-FFF2-40B4-BE49-F238E27FC236}">
                <a16:creationId xmlns:a16="http://schemas.microsoft.com/office/drawing/2014/main" id="{B32B3987-CCDF-2EA0-DEAE-9DD95D08387E}"/>
              </a:ext>
            </a:extLst>
          </p:cNvPr>
          <p:cNvCxnSpPr>
            <a:cxnSpLocks/>
          </p:cNvCxnSpPr>
          <p:nvPr/>
        </p:nvCxnSpPr>
        <p:spPr>
          <a:xfrm>
            <a:off x="6600829" y="2711461"/>
            <a:ext cx="6544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C9AB5CAC-EDFA-D355-2371-76D0ED1FDEA6}"/>
              </a:ext>
            </a:extLst>
          </p:cNvPr>
          <p:cNvSpPr txBox="1"/>
          <p:nvPr/>
        </p:nvSpPr>
        <p:spPr>
          <a:xfrm>
            <a:off x="7330570" y="2542184"/>
            <a:ext cx="1606017" cy="338554"/>
          </a:xfrm>
          <a:prstGeom prst="rect">
            <a:avLst/>
          </a:prstGeom>
          <a:noFill/>
        </p:spPr>
        <p:txBody>
          <a:bodyPr wrap="none" rtlCol="0">
            <a:spAutoFit/>
          </a:bodyPr>
          <a:lstStyle/>
          <a:p>
            <a:r>
              <a:rPr lang="fr-FR" sz="1600" b="1" dirty="0" err="1">
                <a:latin typeface="Avenir Book" panose="02000503020000020003" pitchFamily="2" charset="0"/>
              </a:rPr>
              <a:t>Environmental</a:t>
            </a:r>
            <a:r>
              <a:rPr lang="fr-FR" sz="1600" dirty="0">
                <a:latin typeface="Avenir Book" panose="02000503020000020003" pitchFamily="2" charset="0"/>
              </a:rPr>
              <a:t> </a:t>
            </a:r>
          </a:p>
        </p:txBody>
      </p:sp>
      <p:sp>
        <p:nvSpPr>
          <p:cNvPr id="75" name="ZoneTexte 74">
            <a:extLst>
              <a:ext uri="{FF2B5EF4-FFF2-40B4-BE49-F238E27FC236}">
                <a16:creationId xmlns:a16="http://schemas.microsoft.com/office/drawing/2014/main" id="{3B10ED57-99FC-449E-A22B-2CDFFF6AE77B}"/>
              </a:ext>
            </a:extLst>
          </p:cNvPr>
          <p:cNvSpPr txBox="1"/>
          <p:nvPr/>
        </p:nvSpPr>
        <p:spPr>
          <a:xfrm>
            <a:off x="1099866" y="3110072"/>
            <a:ext cx="1553630" cy="338554"/>
          </a:xfrm>
          <a:prstGeom prst="rect">
            <a:avLst/>
          </a:prstGeom>
          <a:noFill/>
        </p:spPr>
        <p:txBody>
          <a:bodyPr wrap="none" rtlCol="0">
            <a:spAutoFit/>
          </a:bodyPr>
          <a:lstStyle/>
          <a:p>
            <a:r>
              <a:rPr lang="fr-FR" sz="1600" b="1" dirty="0">
                <a:latin typeface="Avenir Book" panose="02000503020000020003" pitchFamily="2" charset="0"/>
              </a:rPr>
              <a:t>Human </a:t>
            </a:r>
            <a:r>
              <a:rPr lang="fr-FR" sz="1600" b="1" dirty="0" err="1">
                <a:latin typeface="Avenir Book" panose="02000503020000020003" pitchFamily="2" charset="0"/>
              </a:rPr>
              <a:t>Health</a:t>
            </a:r>
            <a:endParaRPr lang="fr-FR" sz="1600" b="1" dirty="0">
              <a:latin typeface="Avenir Book" panose="02000503020000020003" pitchFamily="2" charset="0"/>
            </a:endParaRPr>
          </a:p>
        </p:txBody>
      </p:sp>
      <p:cxnSp>
        <p:nvCxnSpPr>
          <p:cNvPr id="76" name="Connecteur droit 75">
            <a:extLst>
              <a:ext uri="{FF2B5EF4-FFF2-40B4-BE49-F238E27FC236}">
                <a16:creationId xmlns:a16="http://schemas.microsoft.com/office/drawing/2014/main" id="{421FBB98-8D86-C952-B8C4-4206B6A16AED}"/>
              </a:ext>
            </a:extLst>
          </p:cNvPr>
          <p:cNvCxnSpPr>
            <a:cxnSpLocks/>
            <a:stCxn id="75" idx="3"/>
          </p:cNvCxnSpPr>
          <p:nvPr/>
        </p:nvCxnSpPr>
        <p:spPr>
          <a:xfrm>
            <a:off x="2653496" y="3279349"/>
            <a:ext cx="327664" cy="28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4C6CAFB2-8D8B-2D61-5751-E903E9784F18}"/>
              </a:ext>
            </a:extLst>
          </p:cNvPr>
          <p:cNvSpPr txBox="1"/>
          <p:nvPr/>
        </p:nvSpPr>
        <p:spPr>
          <a:xfrm>
            <a:off x="1035079" y="5734634"/>
            <a:ext cx="1827744" cy="338554"/>
          </a:xfrm>
          <a:prstGeom prst="rect">
            <a:avLst/>
          </a:prstGeom>
          <a:noFill/>
        </p:spPr>
        <p:txBody>
          <a:bodyPr wrap="none" rtlCol="0">
            <a:spAutoFit/>
          </a:bodyPr>
          <a:lstStyle/>
          <a:p>
            <a:r>
              <a:rPr lang="fr-FR" sz="1600" b="1" dirty="0">
                <a:latin typeface="Avenir Book" panose="02000503020000020003" pitchFamily="2" charset="0"/>
              </a:rPr>
              <a:t>Socio - </a:t>
            </a:r>
            <a:r>
              <a:rPr lang="fr-FR" sz="1600" b="1" dirty="0" err="1">
                <a:latin typeface="Avenir Book" panose="02000503020000020003" pitchFamily="2" charset="0"/>
              </a:rPr>
              <a:t>Economic</a:t>
            </a:r>
            <a:endParaRPr lang="fr-FR" sz="1600" b="1" dirty="0">
              <a:latin typeface="Avenir Book" panose="02000503020000020003" pitchFamily="2" charset="0"/>
            </a:endParaRPr>
          </a:p>
        </p:txBody>
      </p:sp>
      <p:cxnSp>
        <p:nvCxnSpPr>
          <p:cNvPr id="78" name="Connecteur droit 77">
            <a:extLst>
              <a:ext uri="{FF2B5EF4-FFF2-40B4-BE49-F238E27FC236}">
                <a16:creationId xmlns:a16="http://schemas.microsoft.com/office/drawing/2014/main" id="{7DB8172E-C3ED-B8FC-4760-5B233DC0FFC2}"/>
              </a:ext>
            </a:extLst>
          </p:cNvPr>
          <p:cNvCxnSpPr>
            <a:cxnSpLocks/>
            <a:stCxn id="77" idx="3"/>
          </p:cNvCxnSpPr>
          <p:nvPr/>
        </p:nvCxnSpPr>
        <p:spPr>
          <a:xfrm>
            <a:off x="2862823" y="5903911"/>
            <a:ext cx="6447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4" name="Image 83" descr="Une image contenant noir, obscurité&#10;&#10;Description générée automatiquement">
            <a:extLst>
              <a:ext uri="{FF2B5EF4-FFF2-40B4-BE49-F238E27FC236}">
                <a16:creationId xmlns:a16="http://schemas.microsoft.com/office/drawing/2014/main" id="{423F9F56-D23A-37A0-0A1E-DF54268AE1D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41650" y="3444488"/>
            <a:ext cx="572726" cy="574126"/>
          </a:xfrm>
          <a:prstGeom prst="rect">
            <a:avLst/>
          </a:prstGeom>
        </p:spPr>
      </p:pic>
      <p:sp>
        <p:nvSpPr>
          <p:cNvPr id="95" name="ZoneTexte 94">
            <a:extLst>
              <a:ext uri="{FF2B5EF4-FFF2-40B4-BE49-F238E27FC236}">
                <a16:creationId xmlns:a16="http://schemas.microsoft.com/office/drawing/2014/main" id="{48BF8D66-3DA0-937D-5EC5-EEB07A2746C8}"/>
              </a:ext>
            </a:extLst>
          </p:cNvPr>
          <p:cNvSpPr txBox="1"/>
          <p:nvPr/>
        </p:nvSpPr>
        <p:spPr>
          <a:xfrm>
            <a:off x="8069354" y="3433676"/>
            <a:ext cx="2385751" cy="523220"/>
          </a:xfrm>
          <a:prstGeom prst="rect">
            <a:avLst/>
          </a:prstGeom>
          <a:noFill/>
        </p:spPr>
        <p:txBody>
          <a:bodyPr wrap="square" rtlCol="0">
            <a:spAutoFit/>
          </a:bodyPr>
          <a:lstStyle/>
          <a:p>
            <a:pPr algn="r"/>
            <a:r>
              <a:rPr lang="fr-FR" sz="1400" dirty="0">
                <a:latin typeface="Avenir Medium" panose="02000503020000020003" pitchFamily="2" charset="0"/>
              </a:rPr>
              <a:t>Tool</a:t>
            </a:r>
            <a:r>
              <a:rPr lang="fr-FR" sz="1400" dirty="0">
                <a:latin typeface="Avenir Light" panose="020B0402020203020204" pitchFamily="34" charset="77"/>
              </a:rPr>
              <a:t> to </a:t>
            </a:r>
            <a:r>
              <a:rPr lang="fr-FR" sz="1400" dirty="0" err="1">
                <a:latin typeface="Avenir Light" panose="020B0402020203020204" pitchFamily="34" charset="77"/>
              </a:rPr>
              <a:t>adress</a:t>
            </a:r>
            <a:r>
              <a:rPr lang="fr-FR" sz="1400" dirty="0">
                <a:latin typeface="Avenir Light" panose="020B0402020203020204" pitchFamily="34" charset="77"/>
              </a:rPr>
              <a:t> </a:t>
            </a:r>
            <a:r>
              <a:rPr lang="fr-FR" sz="1400" dirty="0" err="1">
                <a:latin typeface="Avenir Light" panose="020B0402020203020204" pitchFamily="34" charset="77"/>
              </a:rPr>
              <a:t>agrifood</a:t>
            </a:r>
            <a:r>
              <a:rPr lang="fr-FR" sz="1400" dirty="0">
                <a:latin typeface="Avenir Light" panose="020B0402020203020204" pitchFamily="34" charset="77"/>
              </a:rPr>
              <a:t> </a:t>
            </a:r>
            <a:r>
              <a:rPr lang="fr-FR" sz="1400" dirty="0" err="1">
                <a:latin typeface="Avenir Light" panose="020B0402020203020204" pitchFamily="34" charset="77"/>
              </a:rPr>
              <a:t>systems</a:t>
            </a:r>
            <a:r>
              <a:rPr lang="fr-FR" sz="1400" dirty="0">
                <a:latin typeface="Avenir Light" panose="020B0402020203020204" pitchFamily="34" charset="77"/>
              </a:rPr>
              <a:t>’ issues</a:t>
            </a:r>
            <a:r>
              <a:rPr lang="fr-FR" sz="1400" baseline="30000" dirty="0">
                <a:solidFill>
                  <a:schemeClr val="bg1">
                    <a:lumMod val="50000"/>
                  </a:schemeClr>
                </a:solidFill>
                <a:latin typeface="Avenir Light" panose="020B0402020203020204" pitchFamily="34" charset="77"/>
              </a:rPr>
              <a:t>1</a:t>
            </a:r>
          </a:p>
        </p:txBody>
      </p:sp>
      <p:pic>
        <p:nvPicPr>
          <p:cNvPr id="97" name="Image 96" descr="Une image contenant noir, obscurité&#10;&#10;Description générée automatiquement">
            <a:extLst>
              <a:ext uri="{FF2B5EF4-FFF2-40B4-BE49-F238E27FC236}">
                <a16:creationId xmlns:a16="http://schemas.microsoft.com/office/drawing/2014/main" id="{5FE84B34-C3FE-6992-92F1-6D97E838178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40163" y="4620308"/>
            <a:ext cx="574125" cy="574125"/>
          </a:xfrm>
          <a:prstGeom prst="rect">
            <a:avLst/>
          </a:prstGeom>
        </p:spPr>
      </p:pic>
      <p:sp>
        <p:nvSpPr>
          <p:cNvPr id="98" name="ZoneTexte 97">
            <a:extLst>
              <a:ext uri="{FF2B5EF4-FFF2-40B4-BE49-F238E27FC236}">
                <a16:creationId xmlns:a16="http://schemas.microsoft.com/office/drawing/2014/main" id="{3AC23B64-9B79-5DAE-0AB2-B42054336CF0}"/>
              </a:ext>
            </a:extLst>
          </p:cNvPr>
          <p:cNvSpPr txBox="1"/>
          <p:nvPr/>
        </p:nvSpPr>
        <p:spPr>
          <a:xfrm>
            <a:off x="7279331" y="4470059"/>
            <a:ext cx="3182390" cy="738664"/>
          </a:xfrm>
          <a:prstGeom prst="rect">
            <a:avLst/>
          </a:prstGeom>
          <a:noFill/>
        </p:spPr>
        <p:txBody>
          <a:bodyPr wrap="square" rtlCol="0">
            <a:spAutoFit/>
          </a:bodyPr>
          <a:lstStyle/>
          <a:p>
            <a:pPr algn="r"/>
            <a:r>
              <a:rPr lang="fr-FR" sz="1400" dirty="0" err="1">
                <a:solidFill>
                  <a:schemeClr val="tx1"/>
                </a:solidFill>
                <a:latin typeface="Avenir Medium" panose="02000503020000020003" pitchFamily="2" charset="0"/>
                <a:cs typeface="Adelle Sans Devanagari Light" panose="02000503000000020004" pitchFamily="2" charset="-78"/>
              </a:rPr>
              <a:t>Informed</a:t>
            </a:r>
            <a:r>
              <a:rPr lang="fr-FR" sz="1400" dirty="0">
                <a:solidFill>
                  <a:schemeClr val="tx1"/>
                </a:solidFill>
                <a:latin typeface="Avenir Medium" panose="02000503020000020003" pitchFamily="2" charset="0"/>
                <a:cs typeface="Adelle Sans Devanagari Light" panose="02000503000000020004" pitchFamily="2" charset="-78"/>
              </a:rPr>
              <a:t> </a:t>
            </a:r>
            <a:r>
              <a:rPr lang="fr-FR" sz="1400" dirty="0" err="1">
                <a:solidFill>
                  <a:schemeClr val="tx1"/>
                </a:solidFill>
                <a:latin typeface="Avenir Medium" panose="02000503020000020003" pitchFamily="2" charset="0"/>
                <a:cs typeface="Adelle Sans Devanagari Light" panose="02000503000000020004" pitchFamily="2" charset="-78"/>
              </a:rPr>
              <a:t>decision-making</a:t>
            </a:r>
            <a:endParaRPr lang="fr-FR" sz="1400" dirty="0">
              <a:solidFill>
                <a:schemeClr val="tx1"/>
              </a:solidFill>
              <a:latin typeface="Avenir Medium" panose="02000503020000020003" pitchFamily="2" charset="0"/>
              <a:cs typeface="Adelle Sans Devanagari Light" panose="02000503000000020004" pitchFamily="2" charset="-78"/>
            </a:endParaRPr>
          </a:p>
          <a:p>
            <a:pPr algn="r"/>
            <a:r>
              <a:rPr lang="fr-FR" sz="1400" dirty="0" err="1">
                <a:latin typeface="Avenir Light" panose="020B0402020203020204" pitchFamily="34" charset="77"/>
                <a:cs typeface="Adelle Sans Devanagari Light" panose="02000503000000020004" pitchFamily="2" charset="-78"/>
              </a:rPr>
              <a:t>Policymakers</a:t>
            </a:r>
            <a:r>
              <a:rPr lang="fr-FR" sz="1400" dirty="0">
                <a:latin typeface="Avenir Light" panose="020B0402020203020204" pitchFamily="34" charset="77"/>
                <a:cs typeface="Adelle Sans Devanagari Light" panose="02000503000000020004" pitchFamily="2" charset="-78"/>
              </a:rPr>
              <a:t> – Farmers – Consumers..</a:t>
            </a:r>
            <a:r>
              <a:rPr lang="fr-FR" sz="1400" baseline="30000" dirty="0">
                <a:solidFill>
                  <a:schemeClr val="bg1">
                    <a:lumMod val="50000"/>
                  </a:schemeClr>
                </a:solidFill>
                <a:latin typeface="Avenir Light" panose="020B0402020203020204" pitchFamily="34" charset="77"/>
                <a:cs typeface="Adelle Sans Devanagari Light" panose="02000503000000020004" pitchFamily="2" charset="-78"/>
              </a:rPr>
              <a:t>2</a:t>
            </a:r>
            <a:r>
              <a:rPr lang="fr-FR" sz="1400" dirty="0">
                <a:latin typeface="Avenir Light" panose="020B0402020203020204" pitchFamily="34" charset="77"/>
                <a:cs typeface="Adelle Sans Devanagari Light" panose="02000503000000020004" pitchFamily="2" charset="-78"/>
              </a:rPr>
              <a:t> </a:t>
            </a:r>
            <a:endParaRPr lang="fr-FR" sz="1400" dirty="0">
              <a:latin typeface="Avenir Light" panose="020B0402020203020204" pitchFamily="34" charset="77"/>
            </a:endParaRPr>
          </a:p>
        </p:txBody>
      </p:sp>
      <p:pic>
        <p:nvPicPr>
          <p:cNvPr id="2" name="Image 1" descr="Une image contenant noir, obscurité&#10;&#10;Description générée automatiquement">
            <a:extLst>
              <a:ext uri="{FF2B5EF4-FFF2-40B4-BE49-F238E27FC236}">
                <a16:creationId xmlns:a16="http://schemas.microsoft.com/office/drawing/2014/main" id="{3919C83E-1568-6DB4-2F2A-048C9827B87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40250" y="5699971"/>
            <a:ext cx="574126" cy="574126"/>
          </a:xfrm>
          <a:prstGeom prst="rect">
            <a:avLst/>
          </a:prstGeom>
        </p:spPr>
      </p:pic>
      <p:sp>
        <p:nvSpPr>
          <p:cNvPr id="4" name="ZoneTexte 3">
            <a:extLst>
              <a:ext uri="{FF2B5EF4-FFF2-40B4-BE49-F238E27FC236}">
                <a16:creationId xmlns:a16="http://schemas.microsoft.com/office/drawing/2014/main" id="{0D978105-8F71-DDE6-1C57-33C966450FD4}"/>
              </a:ext>
            </a:extLst>
          </p:cNvPr>
          <p:cNvSpPr txBox="1"/>
          <p:nvPr/>
        </p:nvSpPr>
        <p:spPr>
          <a:xfrm>
            <a:off x="7272829" y="5721887"/>
            <a:ext cx="3182390" cy="523220"/>
          </a:xfrm>
          <a:prstGeom prst="rect">
            <a:avLst/>
          </a:prstGeom>
          <a:noFill/>
        </p:spPr>
        <p:txBody>
          <a:bodyPr wrap="square" rtlCol="0">
            <a:spAutoFit/>
          </a:bodyPr>
          <a:lstStyle/>
          <a:p>
            <a:pPr algn="r"/>
            <a:r>
              <a:rPr lang="fr-FR" sz="1400" dirty="0">
                <a:solidFill>
                  <a:schemeClr val="tx1"/>
                </a:solidFill>
                <a:latin typeface="Avenir Medium" panose="02000503020000020003" pitchFamily="2" charset="0"/>
                <a:cs typeface="Adelle Sans Devanagari Light" panose="02000503000000020004" pitchFamily="2" charset="-78"/>
              </a:rPr>
              <a:t>No </a:t>
            </a:r>
            <a:r>
              <a:rPr lang="fr-FR" sz="1400" dirty="0" err="1">
                <a:solidFill>
                  <a:schemeClr val="tx1"/>
                </a:solidFill>
                <a:latin typeface="Avenir Medium" panose="02000503020000020003" pitchFamily="2" charset="0"/>
                <a:cs typeface="Adelle Sans Devanagari Light" panose="02000503000000020004" pitchFamily="2" charset="-78"/>
              </a:rPr>
              <a:t>harmonized</a:t>
            </a:r>
            <a:r>
              <a:rPr lang="fr-FR" sz="1400" dirty="0">
                <a:solidFill>
                  <a:schemeClr val="tx1"/>
                </a:solidFill>
                <a:latin typeface="Avenir Medium" panose="02000503020000020003" pitchFamily="2" charset="0"/>
                <a:cs typeface="Adelle Sans Devanagari Light" panose="02000503000000020004" pitchFamily="2" charset="-78"/>
              </a:rPr>
              <a:t> </a:t>
            </a:r>
            <a:r>
              <a:rPr lang="fr-FR" sz="1400" dirty="0">
                <a:solidFill>
                  <a:schemeClr val="tx1"/>
                </a:solidFill>
                <a:latin typeface="Avenir Light" panose="020B0402020203020204" pitchFamily="34" charset="77"/>
                <a:cs typeface="Adelle Sans Devanagari Light" panose="02000503000000020004" pitchFamily="2" charset="-78"/>
              </a:rPr>
              <a:t>methodology</a:t>
            </a:r>
            <a:r>
              <a:rPr lang="fr-FR" sz="1400" baseline="30000" dirty="0">
                <a:solidFill>
                  <a:schemeClr val="bg1">
                    <a:lumMod val="50000"/>
                  </a:schemeClr>
                </a:solidFill>
                <a:latin typeface="Avenir Light" panose="020B0402020203020204" pitchFamily="34" charset="77"/>
                <a:cs typeface="Adelle Sans Devanagari Light" panose="02000503000000020004" pitchFamily="2" charset="-78"/>
              </a:rPr>
              <a:t>3,4</a:t>
            </a:r>
          </a:p>
          <a:p>
            <a:pPr algn="r"/>
            <a:r>
              <a:rPr lang="fr-FR" sz="1400" dirty="0">
                <a:latin typeface="Avenir Medium" panose="02000503020000020003" pitchFamily="2" charset="0"/>
                <a:cs typeface="Adelle Sans Devanagari Light" panose="02000503000000020004" pitchFamily="2" charset="-78"/>
              </a:rPr>
              <a:t>Product-</a:t>
            </a:r>
            <a:r>
              <a:rPr lang="fr-FR" sz="1400" dirty="0" err="1">
                <a:latin typeface="Avenir Medium" panose="02000503020000020003" pitchFamily="2" charset="0"/>
                <a:cs typeface="Adelle Sans Devanagari Light" panose="02000503000000020004" pitchFamily="2" charset="-78"/>
              </a:rPr>
              <a:t>focused</a:t>
            </a:r>
            <a:r>
              <a:rPr lang="fr-FR" sz="1400" b="1" dirty="0">
                <a:latin typeface="Avenir Light" panose="020B0402020203020204" pitchFamily="34" charset="77"/>
                <a:cs typeface="Adelle Sans Devanagari Light" panose="02000503000000020004" pitchFamily="2" charset="-78"/>
              </a:rPr>
              <a:t> </a:t>
            </a:r>
            <a:r>
              <a:rPr lang="fr-FR" sz="1400" dirty="0" err="1">
                <a:latin typeface="Avenir Light" panose="020B0402020203020204" pitchFamily="34" charset="77"/>
                <a:cs typeface="Adelle Sans Devanagari Light" panose="02000503000000020004" pitchFamily="2" charset="-78"/>
              </a:rPr>
              <a:t>studies</a:t>
            </a:r>
            <a:r>
              <a:rPr lang="fr-FR" sz="1400" dirty="0">
                <a:latin typeface="Avenir Light" panose="020B0402020203020204" pitchFamily="34" charset="77"/>
                <a:cs typeface="Adelle Sans Devanagari Light" panose="02000503000000020004" pitchFamily="2" charset="-78"/>
              </a:rPr>
              <a:t> </a:t>
            </a:r>
            <a:r>
              <a:rPr lang="fr-FR" sz="1400" dirty="0" err="1">
                <a:latin typeface="Avenir Light" panose="020B0402020203020204" pitchFamily="34" charset="77"/>
                <a:cs typeface="Adelle Sans Devanagari Light" panose="02000503000000020004" pitchFamily="2" charset="-78"/>
              </a:rPr>
              <a:t>still</a:t>
            </a:r>
            <a:r>
              <a:rPr lang="fr-FR" sz="1400" dirty="0">
                <a:latin typeface="Avenir Light" panose="020B0402020203020204" pitchFamily="34" charset="77"/>
                <a:cs typeface="Adelle Sans Devanagari Light" panose="02000503000000020004" pitchFamily="2" charset="-78"/>
              </a:rPr>
              <a:t> </a:t>
            </a:r>
            <a:r>
              <a:rPr lang="fr-FR" sz="1400" dirty="0" err="1">
                <a:latin typeface="Avenir Medium" panose="02000503020000020003" pitchFamily="2" charset="0"/>
                <a:cs typeface="Adelle Sans Devanagari Light" panose="02000503000000020004" pitchFamily="2" charset="-78"/>
              </a:rPr>
              <a:t>limited</a:t>
            </a:r>
            <a:endParaRPr lang="fr-FR" sz="1400" dirty="0">
              <a:solidFill>
                <a:schemeClr val="tx1"/>
              </a:solidFill>
              <a:latin typeface="Avenir Medium" panose="02000503020000020003" pitchFamily="2" charset="0"/>
              <a:cs typeface="Adelle Sans Devanagari Light" panose="02000503000000020004" pitchFamily="2" charset="-78"/>
            </a:endParaRPr>
          </a:p>
        </p:txBody>
      </p:sp>
      <p:sp>
        <p:nvSpPr>
          <p:cNvPr id="5" name="Rectangle : coins arrondis 4">
            <a:extLst>
              <a:ext uri="{FF2B5EF4-FFF2-40B4-BE49-F238E27FC236}">
                <a16:creationId xmlns:a16="http://schemas.microsoft.com/office/drawing/2014/main" id="{F77042C0-D94E-17BB-4F09-F6D947817621}"/>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6" name="Rectangle : coins arrondis 5">
            <a:extLst>
              <a:ext uri="{FF2B5EF4-FFF2-40B4-BE49-F238E27FC236}">
                <a16:creationId xmlns:a16="http://schemas.microsoft.com/office/drawing/2014/main" id="{98794534-7851-BB85-3BFC-EB4E53CCC3BD}"/>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174664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2C856-C192-2CB3-371C-057BB5A62CF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40B70CF-1EAB-D555-AAFE-3D4B69DB5E43}"/>
              </a:ext>
            </a:extLst>
          </p:cNvPr>
          <p:cNvSpPr>
            <a:spLocks noGrp="1"/>
          </p:cNvSpPr>
          <p:nvPr>
            <p:ph type="sldNum" sz="quarter" idx="12"/>
          </p:nvPr>
        </p:nvSpPr>
        <p:spPr/>
        <p:txBody>
          <a:bodyPr/>
          <a:lstStyle/>
          <a:p>
            <a:fld id="{D0A4BE25-63F8-4FBD-909E-92E38D93C208}" type="slidenum">
              <a:rPr lang="fr-FR" smtClean="0"/>
              <a:t>7</a:t>
            </a:fld>
            <a:endParaRPr lang="fr-FR" dirty="0"/>
          </a:p>
        </p:txBody>
      </p:sp>
      <p:sp>
        <p:nvSpPr>
          <p:cNvPr id="8" name="Titre 3">
            <a:extLst>
              <a:ext uri="{FF2B5EF4-FFF2-40B4-BE49-F238E27FC236}">
                <a16:creationId xmlns:a16="http://schemas.microsoft.com/office/drawing/2014/main" id="{B010DD63-3C79-3196-043E-64DE2D87426F}"/>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88609FB2-C76B-85C5-AED3-9679F99942F8}"/>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148FDA58-D4BE-C7AE-18B5-71F3B1EDDC8E}"/>
              </a:ext>
            </a:extLst>
          </p:cNvPr>
          <p:cNvSpPr/>
          <p:nvPr/>
        </p:nvSpPr>
        <p:spPr>
          <a:xfrm rot="19540409">
            <a:off x="2591477" y="-53196"/>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072D8561-599B-D6E0-76C1-FFB8E4D2F643}"/>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86AF7BB0-13F0-2921-A9C5-FC9E78612958}"/>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84E043D9-D200-883B-DC6A-4F6FFBCB462D}"/>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sp>
        <p:nvSpPr>
          <p:cNvPr id="120" name="ZoneTexte 119">
            <a:extLst>
              <a:ext uri="{FF2B5EF4-FFF2-40B4-BE49-F238E27FC236}">
                <a16:creationId xmlns:a16="http://schemas.microsoft.com/office/drawing/2014/main" id="{88084D79-0C3F-C8FA-1ED4-BCE2E3F0690F}"/>
              </a:ext>
            </a:extLst>
          </p:cNvPr>
          <p:cNvSpPr txBox="1"/>
          <p:nvPr/>
        </p:nvSpPr>
        <p:spPr>
          <a:xfrm>
            <a:off x="1036145" y="1052857"/>
            <a:ext cx="10609747" cy="767133"/>
          </a:xfrm>
          <a:prstGeom prst="rect">
            <a:avLst/>
          </a:prstGeom>
          <a:noFill/>
        </p:spPr>
        <p:txBody>
          <a:bodyPr wrap="square" rtlCol="0">
            <a:spAutoFit/>
          </a:bodyPr>
          <a:lstStyle/>
          <a:p>
            <a:pPr>
              <a:lnSpc>
                <a:spcPct val="150000"/>
              </a:lnSpc>
            </a:pPr>
            <a:r>
              <a:rPr lang="fr-FR" sz="3200" dirty="0">
                <a:latin typeface="Avenir" panose="02000503020000020003" pitchFamily="2" charset="0"/>
              </a:rPr>
              <a:t>TCA: </a:t>
            </a:r>
            <a:r>
              <a:rPr lang="fr-FR" sz="3200" dirty="0" err="1">
                <a:latin typeface="Avenir" panose="02000503020000020003" pitchFamily="2" charset="0"/>
              </a:rPr>
              <a:t>Current</a:t>
            </a:r>
            <a:r>
              <a:rPr lang="fr-FR" sz="3200" dirty="0">
                <a:latin typeface="Avenir" panose="02000503020000020003" pitchFamily="2" charset="0"/>
              </a:rPr>
              <a:t> scope &amp; Value of by-</a:t>
            </a:r>
            <a:r>
              <a:rPr lang="fr-FR" sz="3200" dirty="0" err="1">
                <a:latin typeface="Avenir" panose="02000503020000020003" pitchFamily="2" charset="0"/>
              </a:rPr>
              <a:t>products</a:t>
            </a:r>
            <a:r>
              <a:rPr lang="fr-FR" sz="3200" dirty="0">
                <a:latin typeface="Avenir" panose="02000503020000020003" pitchFamily="2" charset="0"/>
              </a:rPr>
              <a:t> </a:t>
            </a:r>
            <a:r>
              <a:rPr lang="fr-FR" sz="3200" dirty="0" err="1">
                <a:latin typeface="Avenir" panose="02000503020000020003" pitchFamily="2" charset="0"/>
              </a:rPr>
              <a:t>integration</a:t>
            </a:r>
            <a:r>
              <a:rPr lang="fr-FR" sz="3200" dirty="0">
                <a:latin typeface="Avenir" panose="02000503020000020003" pitchFamily="2" charset="0"/>
              </a:rPr>
              <a:t>   </a:t>
            </a:r>
          </a:p>
        </p:txBody>
      </p:sp>
      <p:sp>
        <p:nvSpPr>
          <p:cNvPr id="150" name="Rectangle : coins arrondis 149">
            <a:extLst>
              <a:ext uri="{FF2B5EF4-FFF2-40B4-BE49-F238E27FC236}">
                <a16:creationId xmlns:a16="http://schemas.microsoft.com/office/drawing/2014/main" id="{3EFC0A27-C156-38AD-80BF-A8E4584C8C3E}"/>
              </a:ext>
            </a:extLst>
          </p:cNvPr>
          <p:cNvSpPr/>
          <p:nvPr/>
        </p:nvSpPr>
        <p:spPr>
          <a:xfrm>
            <a:off x="12231983" y="4295498"/>
            <a:ext cx="5235173" cy="1366036"/>
          </a:xfrm>
          <a:prstGeom prst="roundRect">
            <a:avLst>
              <a:gd name="adj" fmla="val 43492"/>
            </a:avLst>
          </a:prstGeom>
          <a:solidFill>
            <a:srgbClr val="EBDA9D">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151" name="ZoneTexte 150">
            <a:extLst>
              <a:ext uri="{FF2B5EF4-FFF2-40B4-BE49-F238E27FC236}">
                <a16:creationId xmlns:a16="http://schemas.microsoft.com/office/drawing/2014/main" id="{A981F0FE-5CF7-A693-DAC5-333393357E7F}"/>
              </a:ext>
            </a:extLst>
          </p:cNvPr>
          <p:cNvSpPr txBox="1"/>
          <p:nvPr/>
        </p:nvSpPr>
        <p:spPr>
          <a:xfrm>
            <a:off x="12351734" y="2651196"/>
            <a:ext cx="3846594" cy="2431435"/>
          </a:xfrm>
          <a:prstGeom prst="rect">
            <a:avLst/>
          </a:prstGeom>
          <a:noFill/>
        </p:spPr>
        <p:txBody>
          <a:bodyPr wrap="square" rtlCol="0">
            <a:spAutoFit/>
          </a:bodyPr>
          <a:lstStyle/>
          <a:p>
            <a:pPr marL="285750" indent="-285750">
              <a:buFont typeface="Wingdings" pitchFamily="2" charset="2"/>
              <a:buChar char="Ø"/>
            </a:pPr>
            <a:r>
              <a:rPr lang="fr-FR" sz="1600" b="1" dirty="0" err="1">
                <a:latin typeface="Avenir Book" panose="02000503020000020003" pitchFamily="2" charset="0"/>
              </a:rPr>
              <a:t>Significant</a:t>
            </a:r>
            <a:r>
              <a:rPr lang="fr-FR" sz="1600" b="1" dirty="0">
                <a:latin typeface="Avenir Book" panose="02000503020000020003" pitchFamily="2" charset="0"/>
              </a:rPr>
              <a:t> source </a:t>
            </a:r>
            <a:r>
              <a:rPr lang="fr-FR" sz="1600" dirty="0">
                <a:latin typeface="Avenir Book" panose="02000503020000020003" pitchFamily="2" charset="0"/>
              </a:rPr>
              <a:t>of biomass</a:t>
            </a:r>
            <a:r>
              <a:rPr lang="fr-FR" sz="1600" baseline="30000" dirty="0">
                <a:solidFill>
                  <a:schemeClr val="bg1">
                    <a:lumMod val="50000"/>
                  </a:schemeClr>
                </a:solidFill>
                <a:latin typeface="Avenir Book" panose="02000503020000020003" pitchFamily="2" charset="0"/>
              </a:rPr>
              <a:t>5</a:t>
            </a:r>
            <a:r>
              <a:rPr lang="fr-FR" sz="1600" dirty="0">
                <a:solidFill>
                  <a:srgbClr val="000000"/>
                </a:solidFill>
                <a:effectLst/>
                <a:latin typeface="Avenir Book" panose="02000503020000020003" pitchFamily="2" charset="0"/>
                <a:cs typeface="Adelle Sans Devanagari" panose="02000503000000020004" pitchFamily="2" charset="-78"/>
              </a:rPr>
              <a:t> </a:t>
            </a:r>
          </a:p>
          <a:p>
            <a:pPr marL="285750" indent="-285750">
              <a:buFont typeface="Wingdings" pitchFamily="2" charset="2"/>
              <a:buChar char="Ø"/>
            </a:pPr>
            <a:endParaRPr lang="fr-FR" sz="1600" dirty="0">
              <a:latin typeface="Avenir Book" panose="02000503020000020003" pitchFamily="2" charset="0"/>
            </a:endParaRPr>
          </a:p>
          <a:p>
            <a:pPr marL="285750" indent="-285750">
              <a:buFont typeface="Wingdings" pitchFamily="2" charset="2"/>
              <a:buChar char="Ø"/>
            </a:pPr>
            <a:r>
              <a:rPr lang="fr-FR" sz="1600" b="1" dirty="0" err="1">
                <a:latin typeface="Avenir Book" panose="02000503020000020003" pitchFamily="2" charset="0"/>
              </a:rPr>
              <a:t>Comprehensive</a:t>
            </a:r>
            <a:r>
              <a:rPr lang="fr-FR" sz="1600" dirty="0">
                <a:latin typeface="Avenir Book" panose="02000503020000020003" pitchFamily="2" charset="0"/>
              </a:rPr>
              <a:t> </a:t>
            </a:r>
            <a:r>
              <a:rPr lang="fr-FR" sz="1600" dirty="0" err="1">
                <a:latin typeface="Avenir Book" panose="02000503020000020003" pitchFamily="2" charset="0"/>
              </a:rPr>
              <a:t>assessment</a:t>
            </a:r>
            <a:r>
              <a:rPr lang="fr-FR" sz="1600" dirty="0">
                <a:latin typeface="Avenir Book" panose="02000503020000020003" pitchFamily="2" charset="0"/>
              </a:rPr>
              <a:t> </a:t>
            </a:r>
          </a:p>
          <a:p>
            <a:pPr marL="285750" indent="-285750">
              <a:buFont typeface="Wingdings" pitchFamily="2" charset="2"/>
              <a:buChar char="Ø"/>
            </a:pPr>
            <a:endParaRPr lang="fr-FR" sz="1600" dirty="0">
              <a:solidFill>
                <a:srgbClr val="000000"/>
              </a:solidFill>
              <a:latin typeface="Avenir Book" panose="02000503020000020003" pitchFamily="2" charset="0"/>
              <a:cs typeface="Adelle Sans Devanagari" panose="02000503000000020004" pitchFamily="2" charset="-78"/>
            </a:endParaRPr>
          </a:p>
          <a:p>
            <a:pPr marL="285750" indent="-285750">
              <a:buFont typeface="Wingdings" pitchFamily="2" charset="2"/>
              <a:buChar char="Ø"/>
            </a:pPr>
            <a:r>
              <a:rPr lang="fr-FR" sz="1600" b="1" dirty="0" err="1">
                <a:solidFill>
                  <a:srgbClr val="000000"/>
                </a:solidFill>
                <a:latin typeface="Avenir Book" panose="02000503020000020003" pitchFamily="2" charset="0"/>
                <a:cs typeface="Adelle Sans Devanagari" panose="02000503000000020004" pitchFamily="2" charset="-78"/>
              </a:rPr>
              <a:t>Biorefinery</a:t>
            </a:r>
            <a:r>
              <a:rPr lang="fr-FR" sz="1600" dirty="0">
                <a:solidFill>
                  <a:srgbClr val="000000"/>
                </a:solidFill>
                <a:latin typeface="Avenir Book" panose="02000503020000020003" pitchFamily="2" charset="0"/>
                <a:cs typeface="Adelle Sans Devanagari" panose="02000503000000020004" pitchFamily="2" charset="-78"/>
              </a:rPr>
              <a:t> </a:t>
            </a:r>
            <a:r>
              <a:rPr lang="fr-FR" sz="1600" dirty="0" err="1">
                <a:solidFill>
                  <a:srgbClr val="000000"/>
                </a:solidFill>
                <a:latin typeface="Avenir Book" panose="02000503020000020003" pitchFamily="2" charset="0"/>
                <a:cs typeface="Adelle Sans Devanagari" panose="02000503000000020004" pitchFamily="2" charset="-78"/>
              </a:rPr>
              <a:t>approach</a:t>
            </a:r>
            <a:r>
              <a:rPr lang="fr-FR" sz="1600" dirty="0">
                <a:solidFill>
                  <a:srgbClr val="000000"/>
                </a:solidFill>
                <a:latin typeface="Avenir Book" panose="02000503020000020003" pitchFamily="2" charset="0"/>
                <a:cs typeface="Adelle Sans Devanagari" panose="02000503000000020004" pitchFamily="2" charset="-78"/>
              </a:rPr>
              <a:t> </a:t>
            </a:r>
          </a:p>
          <a:p>
            <a:pPr algn="r"/>
            <a:r>
              <a:rPr lang="fr-FR" sz="1400" dirty="0">
                <a:solidFill>
                  <a:srgbClr val="000000"/>
                </a:solidFill>
                <a:effectLst/>
                <a:latin typeface="Avenir Book" panose="02000503020000020003" pitchFamily="2" charset="0"/>
                <a:cs typeface="Adelle Sans Devanagari" panose="02000503000000020004" pitchFamily="2" charset="-78"/>
              </a:rPr>
              <a:t>  </a:t>
            </a:r>
          </a:p>
          <a:p>
            <a:pPr algn="r"/>
            <a:endParaRPr lang="fr-FR" sz="1400" dirty="0">
              <a:latin typeface="Avenir Book" panose="02000503020000020003" pitchFamily="2" charset="0"/>
            </a:endParaRPr>
          </a:p>
          <a:p>
            <a:pPr algn="ctr"/>
            <a:endParaRPr lang="fr-FR" sz="1600" dirty="0">
              <a:solidFill>
                <a:srgbClr val="000000"/>
              </a:solidFill>
              <a:latin typeface="Avenir Book" panose="02000503020000020003" pitchFamily="2" charset="0"/>
              <a:cs typeface="Adelle Sans Devanagari" panose="02000503000000020004" pitchFamily="2" charset="-78"/>
            </a:endParaRPr>
          </a:p>
          <a:p>
            <a:pPr algn="r"/>
            <a:r>
              <a:rPr lang="fr-FR" sz="1400" dirty="0">
                <a:solidFill>
                  <a:srgbClr val="000000"/>
                </a:solidFill>
                <a:effectLst/>
                <a:latin typeface="Avenir Book" panose="02000503020000020003" pitchFamily="2" charset="0"/>
                <a:cs typeface="Adelle Sans Devanagari" panose="02000503000000020004" pitchFamily="2" charset="-78"/>
              </a:rPr>
              <a:t>  </a:t>
            </a:r>
          </a:p>
          <a:p>
            <a:pPr algn="r"/>
            <a:endParaRPr lang="fr-FR" sz="1400" dirty="0">
              <a:latin typeface="Avenir Book" panose="02000503020000020003" pitchFamily="2" charset="0"/>
            </a:endParaRPr>
          </a:p>
        </p:txBody>
      </p:sp>
      <p:grpSp>
        <p:nvGrpSpPr>
          <p:cNvPr id="152" name="Groupe 151">
            <a:extLst>
              <a:ext uri="{FF2B5EF4-FFF2-40B4-BE49-F238E27FC236}">
                <a16:creationId xmlns:a16="http://schemas.microsoft.com/office/drawing/2014/main" id="{5333818A-2E3A-4729-F916-958BFF438316}"/>
              </a:ext>
            </a:extLst>
          </p:cNvPr>
          <p:cNvGrpSpPr/>
          <p:nvPr/>
        </p:nvGrpSpPr>
        <p:grpSpPr>
          <a:xfrm>
            <a:off x="12499018" y="4424893"/>
            <a:ext cx="3234582" cy="1210842"/>
            <a:chOff x="8132913" y="2428009"/>
            <a:chExt cx="3234582" cy="1210842"/>
          </a:xfrm>
        </p:grpSpPr>
        <p:pic>
          <p:nvPicPr>
            <p:cNvPr id="153" name="Image 152">
              <a:extLst>
                <a:ext uri="{FF2B5EF4-FFF2-40B4-BE49-F238E27FC236}">
                  <a16:creationId xmlns:a16="http://schemas.microsoft.com/office/drawing/2014/main" id="{DFFBCFC6-4A18-7817-A89E-8F9F8ABEE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2500" y="2428009"/>
              <a:ext cx="721626" cy="721626"/>
            </a:xfrm>
            <a:prstGeom prst="rect">
              <a:avLst/>
            </a:prstGeom>
          </p:spPr>
        </p:pic>
        <p:pic>
          <p:nvPicPr>
            <p:cNvPr id="154" name="Image 153">
              <a:extLst>
                <a:ext uri="{FF2B5EF4-FFF2-40B4-BE49-F238E27FC236}">
                  <a16:creationId xmlns:a16="http://schemas.microsoft.com/office/drawing/2014/main" id="{5AA5F23C-1DDD-5721-41CC-2AFDDA159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913" y="2468531"/>
              <a:ext cx="718949" cy="717191"/>
            </a:xfrm>
            <a:prstGeom prst="rect">
              <a:avLst/>
            </a:prstGeom>
          </p:spPr>
        </p:pic>
        <p:pic>
          <p:nvPicPr>
            <p:cNvPr id="155" name="Image 154" descr="Une image contenant noir, obscurité&#10;&#10;Description générée automatiquement">
              <a:extLst>
                <a:ext uri="{FF2B5EF4-FFF2-40B4-BE49-F238E27FC236}">
                  <a16:creationId xmlns:a16="http://schemas.microsoft.com/office/drawing/2014/main" id="{C3478708-7C51-D42A-2A16-920C414FD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368" y="2433231"/>
              <a:ext cx="721626" cy="721626"/>
            </a:xfrm>
            <a:prstGeom prst="rect">
              <a:avLst/>
            </a:prstGeom>
          </p:spPr>
        </p:pic>
        <p:sp>
          <p:nvSpPr>
            <p:cNvPr id="156" name="ZoneTexte 155">
              <a:extLst>
                <a:ext uri="{FF2B5EF4-FFF2-40B4-BE49-F238E27FC236}">
                  <a16:creationId xmlns:a16="http://schemas.microsoft.com/office/drawing/2014/main" id="{7317A10F-6ADA-936A-1CBC-05F44DCDF9CF}"/>
                </a:ext>
              </a:extLst>
            </p:cNvPr>
            <p:cNvSpPr txBox="1"/>
            <p:nvPr/>
          </p:nvSpPr>
          <p:spPr>
            <a:xfrm>
              <a:off x="8161337" y="3302158"/>
              <a:ext cx="746712" cy="307777"/>
            </a:xfrm>
            <a:prstGeom prst="rect">
              <a:avLst/>
            </a:prstGeom>
            <a:noFill/>
          </p:spPr>
          <p:txBody>
            <a:bodyPr wrap="square" rtlCol="0">
              <a:spAutoFit/>
            </a:bodyPr>
            <a:lstStyle/>
            <a:p>
              <a:pPr algn="ctr"/>
              <a:r>
                <a:rPr lang="fr-FR" sz="1400" dirty="0">
                  <a:latin typeface="Avenir Light" panose="020B0402020203020204" pitchFamily="34" charset="77"/>
                </a:rPr>
                <a:t>Food</a:t>
              </a:r>
            </a:p>
          </p:txBody>
        </p:sp>
        <p:sp>
          <p:nvSpPr>
            <p:cNvPr id="157" name="ZoneTexte 156">
              <a:extLst>
                <a:ext uri="{FF2B5EF4-FFF2-40B4-BE49-F238E27FC236}">
                  <a16:creationId xmlns:a16="http://schemas.microsoft.com/office/drawing/2014/main" id="{335609EC-0A16-A37C-BB83-AA93E4ABAB69}"/>
                </a:ext>
              </a:extLst>
            </p:cNvPr>
            <p:cNvSpPr txBox="1"/>
            <p:nvPr/>
          </p:nvSpPr>
          <p:spPr>
            <a:xfrm>
              <a:off x="9173094" y="3312499"/>
              <a:ext cx="988173" cy="307777"/>
            </a:xfrm>
            <a:prstGeom prst="rect">
              <a:avLst/>
            </a:prstGeom>
            <a:noFill/>
          </p:spPr>
          <p:txBody>
            <a:bodyPr wrap="square" rtlCol="0">
              <a:spAutoFit/>
            </a:bodyPr>
            <a:lstStyle/>
            <a:p>
              <a:pPr algn="ctr"/>
              <a:r>
                <a:rPr lang="fr-FR" sz="1400" dirty="0">
                  <a:latin typeface="Avenir Light" panose="020B0402020203020204" pitchFamily="34" charset="77"/>
                </a:rPr>
                <a:t>Materials</a:t>
              </a:r>
            </a:p>
          </p:txBody>
        </p:sp>
        <p:sp>
          <p:nvSpPr>
            <p:cNvPr id="158" name="ZoneTexte 157">
              <a:extLst>
                <a:ext uri="{FF2B5EF4-FFF2-40B4-BE49-F238E27FC236}">
                  <a16:creationId xmlns:a16="http://schemas.microsoft.com/office/drawing/2014/main" id="{8AB885EB-0E8E-FF03-2BC7-EAB06B8C13F1}"/>
                </a:ext>
              </a:extLst>
            </p:cNvPr>
            <p:cNvSpPr txBox="1"/>
            <p:nvPr/>
          </p:nvSpPr>
          <p:spPr>
            <a:xfrm>
              <a:off x="10379322" y="3331074"/>
              <a:ext cx="988173" cy="307777"/>
            </a:xfrm>
            <a:prstGeom prst="rect">
              <a:avLst/>
            </a:prstGeom>
            <a:noFill/>
          </p:spPr>
          <p:txBody>
            <a:bodyPr wrap="square" rtlCol="0">
              <a:spAutoFit/>
            </a:bodyPr>
            <a:lstStyle/>
            <a:p>
              <a:pPr algn="ctr"/>
              <a:r>
                <a:rPr lang="fr-FR" sz="1400" dirty="0">
                  <a:latin typeface="Avenir Light" panose="020B0402020203020204" pitchFamily="34" charset="77"/>
                </a:rPr>
                <a:t>Energy</a:t>
              </a:r>
            </a:p>
          </p:txBody>
        </p:sp>
      </p:grpSp>
      <p:grpSp>
        <p:nvGrpSpPr>
          <p:cNvPr id="162" name="Groupe 161">
            <a:extLst>
              <a:ext uri="{FF2B5EF4-FFF2-40B4-BE49-F238E27FC236}">
                <a16:creationId xmlns:a16="http://schemas.microsoft.com/office/drawing/2014/main" id="{B0555906-1E64-8627-E076-BE6266838417}"/>
              </a:ext>
            </a:extLst>
          </p:cNvPr>
          <p:cNvGrpSpPr/>
          <p:nvPr/>
        </p:nvGrpSpPr>
        <p:grpSpPr>
          <a:xfrm>
            <a:off x="5679043" y="3307840"/>
            <a:ext cx="1522455" cy="693285"/>
            <a:chOff x="4474905" y="3051691"/>
            <a:chExt cx="1436154" cy="612554"/>
          </a:xfrm>
        </p:grpSpPr>
        <p:sp>
          <p:nvSpPr>
            <p:cNvPr id="192" name="Rectangle : coins arrondis 191">
              <a:extLst>
                <a:ext uri="{FF2B5EF4-FFF2-40B4-BE49-F238E27FC236}">
                  <a16:creationId xmlns:a16="http://schemas.microsoft.com/office/drawing/2014/main" id="{7D70A027-2ED0-43BA-ACD3-9BFF7EA5AEC6}"/>
                </a:ext>
              </a:extLst>
            </p:cNvPr>
            <p:cNvSpPr/>
            <p:nvPr/>
          </p:nvSpPr>
          <p:spPr>
            <a:xfrm>
              <a:off x="4474905" y="3051691"/>
              <a:ext cx="1436154" cy="612554"/>
            </a:xfrm>
            <a:prstGeom prst="roundRect">
              <a:avLst/>
            </a:prstGeom>
            <a:noFill/>
            <a:ln w="158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193" name="ZoneTexte 192">
              <a:extLst>
                <a:ext uri="{FF2B5EF4-FFF2-40B4-BE49-F238E27FC236}">
                  <a16:creationId xmlns:a16="http://schemas.microsoft.com/office/drawing/2014/main" id="{9131C968-8119-7D7C-A23D-67408013E3CB}"/>
                </a:ext>
              </a:extLst>
            </p:cNvPr>
            <p:cNvSpPr txBox="1"/>
            <p:nvPr/>
          </p:nvSpPr>
          <p:spPr>
            <a:xfrm>
              <a:off x="4474905" y="3078785"/>
              <a:ext cx="1436151" cy="571068"/>
            </a:xfrm>
            <a:prstGeom prst="rect">
              <a:avLst/>
            </a:prstGeom>
            <a:noFill/>
          </p:spPr>
          <p:txBody>
            <a:bodyPr wrap="square" rtlCol="0">
              <a:spAutoFit/>
            </a:bodyPr>
            <a:lstStyle/>
            <a:p>
              <a:pPr algn="ctr"/>
              <a:r>
                <a:rPr lang="fr-FR" dirty="0">
                  <a:solidFill>
                    <a:schemeClr val="bg1"/>
                  </a:solidFill>
                  <a:latin typeface="Avenir Light" panose="020B0402020203020204" pitchFamily="34" charset="77"/>
                </a:rPr>
                <a:t>Non-</a:t>
              </a:r>
              <a:r>
                <a:rPr lang="fr-FR" dirty="0" err="1">
                  <a:solidFill>
                    <a:schemeClr val="bg1"/>
                  </a:solidFill>
                  <a:latin typeface="Avenir Light" panose="020B0402020203020204" pitchFamily="34" charset="77"/>
                </a:rPr>
                <a:t>food</a:t>
              </a:r>
              <a:r>
                <a:rPr lang="fr-FR" dirty="0">
                  <a:solidFill>
                    <a:schemeClr val="bg1"/>
                  </a:solidFill>
                  <a:latin typeface="Avenir Light" panose="020B0402020203020204" pitchFamily="34" charset="77"/>
                </a:rPr>
                <a:t> </a:t>
              </a:r>
            </a:p>
            <a:p>
              <a:pPr algn="ctr"/>
              <a:r>
                <a:rPr lang="fr-FR" dirty="0">
                  <a:solidFill>
                    <a:schemeClr val="bg1"/>
                  </a:solidFill>
                  <a:latin typeface="Avenir Light" panose="020B0402020203020204" pitchFamily="34" charset="77"/>
                </a:rPr>
                <a:t>by-</a:t>
              </a:r>
              <a:r>
                <a:rPr lang="fr-FR" dirty="0" err="1">
                  <a:solidFill>
                    <a:schemeClr val="bg1"/>
                  </a:solidFill>
                  <a:latin typeface="Avenir Light" panose="020B0402020203020204" pitchFamily="34" charset="77"/>
                </a:rPr>
                <a:t>products</a:t>
              </a:r>
              <a:endParaRPr lang="fr-FR" dirty="0">
                <a:solidFill>
                  <a:schemeClr val="bg1"/>
                </a:solidFill>
                <a:latin typeface="Avenir Light" panose="020B0402020203020204" pitchFamily="34" charset="77"/>
              </a:endParaRPr>
            </a:p>
          </p:txBody>
        </p:sp>
      </p:grpSp>
      <p:grpSp>
        <p:nvGrpSpPr>
          <p:cNvPr id="196" name="Groupe 195">
            <a:extLst>
              <a:ext uri="{FF2B5EF4-FFF2-40B4-BE49-F238E27FC236}">
                <a16:creationId xmlns:a16="http://schemas.microsoft.com/office/drawing/2014/main" id="{8B1C1A07-2977-3B87-A0A7-F80D4DB52A2E}"/>
              </a:ext>
            </a:extLst>
          </p:cNvPr>
          <p:cNvGrpSpPr/>
          <p:nvPr/>
        </p:nvGrpSpPr>
        <p:grpSpPr>
          <a:xfrm>
            <a:off x="3358216" y="2245693"/>
            <a:ext cx="1984551" cy="4119497"/>
            <a:chOff x="3358216" y="2245693"/>
            <a:chExt cx="1984551" cy="4119497"/>
          </a:xfrm>
        </p:grpSpPr>
        <p:cxnSp>
          <p:nvCxnSpPr>
            <p:cNvPr id="160" name="Connecteur droit avec flèche 159">
              <a:extLst>
                <a:ext uri="{FF2B5EF4-FFF2-40B4-BE49-F238E27FC236}">
                  <a16:creationId xmlns:a16="http://schemas.microsoft.com/office/drawing/2014/main" id="{19498A39-79DF-18B7-77D8-77B810CC1554}"/>
                </a:ext>
              </a:extLst>
            </p:cNvPr>
            <p:cNvCxnSpPr>
              <a:cxnSpLocks/>
            </p:cNvCxnSpPr>
            <p:nvPr/>
          </p:nvCxnSpPr>
          <p:spPr>
            <a:xfrm>
              <a:off x="4334029" y="3060701"/>
              <a:ext cx="0" cy="33044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e 160">
              <a:extLst>
                <a:ext uri="{FF2B5EF4-FFF2-40B4-BE49-F238E27FC236}">
                  <a16:creationId xmlns:a16="http://schemas.microsoft.com/office/drawing/2014/main" id="{C1A3FBB3-CA1E-4E2D-6122-A0AC78108F3D}"/>
                </a:ext>
              </a:extLst>
            </p:cNvPr>
            <p:cNvGrpSpPr/>
            <p:nvPr/>
          </p:nvGrpSpPr>
          <p:grpSpPr>
            <a:xfrm>
              <a:off x="3358216" y="2245693"/>
              <a:ext cx="1951629" cy="815009"/>
              <a:chOff x="3507475" y="1716038"/>
              <a:chExt cx="1951629" cy="815009"/>
            </a:xfrm>
          </p:grpSpPr>
          <p:sp>
            <p:nvSpPr>
              <p:cNvPr id="194" name="Rectangle : coins arrondis 193">
                <a:extLst>
                  <a:ext uri="{FF2B5EF4-FFF2-40B4-BE49-F238E27FC236}">
                    <a16:creationId xmlns:a16="http://schemas.microsoft.com/office/drawing/2014/main" id="{840BB6A9-CAF0-4BB7-0604-A836762AA9BE}"/>
                  </a:ext>
                </a:extLst>
              </p:cNvPr>
              <p:cNvSpPr/>
              <p:nvPr/>
            </p:nvSpPr>
            <p:spPr>
              <a:xfrm>
                <a:off x="3507475" y="1716038"/>
                <a:ext cx="1951629" cy="815009"/>
              </a:xfrm>
              <a:prstGeom prst="roundRect">
                <a:avLst/>
              </a:prstGeom>
              <a:no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5" name="ZoneTexte 194">
                <a:extLst>
                  <a:ext uri="{FF2B5EF4-FFF2-40B4-BE49-F238E27FC236}">
                    <a16:creationId xmlns:a16="http://schemas.microsoft.com/office/drawing/2014/main" id="{94EF6F6D-9690-F739-E1B1-2C4F5FA075F2}"/>
                  </a:ext>
                </a:extLst>
              </p:cNvPr>
              <p:cNvSpPr txBox="1"/>
              <p:nvPr/>
            </p:nvSpPr>
            <p:spPr>
              <a:xfrm>
                <a:off x="3523282" y="1938876"/>
                <a:ext cx="1920013" cy="369332"/>
              </a:xfrm>
              <a:prstGeom prst="rect">
                <a:avLst/>
              </a:prstGeom>
              <a:noFill/>
            </p:spPr>
            <p:txBody>
              <a:bodyPr wrap="none" rtlCol="0">
                <a:spAutoFit/>
              </a:bodyPr>
              <a:lstStyle/>
              <a:p>
                <a:r>
                  <a:rPr lang="fr-FR" dirty="0">
                    <a:latin typeface="Avenir Light" panose="020B0402020203020204" pitchFamily="34" charset="77"/>
                  </a:rPr>
                  <a:t>Food production</a:t>
                </a:r>
              </a:p>
            </p:txBody>
          </p:sp>
        </p:grpSp>
        <p:grpSp>
          <p:nvGrpSpPr>
            <p:cNvPr id="163" name="Groupe 162">
              <a:extLst>
                <a:ext uri="{FF2B5EF4-FFF2-40B4-BE49-F238E27FC236}">
                  <a16:creationId xmlns:a16="http://schemas.microsoft.com/office/drawing/2014/main" id="{232E4D12-2D1C-C865-38C6-4D77A13276C7}"/>
                </a:ext>
              </a:extLst>
            </p:cNvPr>
            <p:cNvGrpSpPr/>
            <p:nvPr/>
          </p:nvGrpSpPr>
          <p:grpSpPr>
            <a:xfrm>
              <a:off x="3358216" y="4284826"/>
              <a:ext cx="1951629" cy="815009"/>
              <a:chOff x="3481919" y="3755172"/>
              <a:chExt cx="1951629" cy="815009"/>
            </a:xfrm>
            <a:solidFill>
              <a:schemeClr val="bg1"/>
            </a:solidFill>
          </p:grpSpPr>
          <p:sp>
            <p:nvSpPr>
              <p:cNvPr id="190" name="Rectangle : coins arrondis 189">
                <a:extLst>
                  <a:ext uri="{FF2B5EF4-FFF2-40B4-BE49-F238E27FC236}">
                    <a16:creationId xmlns:a16="http://schemas.microsoft.com/office/drawing/2014/main" id="{DF27CA4D-FBE6-C62F-9DD7-1381FD5E48A0}"/>
                  </a:ext>
                </a:extLst>
              </p:cNvPr>
              <p:cNvSpPr/>
              <p:nvPr/>
            </p:nvSpPr>
            <p:spPr>
              <a:xfrm>
                <a:off x="3481919" y="3755172"/>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1" name="ZoneTexte 190">
                <a:extLst>
                  <a:ext uri="{FF2B5EF4-FFF2-40B4-BE49-F238E27FC236}">
                    <a16:creationId xmlns:a16="http://schemas.microsoft.com/office/drawing/2014/main" id="{2ECCBB89-00D0-96D0-5226-6BD7C43A88EC}"/>
                  </a:ext>
                </a:extLst>
              </p:cNvPr>
              <p:cNvSpPr txBox="1"/>
              <p:nvPr/>
            </p:nvSpPr>
            <p:spPr>
              <a:xfrm>
                <a:off x="3788056" y="3991797"/>
                <a:ext cx="1388778" cy="369332"/>
              </a:xfrm>
              <a:prstGeom prst="rect">
                <a:avLst/>
              </a:prstGeom>
              <a:grpFill/>
            </p:spPr>
            <p:txBody>
              <a:bodyPr wrap="none" rtlCol="0">
                <a:spAutoFit/>
              </a:bodyPr>
              <a:lstStyle/>
              <a:p>
                <a:r>
                  <a:rPr lang="fr-FR" dirty="0">
                    <a:latin typeface="Avenir Light" panose="020B0402020203020204" pitchFamily="34" charset="77"/>
                  </a:rPr>
                  <a:t>Distribution</a:t>
                </a:r>
              </a:p>
            </p:txBody>
          </p:sp>
        </p:grpSp>
        <p:grpSp>
          <p:nvGrpSpPr>
            <p:cNvPr id="164" name="Groupe 163">
              <a:extLst>
                <a:ext uri="{FF2B5EF4-FFF2-40B4-BE49-F238E27FC236}">
                  <a16:creationId xmlns:a16="http://schemas.microsoft.com/office/drawing/2014/main" id="{F7C4250D-4F77-9F4D-96F2-43B6ECF339F0}"/>
                </a:ext>
              </a:extLst>
            </p:cNvPr>
            <p:cNvGrpSpPr/>
            <p:nvPr/>
          </p:nvGrpSpPr>
          <p:grpSpPr>
            <a:xfrm>
              <a:off x="3391138" y="5320835"/>
              <a:ext cx="1951629" cy="815009"/>
              <a:chOff x="3481919" y="4774739"/>
              <a:chExt cx="1951629" cy="815009"/>
            </a:xfrm>
            <a:solidFill>
              <a:schemeClr val="bg1"/>
            </a:solidFill>
          </p:grpSpPr>
          <p:sp>
            <p:nvSpPr>
              <p:cNvPr id="188" name="Rectangle : coins arrondis 187">
                <a:extLst>
                  <a:ext uri="{FF2B5EF4-FFF2-40B4-BE49-F238E27FC236}">
                    <a16:creationId xmlns:a16="http://schemas.microsoft.com/office/drawing/2014/main" id="{3052B7B4-C1A5-295B-8016-0B811C6E2ABC}"/>
                  </a:ext>
                </a:extLst>
              </p:cNvPr>
              <p:cNvSpPr/>
              <p:nvPr/>
            </p:nvSpPr>
            <p:spPr>
              <a:xfrm>
                <a:off x="3481919" y="4774739"/>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9" name="ZoneTexte 188">
                <a:extLst>
                  <a:ext uri="{FF2B5EF4-FFF2-40B4-BE49-F238E27FC236}">
                    <a16:creationId xmlns:a16="http://schemas.microsoft.com/office/drawing/2014/main" id="{F5BA6519-5D2E-048E-8430-E0AD5300596A}"/>
                  </a:ext>
                </a:extLst>
              </p:cNvPr>
              <p:cNvSpPr txBox="1"/>
              <p:nvPr/>
            </p:nvSpPr>
            <p:spPr>
              <a:xfrm>
                <a:off x="3669568" y="4997577"/>
                <a:ext cx="1576329" cy="369332"/>
              </a:xfrm>
              <a:prstGeom prst="rect">
                <a:avLst/>
              </a:prstGeom>
              <a:grpFill/>
            </p:spPr>
            <p:txBody>
              <a:bodyPr wrap="none" rtlCol="0">
                <a:spAutoFit/>
              </a:bodyPr>
              <a:lstStyle/>
              <a:p>
                <a:r>
                  <a:rPr lang="fr-FR" dirty="0" err="1">
                    <a:latin typeface="Avenir Light" panose="020B0402020203020204" pitchFamily="34" charset="77"/>
                  </a:rPr>
                  <a:t>Consumption</a:t>
                </a:r>
                <a:endParaRPr lang="fr-FR" dirty="0">
                  <a:latin typeface="Avenir Light" panose="020B0402020203020204" pitchFamily="34" charset="77"/>
                </a:endParaRPr>
              </a:p>
            </p:txBody>
          </p:sp>
        </p:grpSp>
        <p:grpSp>
          <p:nvGrpSpPr>
            <p:cNvPr id="165" name="Groupe 164">
              <a:extLst>
                <a:ext uri="{FF2B5EF4-FFF2-40B4-BE49-F238E27FC236}">
                  <a16:creationId xmlns:a16="http://schemas.microsoft.com/office/drawing/2014/main" id="{F095AEB8-30A3-6C11-6947-1A72343B8F3F}"/>
                </a:ext>
              </a:extLst>
            </p:cNvPr>
            <p:cNvGrpSpPr/>
            <p:nvPr/>
          </p:nvGrpSpPr>
          <p:grpSpPr>
            <a:xfrm>
              <a:off x="3358216" y="3246979"/>
              <a:ext cx="1951629" cy="815009"/>
              <a:chOff x="3507475" y="2735605"/>
              <a:chExt cx="1951629" cy="815009"/>
            </a:xfrm>
            <a:solidFill>
              <a:schemeClr val="bg1"/>
            </a:solidFill>
          </p:grpSpPr>
          <p:sp>
            <p:nvSpPr>
              <p:cNvPr id="186" name="Rectangle : coins arrondis 185">
                <a:extLst>
                  <a:ext uri="{FF2B5EF4-FFF2-40B4-BE49-F238E27FC236}">
                    <a16:creationId xmlns:a16="http://schemas.microsoft.com/office/drawing/2014/main" id="{C7163E4F-A023-1BCB-6D2C-682267AD6FB6}"/>
                  </a:ext>
                </a:extLst>
              </p:cNvPr>
              <p:cNvSpPr/>
              <p:nvPr/>
            </p:nvSpPr>
            <p:spPr>
              <a:xfrm>
                <a:off x="3507475" y="2735605"/>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7" name="ZoneTexte 186">
                <a:extLst>
                  <a:ext uri="{FF2B5EF4-FFF2-40B4-BE49-F238E27FC236}">
                    <a16:creationId xmlns:a16="http://schemas.microsoft.com/office/drawing/2014/main" id="{542F1C84-4C4D-617F-E79F-7F4F51487AE0}"/>
                  </a:ext>
                </a:extLst>
              </p:cNvPr>
              <p:cNvSpPr txBox="1"/>
              <p:nvPr/>
            </p:nvSpPr>
            <p:spPr>
              <a:xfrm>
                <a:off x="3533028" y="2958443"/>
                <a:ext cx="1900520" cy="369332"/>
              </a:xfrm>
              <a:prstGeom prst="rect">
                <a:avLst/>
              </a:prstGeom>
              <a:grpFill/>
            </p:spPr>
            <p:txBody>
              <a:bodyPr wrap="none" rtlCol="0">
                <a:spAutoFit/>
              </a:bodyPr>
              <a:lstStyle/>
              <a:p>
                <a:r>
                  <a:rPr lang="fr-FR" dirty="0">
                    <a:latin typeface="Avenir Light" panose="020B0402020203020204" pitchFamily="34" charset="77"/>
                  </a:rPr>
                  <a:t>Food </a:t>
                </a:r>
                <a:r>
                  <a:rPr lang="fr-FR" dirty="0" err="1">
                    <a:latin typeface="Avenir Light" panose="020B0402020203020204" pitchFamily="34" charset="77"/>
                  </a:rPr>
                  <a:t>processing</a:t>
                </a:r>
                <a:endParaRPr lang="fr-FR" dirty="0">
                  <a:latin typeface="Avenir Light" panose="020B0402020203020204" pitchFamily="34" charset="77"/>
                </a:endParaRPr>
              </a:p>
            </p:txBody>
          </p:sp>
        </p:grpSp>
      </p:grpSp>
      <p:grpSp>
        <p:nvGrpSpPr>
          <p:cNvPr id="166" name="Groupe 165">
            <a:extLst>
              <a:ext uri="{FF2B5EF4-FFF2-40B4-BE49-F238E27FC236}">
                <a16:creationId xmlns:a16="http://schemas.microsoft.com/office/drawing/2014/main" id="{04D197CA-D63D-3787-82D0-30C8714F9428}"/>
              </a:ext>
            </a:extLst>
          </p:cNvPr>
          <p:cNvGrpSpPr/>
          <p:nvPr/>
        </p:nvGrpSpPr>
        <p:grpSpPr>
          <a:xfrm>
            <a:off x="1318591" y="3166195"/>
            <a:ext cx="1522455" cy="693285"/>
            <a:chOff x="4474905" y="3368196"/>
            <a:chExt cx="1436154" cy="612554"/>
          </a:xfrm>
        </p:grpSpPr>
        <p:sp>
          <p:nvSpPr>
            <p:cNvPr id="184" name="Rectangle : coins arrondis 183">
              <a:extLst>
                <a:ext uri="{FF2B5EF4-FFF2-40B4-BE49-F238E27FC236}">
                  <a16:creationId xmlns:a16="http://schemas.microsoft.com/office/drawing/2014/main" id="{23C20054-34BE-F828-F30E-805DA3AC5911}"/>
                </a:ext>
              </a:extLst>
            </p:cNvPr>
            <p:cNvSpPr/>
            <p:nvPr/>
          </p:nvSpPr>
          <p:spPr>
            <a:xfrm>
              <a:off x="4474905" y="3368196"/>
              <a:ext cx="1436154" cy="612554"/>
            </a:xfrm>
            <a:prstGeom prst="roundRect">
              <a:avLst/>
            </a:prstGeom>
            <a:noFill/>
            <a:ln w="158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5" name="ZoneTexte 184">
              <a:extLst>
                <a:ext uri="{FF2B5EF4-FFF2-40B4-BE49-F238E27FC236}">
                  <a16:creationId xmlns:a16="http://schemas.microsoft.com/office/drawing/2014/main" id="{CE746E14-2D59-1715-F70B-6EC9B8DB25FC}"/>
                </a:ext>
              </a:extLst>
            </p:cNvPr>
            <p:cNvSpPr txBox="1"/>
            <p:nvPr/>
          </p:nvSpPr>
          <p:spPr>
            <a:xfrm>
              <a:off x="4474905" y="3395288"/>
              <a:ext cx="1436151" cy="571068"/>
            </a:xfrm>
            <a:prstGeom prst="rect">
              <a:avLst/>
            </a:prstGeom>
            <a:noFill/>
          </p:spPr>
          <p:txBody>
            <a:bodyPr wrap="square" rtlCol="0">
              <a:spAutoFit/>
            </a:bodyPr>
            <a:lstStyle/>
            <a:p>
              <a:pPr algn="ctr"/>
              <a:r>
                <a:rPr lang="fr-FR" dirty="0">
                  <a:solidFill>
                    <a:schemeClr val="bg1"/>
                  </a:solidFill>
                  <a:latin typeface="Avenir Light" panose="020B0402020203020204" pitchFamily="34" charset="77"/>
                </a:rPr>
                <a:t>Non-</a:t>
              </a:r>
              <a:r>
                <a:rPr lang="fr-FR" dirty="0" err="1">
                  <a:solidFill>
                    <a:schemeClr val="bg1"/>
                  </a:solidFill>
                  <a:latin typeface="Avenir Light" panose="020B0402020203020204" pitchFamily="34" charset="77"/>
                </a:rPr>
                <a:t>food</a:t>
              </a:r>
              <a:r>
                <a:rPr lang="fr-FR" dirty="0">
                  <a:solidFill>
                    <a:schemeClr val="bg1"/>
                  </a:solidFill>
                  <a:latin typeface="Avenir Light" panose="020B0402020203020204" pitchFamily="34" charset="77"/>
                </a:rPr>
                <a:t> </a:t>
              </a:r>
            </a:p>
            <a:p>
              <a:pPr algn="ctr"/>
              <a:r>
                <a:rPr lang="fr-FR" dirty="0">
                  <a:solidFill>
                    <a:schemeClr val="bg1"/>
                  </a:solidFill>
                  <a:latin typeface="Avenir Light" panose="020B0402020203020204" pitchFamily="34" charset="77"/>
                </a:rPr>
                <a:t>by-</a:t>
              </a:r>
              <a:r>
                <a:rPr lang="fr-FR" dirty="0" err="1">
                  <a:solidFill>
                    <a:schemeClr val="bg1"/>
                  </a:solidFill>
                  <a:latin typeface="Avenir Light" panose="020B0402020203020204" pitchFamily="34" charset="77"/>
                </a:rPr>
                <a:t>products</a:t>
              </a:r>
              <a:endParaRPr lang="fr-FR" dirty="0">
                <a:solidFill>
                  <a:schemeClr val="bg1"/>
                </a:solidFill>
                <a:latin typeface="Avenir Light" panose="020B0402020203020204" pitchFamily="34" charset="77"/>
              </a:endParaRPr>
            </a:p>
          </p:txBody>
        </p:sp>
      </p:grpSp>
      <p:cxnSp>
        <p:nvCxnSpPr>
          <p:cNvPr id="167" name="Connecteur droit 166">
            <a:extLst>
              <a:ext uri="{FF2B5EF4-FFF2-40B4-BE49-F238E27FC236}">
                <a16:creationId xmlns:a16="http://schemas.microsoft.com/office/drawing/2014/main" id="{EB65BFA1-E710-9173-7F4D-B5719E5429D1}"/>
              </a:ext>
            </a:extLst>
          </p:cNvPr>
          <p:cNvCxnSpPr>
            <a:cxnSpLocks/>
            <a:stCxn id="185" idx="3"/>
          </p:cNvCxnSpPr>
          <p:nvPr/>
        </p:nvCxnSpPr>
        <p:spPr>
          <a:xfrm>
            <a:off x="2841043" y="3520023"/>
            <a:ext cx="194601"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8" name="Connecteur droit 167">
            <a:extLst>
              <a:ext uri="{FF2B5EF4-FFF2-40B4-BE49-F238E27FC236}">
                <a16:creationId xmlns:a16="http://schemas.microsoft.com/office/drawing/2014/main" id="{3E5235DF-2C83-6472-1B61-3FAABA0D30AA}"/>
              </a:ext>
            </a:extLst>
          </p:cNvPr>
          <p:cNvCxnSpPr>
            <a:cxnSpLocks/>
          </p:cNvCxnSpPr>
          <p:nvPr/>
        </p:nvCxnSpPr>
        <p:spPr>
          <a:xfrm>
            <a:off x="3035643" y="2655520"/>
            <a:ext cx="313530"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9" name="Connecteur droit 168">
            <a:extLst>
              <a:ext uri="{FF2B5EF4-FFF2-40B4-BE49-F238E27FC236}">
                <a16:creationId xmlns:a16="http://schemas.microsoft.com/office/drawing/2014/main" id="{0674D227-D52D-736E-C223-AF533A8066FF}"/>
              </a:ext>
            </a:extLst>
          </p:cNvPr>
          <p:cNvCxnSpPr>
            <a:cxnSpLocks/>
          </p:cNvCxnSpPr>
          <p:nvPr/>
        </p:nvCxnSpPr>
        <p:spPr>
          <a:xfrm>
            <a:off x="3044686" y="3707922"/>
            <a:ext cx="313530"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Connecteur droit 169">
            <a:extLst>
              <a:ext uri="{FF2B5EF4-FFF2-40B4-BE49-F238E27FC236}">
                <a16:creationId xmlns:a16="http://schemas.microsoft.com/office/drawing/2014/main" id="{FB25457A-5FAD-0EDE-622C-467E24300091}"/>
              </a:ext>
            </a:extLst>
          </p:cNvPr>
          <p:cNvCxnSpPr>
            <a:cxnSpLocks/>
          </p:cNvCxnSpPr>
          <p:nvPr/>
        </p:nvCxnSpPr>
        <p:spPr>
          <a:xfrm flipV="1">
            <a:off x="3035643" y="2653197"/>
            <a:ext cx="0" cy="104800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Connecteur droit 170">
            <a:extLst>
              <a:ext uri="{FF2B5EF4-FFF2-40B4-BE49-F238E27FC236}">
                <a16:creationId xmlns:a16="http://schemas.microsoft.com/office/drawing/2014/main" id="{629C87F8-88CF-BE49-4BF9-5C79D9959EF3}"/>
              </a:ext>
            </a:extLst>
          </p:cNvPr>
          <p:cNvCxnSpPr>
            <a:cxnSpLocks/>
          </p:cNvCxnSpPr>
          <p:nvPr/>
        </p:nvCxnSpPr>
        <p:spPr>
          <a:xfrm>
            <a:off x="1155434" y="3528983"/>
            <a:ext cx="163157"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2" name="Connecteur droit 171">
            <a:extLst>
              <a:ext uri="{FF2B5EF4-FFF2-40B4-BE49-F238E27FC236}">
                <a16:creationId xmlns:a16="http://schemas.microsoft.com/office/drawing/2014/main" id="{6DD35633-D023-9C4F-F9BB-87275E9AF5C6}"/>
              </a:ext>
            </a:extLst>
          </p:cNvPr>
          <p:cNvCxnSpPr>
            <a:cxnSpLocks/>
          </p:cNvCxnSpPr>
          <p:nvPr/>
        </p:nvCxnSpPr>
        <p:spPr>
          <a:xfrm flipV="1">
            <a:off x="1155434" y="2383720"/>
            <a:ext cx="0" cy="230534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3" name="Connecteur droit avec flèche 172">
            <a:extLst>
              <a:ext uri="{FF2B5EF4-FFF2-40B4-BE49-F238E27FC236}">
                <a16:creationId xmlns:a16="http://schemas.microsoft.com/office/drawing/2014/main" id="{D764BAD7-B8C9-F92F-8E0E-DDDC57EF5110}"/>
              </a:ext>
            </a:extLst>
          </p:cNvPr>
          <p:cNvCxnSpPr>
            <a:cxnSpLocks/>
          </p:cNvCxnSpPr>
          <p:nvPr/>
        </p:nvCxnSpPr>
        <p:spPr>
          <a:xfrm>
            <a:off x="1146391" y="4695305"/>
            <a:ext cx="2202782" cy="3271"/>
          </a:xfrm>
          <a:prstGeom prst="straightConnector1">
            <a:avLst/>
          </a:prstGeom>
          <a:ln w="127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4" name="Connecteur droit avec flèche 173">
            <a:extLst>
              <a:ext uri="{FF2B5EF4-FFF2-40B4-BE49-F238E27FC236}">
                <a16:creationId xmlns:a16="http://schemas.microsoft.com/office/drawing/2014/main" id="{10C79AA9-C037-F674-B8DC-D3B3C0768B9D}"/>
              </a:ext>
            </a:extLst>
          </p:cNvPr>
          <p:cNvCxnSpPr>
            <a:cxnSpLocks/>
          </p:cNvCxnSpPr>
          <p:nvPr/>
        </p:nvCxnSpPr>
        <p:spPr>
          <a:xfrm>
            <a:off x="1146391" y="2383720"/>
            <a:ext cx="2202782" cy="24765"/>
          </a:xfrm>
          <a:prstGeom prst="straightConnector1">
            <a:avLst/>
          </a:prstGeom>
          <a:ln w="127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5" name="ZoneTexte 174">
            <a:extLst>
              <a:ext uri="{FF2B5EF4-FFF2-40B4-BE49-F238E27FC236}">
                <a16:creationId xmlns:a16="http://schemas.microsoft.com/office/drawing/2014/main" id="{371967EF-3C16-0BE6-C17E-C4DF5DF2EE09}"/>
              </a:ext>
            </a:extLst>
          </p:cNvPr>
          <p:cNvSpPr txBox="1"/>
          <p:nvPr/>
        </p:nvSpPr>
        <p:spPr>
          <a:xfrm>
            <a:off x="3009574" y="4244452"/>
            <a:ext cx="333746" cy="461665"/>
          </a:xfrm>
          <a:prstGeom prst="rect">
            <a:avLst/>
          </a:prstGeom>
          <a:noFill/>
        </p:spPr>
        <p:txBody>
          <a:bodyPr wrap="none" rtlCol="0">
            <a:spAutoFit/>
          </a:bodyPr>
          <a:lstStyle/>
          <a:p>
            <a:r>
              <a:rPr lang="fr-FR" sz="2400" b="1" dirty="0">
                <a:solidFill>
                  <a:schemeClr val="bg1"/>
                </a:solidFill>
                <a:latin typeface="Avenir Light" panose="020B0402020203020204" pitchFamily="34" charset="77"/>
              </a:rPr>
              <a:t>?</a:t>
            </a:r>
          </a:p>
        </p:txBody>
      </p:sp>
      <p:sp>
        <p:nvSpPr>
          <p:cNvPr id="176" name="ZoneTexte 175">
            <a:extLst>
              <a:ext uri="{FF2B5EF4-FFF2-40B4-BE49-F238E27FC236}">
                <a16:creationId xmlns:a16="http://schemas.microsoft.com/office/drawing/2014/main" id="{50CF058E-C5C1-9959-8872-DED285427BCA}"/>
              </a:ext>
            </a:extLst>
          </p:cNvPr>
          <p:cNvSpPr txBox="1"/>
          <p:nvPr/>
        </p:nvSpPr>
        <p:spPr>
          <a:xfrm>
            <a:off x="3006785" y="1933670"/>
            <a:ext cx="333746" cy="461665"/>
          </a:xfrm>
          <a:prstGeom prst="rect">
            <a:avLst/>
          </a:prstGeom>
          <a:noFill/>
        </p:spPr>
        <p:txBody>
          <a:bodyPr wrap="none" rtlCol="0">
            <a:spAutoFit/>
          </a:bodyPr>
          <a:lstStyle/>
          <a:p>
            <a:r>
              <a:rPr lang="fr-FR" sz="2400" b="1" dirty="0">
                <a:solidFill>
                  <a:schemeClr val="bg1"/>
                </a:solidFill>
                <a:latin typeface="Avenir Light" panose="020B0402020203020204" pitchFamily="34" charset="77"/>
              </a:rPr>
              <a:t>?</a:t>
            </a:r>
          </a:p>
        </p:txBody>
      </p:sp>
      <p:cxnSp>
        <p:nvCxnSpPr>
          <p:cNvPr id="177" name="Connecteur droit 176">
            <a:extLst>
              <a:ext uri="{FF2B5EF4-FFF2-40B4-BE49-F238E27FC236}">
                <a16:creationId xmlns:a16="http://schemas.microsoft.com/office/drawing/2014/main" id="{9E33651C-FEF8-5E37-9711-5888CA00B23F}"/>
              </a:ext>
            </a:extLst>
          </p:cNvPr>
          <p:cNvCxnSpPr>
            <a:cxnSpLocks/>
            <a:stCxn id="186" idx="3"/>
            <a:endCxn id="193" idx="1"/>
          </p:cNvCxnSpPr>
          <p:nvPr/>
        </p:nvCxnSpPr>
        <p:spPr>
          <a:xfrm>
            <a:off x="5309845" y="3654484"/>
            <a:ext cx="369198" cy="718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8" name="Connecteur droit avec flèche 177">
            <a:extLst>
              <a:ext uri="{FF2B5EF4-FFF2-40B4-BE49-F238E27FC236}">
                <a16:creationId xmlns:a16="http://schemas.microsoft.com/office/drawing/2014/main" id="{9350B7B6-54C7-911C-B5A7-6F73D26BD2E1}"/>
              </a:ext>
            </a:extLst>
          </p:cNvPr>
          <p:cNvCxnSpPr>
            <a:cxnSpLocks/>
            <a:endCxn id="188" idx="3"/>
          </p:cNvCxnSpPr>
          <p:nvPr/>
        </p:nvCxnSpPr>
        <p:spPr>
          <a:xfrm flipH="1" flipV="1">
            <a:off x="5342767" y="5728340"/>
            <a:ext cx="2045823" cy="916"/>
          </a:xfrm>
          <a:prstGeom prst="straightConnector1">
            <a:avLst/>
          </a:prstGeom>
          <a:ln w="127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9" name="Connecteur droit 178">
            <a:extLst>
              <a:ext uri="{FF2B5EF4-FFF2-40B4-BE49-F238E27FC236}">
                <a16:creationId xmlns:a16="http://schemas.microsoft.com/office/drawing/2014/main" id="{9BFA78AF-8639-EC45-A7F8-0E35317EE20B}"/>
              </a:ext>
            </a:extLst>
          </p:cNvPr>
          <p:cNvCxnSpPr>
            <a:cxnSpLocks/>
          </p:cNvCxnSpPr>
          <p:nvPr/>
        </p:nvCxnSpPr>
        <p:spPr>
          <a:xfrm flipV="1">
            <a:off x="7388590" y="3654482"/>
            <a:ext cx="0" cy="207385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0" name="Connecteur droit 179">
            <a:extLst>
              <a:ext uri="{FF2B5EF4-FFF2-40B4-BE49-F238E27FC236}">
                <a16:creationId xmlns:a16="http://schemas.microsoft.com/office/drawing/2014/main" id="{38A3A40F-1876-379A-9F52-D99D1E2FAFAA}"/>
              </a:ext>
            </a:extLst>
          </p:cNvPr>
          <p:cNvCxnSpPr>
            <a:cxnSpLocks/>
          </p:cNvCxnSpPr>
          <p:nvPr/>
        </p:nvCxnSpPr>
        <p:spPr>
          <a:xfrm>
            <a:off x="7201495" y="3654543"/>
            <a:ext cx="163157"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1" name="Connecteur droit avec flèche 180">
            <a:extLst>
              <a:ext uri="{FF2B5EF4-FFF2-40B4-BE49-F238E27FC236}">
                <a16:creationId xmlns:a16="http://schemas.microsoft.com/office/drawing/2014/main" id="{60E07793-6102-2F15-34D2-5E5BDBC81E28}"/>
              </a:ext>
            </a:extLst>
          </p:cNvPr>
          <p:cNvCxnSpPr>
            <a:cxnSpLocks/>
          </p:cNvCxnSpPr>
          <p:nvPr/>
        </p:nvCxnSpPr>
        <p:spPr>
          <a:xfrm flipH="1">
            <a:off x="5342766" y="4696940"/>
            <a:ext cx="2045823" cy="0"/>
          </a:xfrm>
          <a:prstGeom prst="straightConnector1">
            <a:avLst/>
          </a:prstGeom>
          <a:ln w="127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2" name="ZoneTexte 181">
            <a:extLst>
              <a:ext uri="{FF2B5EF4-FFF2-40B4-BE49-F238E27FC236}">
                <a16:creationId xmlns:a16="http://schemas.microsoft.com/office/drawing/2014/main" id="{02A84280-0A0D-7692-3B7C-F7256AC3E8A6}"/>
              </a:ext>
            </a:extLst>
          </p:cNvPr>
          <p:cNvSpPr txBox="1"/>
          <p:nvPr/>
        </p:nvSpPr>
        <p:spPr>
          <a:xfrm>
            <a:off x="5327571" y="4255453"/>
            <a:ext cx="333746" cy="461665"/>
          </a:xfrm>
          <a:prstGeom prst="rect">
            <a:avLst/>
          </a:prstGeom>
          <a:noFill/>
        </p:spPr>
        <p:txBody>
          <a:bodyPr wrap="none" rtlCol="0">
            <a:spAutoFit/>
          </a:bodyPr>
          <a:lstStyle/>
          <a:p>
            <a:r>
              <a:rPr lang="fr-FR" sz="2400" b="1" dirty="0">
                <a:solidFill>
                  <a:schemeClr val="bg1"/>
                </a:solidFill>
                <a:latin typeface="Avenir Light" panose="020B0402020203020204" pitchFamily="34" charset="77"/>
              </a:rPr>
              <a:t>?</a:t>
            </a:r>
          </a:p>
        </p:txBody>
      </p:sp>
      <p:sp>
        <p:nvSpPr>
          <p:cNvPr id="2" name="Rectangle : coins arrondis 1">
            <a:extLst>
              <a:ext uri="{FF2B5EF4-FFF2-40B4-BE49-F238E27FC236}">
                <a16:creationId xmlns:a16="http://schemas.microsoft.com/office/drawing/2014/main" id="{D37BC93C-7039-5948-8B92-E4B1DB713F25}"/>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96D1E9EF-CE12-1741-8DDE-69FE2AEDF8BB}"/>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1492593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3DC0-9293-E915-CB82-7777E95467D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B7B5DF1-E871-F84D-8A8B-F43213378FEE}"/>
              </a:ext>
            </a:extLst>
          </p:cNvPr>
          <p:cNvSpPr>
            <a:spLocks noGrp="1"/>
          </p:cNvSpPr>
          <p:nvPr>
            <p:ph type="sldNum" sz="quarter" idx="12"/>
          </p:nvPr>
        </p:nvSpPr>
        <p:spPr/>
        <p:txBody>
          <a:bodyPr/>
          <a:lstStyle/>
          <a:p>
            <a:fld id="{D0A4BE25-63F8-4FBD-909E-92E38D93C208}" type="slidenum">
              <a:rPr lang="fr-FR" smtClean="0"/>
              <a:t>8</a:t>
            </a:fld>
            <a:endParaRPr lang="fr-FR" dirty="0"/>
          </a:p>
        </p:txBody>
      </p:sp>
      <p:sp>
        <p:nvSpPr>
          <p:cNvPr id="8" name="Titre 3">
            <a:extLst>
              <a:ext uri="{FF2B5EF4-FFF2-40B4-BE49-F238E27FC236}">
                <a16:creationId xmlns:a16="http://schemas.microsoft.com/office/drawing/2014/main" id="{C6DAE2BF-5A28-0790-AEB5-E15E26A13ED6}"/>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514F8359-54A5-26BE-0A62-B63C57EB84BA}"/>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2D03264-88C0-CF88-999C-1B6043E84059}"/>
              </a:ext>
            </a:extLst>
          </p:cNvPr>
          <p:cNvSpPr/>
          <p:nvPr/>
        </p:nvSpPr>
        <p:spPr>
          <a:xfrm rot="19540409">
            <a:off x="2591477" y="-53196"/>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93534FFC-7856-82A6-18B1-72A644A5D615}"/>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934EF80B-D48A-B0E4-70F6-7D647CFBEC7E}"/>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DA350525-15C9-000F-52AE-AE3B9ED9714B}"/>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grpSp>
        <p:nvGrpSpPr>
          <p:cNvPr id="118" name="Groupe 117">
            <a:extLst>
              <a:ext uri="{FF2B5EF4-FFF2-40B4-BE49-F238E27FC236}">
                <a16:creationId xmlns:a16="http://schemas.microsoft.com/office/drawing/2014/main" id="{AF74C4BC-8336-F698-EF96-E4AB1791B8E9}"/>
              </a:ext>
            </a:extLst>
          </p:cNvPr>
          <p:cNvGrpSpPr/>
          <p:nvPr/>
        </p:nvGrpSpPr>
        <p:grpSpPr>
          <a:xfrm>
            <a:off x="1146391" y="1933670"/>
            <a:ext cx="6242199" cy="4431520"/>
            <a:chOff x="1295650" y="1404015"/>
            <a:chExt cx="6242199" cy="4431520"/>
          </a:xfrm>
        </p:grpSpPr>
        <p:cxnSp>
          <p:nvCxnSpPr>
            <p:cNvPr id="86" name="Connecteur droit avec flèche 85">
              <a:extLst>
                <a:ext uri="{FF2B5EF4-FFF2-40B4-BE49-F238E27FC236}">
                  <a16:creationId xmlns:a16="http://schemas.microsoft.com/office/drawing/2014/main" id="{371ADD02-C9BB-14E4-854B-CD982181049B}"/>
                </a:ext>
              </a:extLst>
            </p:cNvPr>
            <p:cNvCxnSpPr>
              <a:cxnSpLocks/>
            </p:cNvCxnSpPr>
            <p:nvPr/>
          </p:nvCxnSpPr>
          <p:spPr>
            <a:xfrm>
              <a:off x="4483288" y="2531046"/>
              <a:ext cx="0" cy="33044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id="{1DA34232-23D5-7822-C5C0-908DDC2FF4F3}"/>
                </a:ext>
              </a:extLst>
            </p:cNvPr>
            <p:cNvGrpSpPr/>
            <p:nvPr/>
          </p:nvGrpSpPr>
          <p:grpSpPr>
            <a:xfrm>
              <a:off x="3507475" y="1716038"/>
              <a:ext cx="1951629" cy="815009"/>
              <a:chOff x="3507475" y="1716038"/>
              <a:chExt cx="1951629" cy="815009"/>
            </a:xfrm>
          </p:grpSpPr>
          <p:sp>
            <p:nvSpPr>
              <p:cNvPr id="37" name="Rectangle : coins arrondis 36">
                <a:extLst>
                  <a:ext uri="{FF2B5EF4-FFF2-40B4-BE49-F238E27FC236}">
                    <a16:creationId xmlns:a16="http://schemas.microsoft.com/office/drawing/2014/main" id="{FF631922-DC7D-75E0-6FFC-75AE751E2E03}"/>
                  </a:ext>
                </a:extLst>
              </p:cNvPr>
              <p:cNvSpPr/>
              <p:nvPr/>
            </p:nvSpPr>
            <p:spPr>
              <a:xfrm>
                <a:off x="3507475" y="1716038"/>
                <a:ext cx="1951629" cy="815009"/>
              </a:xfrm>
              <a:prstGeom prst="roundRect">
                <a:avLst/>
              </a:prstGeom>
              <a:no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D8BB8428-50C9-66E2-721D-90B40ABAFA6E}"/>
                  </a:ext>
                </a:extLst>
              </p:cNvPr>
              <p:cNvSpPr txBox="1"/>
              <p:nvPr/>
            </p:nvSpPr>
            <p:spPr>
              <a:xfrm>
                <a:off x="3523282" y="1938876"/>
                <a:ext cx="1920013" cy="369332"/>
              </a:xfrm>
              <a:prstGeom prst="rect">
                <a:avLst/>
              </a:prstGeom>
              <a:noFill/>
            </p:spPr>
            <p:txBody>
              <a:bodyPr wrap="none" rtlCol="0">
                <a:spAutoFit/>
              </a:bodyPr>
              <a:lstStyle/>
              <a:p>
                <a:r>
                  <a:rPr lang="fr-FR" dirty="0">
                    <a:latin typeface="Avenir Light" panose="020B0402020203020204" pitchFamily="34" charset="77"/>
                  </a:rPr>
                  <a:t>Food production</a:t>
                </a:r>
              </a:p>
            </p:txBody>
          </p:sp>
        </p:grpSp>
        <p:grpSp>
          <p:nvGrpSpPr>
            <p:cNvPr id="50" name="Groupe 49">
              <a:extLst>
                <a:ext uri="{FF2B5EF4-FFF2-40B4-BE49-F238E27FC236}">
                  <a16:creationId xmlns:a16="http://schemas.microsoft.com/office/drawing/2014/main" id="{00313E6A-E104-7A89-DF82-6D036F89ABDF}"/>
                </a:ext>
              </a:extLst>
            </p:cNvPr>
            <p:cNvGrpSpPr/>
            <p:nvPr/>
          </p:nvGrpSpPr>
          <p:grpSpPr>
            <a:xfrm>
              <a:off x="5828302" y="2778185"/>
              <a:ext cx="1522455" cy="693285"/>
              <a:chOff x="4474905" y="3051691"/>
              <a:chExt cx="1436154" cy="612554"/>
            </a:xfrm>
          </p:grpSpPr>
          <p:sp>
            <p:nvSpPr>
              <p:cNvPr id="44" name="Rectangle : coins arrondis 43">
                <a:extLst>
                  <a:ext uri="{FF2B5EF4-FFF2-40B4-BE49-F238E27FC236}">
                    <a16:creationId xmlns:a16="http://schemas.microsoft.com/office/drawing/2014/main" id="{2A51AD93-65EB-AF04-1B53-CB4AF20425FE}"/>
                  </a:ext>
                </a:extLst>
              </p:cNvPr>
              <p:cNvSpPr/>
              <p:nvPr/>
            </p:nvSpPr>
            <p:spPr>
              <a:xfrm>
                <a:off x="4474905" y="3051691"/>
                <a:ext cx="1436154" cy="612554"/>
              </a:xfrm>
              <a:prstGeom prst="roundRect">
                <a:avLst/>
              </a:prstGeom>
              <a:noFill/>
              <a:ln w="158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54AA0453-55E2-CB86-7E75-500CF188058B}"/>
                  </a:ext>
                </a:extLst>
              </p:cNvPr>
              <p:cNvSpPr txBox="1"/>
              <p:nvPr/>
            </p:nvSpPr>
            <p:spPr>
              <a:xfrm>
                <a:off x="4474905" y="3078785"/>
                <a:ext cx="1436151" cy="571068"/>
              </a:xfrm>
              <a:prstGeom prst="rect">
                <a:avLst/>
              </a:prstGeom>
              <a:noFill/>
            </p:spPr>
            <p:txBody>
              <a:bodyPr wrap="square" rtlCol="0">
                <a:spAutoFit/>
              </a:bodyPr>
              <a:lstStyle/>
              <a:p>
                <a:pPr algn="ctr"/>
                <a:r>
                  <a:rPr lang="fr-FR" dirty="0">
                    <a:solidFill>
                      <a:schemeClr val="bg1">
                        <a:lumMod val="50000"/>
                      </a:schemeClr>
                    </a:solidFill>
                    <a:latin typeface="Avenir Light" panose="020B0402020203020204" pitchFamily="34" charset="77"/>
                  </a:rPr>
                  <a:t>Non-</a:t>
                </a:r>
                <a:r>
                  <a:rPr lang="fr-FR" dirty="0" err="1">
                    <a:solidFill>
                      <a:schemeClr val="bg1">
                        <a:lumMod val="50000"/>
                      </a:schemeClr>
                    </a:solidFill>
                    <a:latin typeface="Avenir Light" panose="020B0402020203020204" pitchFamily="34" charset="77"/>
                  </a:rPr>
                  <a:t>food</a:t>
                </a:r>
                <a:r>
                  <a:rPr lang="fr-FR" dirty="0">
                    <a:solidFill>
                      <a:schemeClr val="bg1">
                        <a:lumMod val="50000"/>
                      </a:schemeClr>
                    </a:solidFill>
                    <a:latin typeface="Avenir Light" panose="020B0402020203020204" pitchFamily="34" charset="77"/>
                  </a:rPr>
                  <a:t> </a:t>
                </a:r>
              </a:p>
              <a:p>
                <a:pPr algn="ctr"/>
                <a:r>
                  <a:rPr lang="fr-FR" dirty="0">
                    <a:solidFill>
                      <a:schemeClr val="bg1">
                        <a:lumMod val="50000"/>
                      </a:schemeClr>
                    </a:solidFill>
                    <a:latin typeface="Avenir Light" panose="020B0402020203020204" pitchFamily="34" charset="77"/>
                  </a:rPr>
                  <a:t>by-</a:t>
                </a:r>
                <a:r>
                  <a:rPr lang="fr-FR" dirty="0" err="1">
                    <a:solidFill>
                      <a:schemeClr val="bg1">
                        <a:lumMod val="50000"/>
                      </a:schemeClr>
                    </a:solidFill>
                    <a:latin typeface="Avenir Light" panose="020B0402020203020204" pitchFamily="34" charset="77"/>
                  </a:rPr>
                  <a:t>products</a:t>
                </a:r>
                <a:endParaRPr lang="fr-FR" dirty="0">
                  <a:solidFill>
                    <a:schemeClr val="bg1">
                      <a:lumMod val="50000"/>
                    </a:schemeClr>
                  </a:solidFill>
                  <a:latin typeface="Avenir Light" panose="020B0402020203020204" pitchFamily="34" charset="77"/>
                </a:endParaRPr>
              </a:p>
            </p:txBody>
          </p:sp>
        </p:grpSp>
        <p:grpSp>
          <p:nvGrpSpPr>
            <p:cNvPr id="51" name="Groupe 50">
              <a:extLst>
                <a:ext uri="{FF2B5EF4-FFF2-40B4-BE49-F238E27FC236}">
                  <a16:creationId xmlns:a16="http://schemas.microsoft.com/office/drawing/2014/main" id="{C22F07B5-F357-98B7-7EE4-C1D9AE7C6848}"/>
                </a:ext>
              </a:extLst>
            </p:cNvPr>
            <p:cNvGrpSpPr/>
            <p:nvPr/>
          </p:nvGrpSpPr>
          <p:grpSpPr>
            <a:xfrm>
              <a:off x="3507475" y="3755171"/>
              <a:ext cx="1951629" cy="815009"/>
              <a:chOff x="3481919" y="3755172"/>
              <a:chExt cx="1951629" cy="815009"/>
            </a:xfrm>
            <a:solidFill>
              <a:schemeClr val="bg1"/>
            </a:solidFill>
          </p:grpSpPr>
          <p:sp>
            <p:nvSpPr>
              <p:cNvPr id="46" name="Rectangle : coins arrondis 45">
                <a:extLst>
                  <a:ext uri="{FF2B5EF4-FFF2-40B4-BE49-F238E27FC236}">
                    <a16:creationId xmlns:a16="http://schemas.microsoft.com/office/drawing/2014/main" id="{C66FAB23-92FF-4561-22FD-1E6FAF140533}"/>
                  </a:ext>
                </a:extLst>
              </p:cNvPr>
              <p:cNvSpPr/>
              <p:nvPr/>
            </p:nvSpPr>
            <p:spPr>
              <a:xfrm>
                <a:off x="3481919" y="3755172"/>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ZoneTexte 46">
                <a:extLst>
                  <a:ext uri="{FF2B5EF4-FFF2-40B4-BE49-F238E27FC236}">
                    <a16:creationId xmlns:a16="http://schemas.microsoft.com/office/drawing/2014/main" id="{210644C5-8035-FB86-29F5-9C4CA339E34C}"/>
                  </a:ext>
                </a:extLst>
              </p:cNvPr>
              <p:cNvSpPr txBox="1"/>
              <p:nvPr/>
            </p:nvSpPr>
            <p:spPr>
              <a:xfrm>
                <a:off x="3788056" y="3991797"/>
                <a:ext cx="1388778" cy="369332"/>
              </a:xfrm>
              <a:prstGeom prst="rect">
                <a:avLst/>
              </a:prstGeom>
              <a:grpFill/>
            </p:spPr>
            <p:txBody>
              <a:bodyPr wrap="none" rtlCol="0">
                <a:spAutoFit/>
              </a:bodyPr>
              <a:lstStyle/>
              <a:p>
                <a:r>
                  <a:rPr lang="fr-FR" dirty="0">
                    <a:latin typeface="Avenir Light" panose="020B0402020203020204" pitchFamily="34" charset="77"/>
                  </a:rPr>
                  <a:t>Distribution</a:t>
                </a:r>
              </a:p>
            </p:txBody>
          </p:sp>
        </p:grpSp>
        <p:grpSp>
          <p:nvGrpSpPr>
            <p:cNvPr id="52" name="Groupe 51">
              <a:extLst>
                <a:ext uri="{FF2B5EF4-FFF2-40B4-BE49-F238E27FC236}">
                  <a16:creationId xmlns:a16="http://schemas.microsoft.com/office/drawing/2014/main" id="{A566D043-FD39-AD7C-379A-25843AC112BC}"/>
                </a:ext>
              </a:extLst>
            </p:cNvPr>
            <p:cNvGrpSpPr/>
            <p:nvPr/>
          </p:nvGrpSpPr>
          <p:grpSpPr>
            <a:xfrm>
              <a:off x="3540397" y="4791180"/>
              <a:ext cx="1951629" cy="815009"/>
              <a:chOff x="3481919" y="4774739"/>
              <a:chExt cx="1951629" cy="815009"/>
            </a:xfrm>
            <a:solidFill>
              <a:schemeClr val="bg1"/>
            </a:solidFill>
          </p:grpSpPr>
          <p:sp>
            <p:nvSpPr>
              <p:cNvPr id="48" name="Rectangle : coins arrondis 47">
                <a:extLst>
                  <a:ext uri="{FF2B5EF4-FFF2-40B4-BE49-F238E27FC236}">
                    <a16:creationId xmlns:a16="http://schemas.microsoft.com/office/drawing/2014/main" id="{6063B177-DD6D-2B1D-2FFC-6F47AE7FEF91}"/>
                  </a:ext>
                </a:extLst>
              </p:cNvPr>
              <p:cNvSpPr/>
              <p:nvPr/>
            </p:nvSpPr>
            <p:spPr>
              <a:xfrm>
                <a:off x="3481919" y="4774739"/>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ZoneTexte 48">
                <a:extLst>
                  <a:ext uri="{FF2B5EF4-FFF2-40B4-BE49-F238E27FC236}">
                    <a16:creationId xmlns:a16="http://schemas.microsoft.com/office/drawing/2014/main" id="{2072F3D7-2523-9648-4B8E-7FE7A371EC7E}"/>
                  </a:ext>
                </a:extLst>
              </p:cNvPr>
              <p:cNvSpPr txBox="1"/>
              <p:nvPr/>
            </p:nvSpPr>
            <p:spPr>
              <a:xfrm>
                <a:off x="3669568" y="4997577"/>
                <a:ext cx="1576329" cy="369332"/>
              </a:xfrm>
              <a:prstGeom prst="rect">
                <a:avLst/>
              </a:prstGeom>
              <a:grpFill/>
            </p:spPr>
            <p:txBody>
              <a:bodyPr wrap="none" rtlCol="0">
                <a:spAutoFit/>
              </a:bodyPr>
              <a:lstStyle/>
              <a:p>
                <a:r>
                  <a:rPr lang="fr-FR" dirty="0" err="1">
                    <a:latin typeface="Avenir Light" panose="020B0402020203020204" pitchFamily="34" charset="77"/>
                  </a:rPr>
                  <a:t>Consumption</a:t>
                </a:r>
                <a:endParaRPr lang="fr-FR" dirty="0">
                  <a:latin typeface="Avenir Light" panose="020B0402020203020204" pitchFamily="34" charset="77"/>
                </a:endParaRPr>
              </a:p>
            </p:txBody>
          </p:sp>
        </p:grpSp>
        <p:grpSp>
          <p:nvGrpSpPr>
            <p:cNvPr id="53" name="Groupe 52">
              <a:extLst>
                <a:ext uri="{FF2B5EF4-FFF2-40B4-BE49-F238E27FC236}">
                  <a16:creationId xmlns:a16="http://schemas.microsoft.com/office/drawing/2014/main" id="{625BE8EB-795B-E6CD-AB5D-450E680CAD3B}"/>
                </a:ext>
              </a:extLst>
            </p:cNvPr>
            <p:cNvGrpSpPr/>
            <p:nvPr/>
          </p:nvGrpSpPr>
          <p:grpSpPr>
            <a:xfrm>
              <a:off x="3507475" y="2717324"/>
              <a:ext cx="1951629" cy="815009"/>
              <a:chOff x="3507475" y="2735605"/>
              <a:chExt cx="1951629" cy="815009"/>
            </a:xfrm>
            <a:solidFill>
              <a:schemeClr val="bg1"/>
            </a:solidFill>
          </p:grpSpPr>
          <p:sp>
            <p:nvSpPr>
              <p:cNvPr id="54" name="Rectangle : coins arrondis 53">
                <a:extLst>
                  <a:ext uri="{FF2B5EF4-FFF2-40B4-BE49-F238E27FC236}">
                    <a16:creationId xmlns:a16="http://schemas.microsoft.com/office/drawing/2014/main" id="{7E209CA6-5F28-BDE6-9B98-9770904CA5E4}"/>
                  </a:ext>
                </a:extLst>
              </p:cNvPr>
              <p:cNvSpPr/>
              <p:nvPr/>
            </p:nvSpPr>
            <p:spPr>
              <a:xfrm>
                <a:off x="3507475" y="2735605"/>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D9956388-229C-7222-4D2C-5ADB73E0A4B6}"/>
                  </a:ext>
                </a:extLst>
              </p:cNvPr>
              <p:cNvSpPr txBox="1"/>
              <p:nvPr/>
            </p:nvSpPr>
            <p:spPr>
              <a:xfrm>
                <a:off x="3533028" y="2958443"/>
                <a:ext cx="1900520" cy="369332"/>
              </a:xfrm>
              <a:prstGeom prst="rect">
                <a:avLst/>
              </a:prstGeom>
              <a:grpFill/>
            </p:spPr>
            <p:txBody>
              <a:bodyPr wrap="none" rtlCol="0">
                <a:spAutoFit/>
              </a:bodyPr>
              <a:lstStyle/>
              <a:p>
                <a:r>
                  <a:rPr lang="fr-FR" dirty="0">
                    <a:latin typeface="Avenir Light" panose="020B0402020203020204" pitchFamily="34" charset="77"/>
                  </a:rPr>
                  <a:t>Food </a:t>
                </a:r>
                <a:r>
                  <a:rPr lang="fr-FR" dirty="0" err="1">
                    <a:latin typeface="Avenir Light" panose="020B0402020203020204" pitchFamily="34" charset="77"/>
                  </a:rPr>
                  <a:t>processing</a:t>
                </a:r>
                <a:endParaRPr lang="fr-FR" dirty="0">
                  <a:latin typeface="Avenir Light" panose="020B0402020203020204" pitchFamily="34" charset="77"/>
                </a:endParaRPr>
              </a:p>
            </p:txBody>
          </p:sp>
        </p:grpSp>
        <p:grpSp>
          <p:nvGrpSpPr>
            <p:cNvPr id="56" name="Groupe 55">
              <a:extLst>
                <a:ext uri="{FF2B5EF4-FFF2-40B4-BE49-F238E27FC236}">
                  <a16:creationId xmlns:a16="http://schemas.microsoft.com/office/drawing/2014/main" id="{31AB35DC-7005-34C1-B57C-61044796A5C7}"/>
                </a:ext>
              </a:extLst>
            </p:cNvPr>
            <p:cNvGrpSpPr/>
            <p:nvPr/>
          </p:nvGrpSpPr>
          <p:grpSpPr>
            <a:xfrm>
              <a:off x="1467850" y="2636540"/>
              <a:ext cx="1522455" cy="693285"/>
              <a:chOff x="4474905" y="3368196"/>
              <a:chExt cx="1436154" cy="612554"/>
            </a:xfrm>
          </p:grpSpPr>
          <p:sp>
            <p:nvSpPr>
              <p:cNvPr id="57" name="Rectangle : coins arrondis 56">
                <a:extLst>
                  <a:ext uri="{FF2B5EF4-FFF2-40B4-BE49-F238E27FC236}">
                    <a16:creationId xmlns:a16="http://schemas.microsoft.com/office/drawing/2014/main" id="{C6F66065-A78A-A0B2-3C34-A532C211D492}"/>
                  </a:ext>
                </a:extLst>
              </p:cNvPr>
              <p:cNvSpPr/>
              <p:nvPr/>
            </p:nvSpPr>
            <p:spPr>
              <a:xfrm>
                <a:off x="4474905" y="3368196"/>
                <a:ext cx="1436154" cy="612554"/>
              </a:xfrm>
              <a:prstGeom prst="roundRect">
                <a:avLst/>
              </a:prstGeom>
              <a:noFill/>
              <a:ln w="158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D1A9AC94-C3C8-DD00-87B0-D8557235391E}"/>
                  </a:ext>
                </a:extLst>
              </p:cNvPr>
              <p:cNvSpPr txBox="1"/>
              <p:nvPr/>
            </p:nvSpPr>
            <p:spPr>
              <a:xfrm>
                <a:off x="4474905" y="3395288"/>
                <a:ext cx="1436151" cy="571068"/>
              </a:xfrm>
              <a:prstGeom prst="rect">
                <a:avLst/>
              </a:prstGeom>
              <a:noFill/>
            </p:spPr>
            <p:txBody>
              <a:bodyPr wrap="square" rtlCol="0">
                <a:spAutoFit/>
              </a:bodyPr>
              <a:lstStyle/>
              <a:p>
                <a:pPr algn="ctr"/>
                <a:r>
                  <a:rPr lang="fr-FR" dirty="0">
                    <a:solidFill>
                      <a:schemeClr val="bg1">
                        <a:lumMod val="50000"/>
                      </a:schemeClr>
                    </a:solidFill>
                    <a:latin typeface="Avenir Light" panose="020B0402020203020204" pitchFamily="34" charset="77"/>
                  </a:rPr>
                  <a:t>Non-</a:t>
                </a:r>
                <a:r>
                  <a:rPr lang="fr-FR" dirty="0" err="1">
                    <a:solidFill>
                      <a:schemeClr val="bg1">
                        <a:lumMod val="50000"/>
                      </a:schemeClr>
                    </a:solidFill>
                    <a:latin typeface="Avenir Light" panose="020B0402020203020204" pitchFamily="34" charset="77"/>
                  </a:rPr>
                  <a:t>food</a:t>
                </a:r>
                <a:r>
                  <a:rPr lang="fr-FR" dirty="0">
                    <a:solidFill>
                      <a:schemeClr val="bg1">
                        <a:lumMod val="50000"/>
                      </a:schemeClr>
                    </a:solidFill>
                    <a:latin typeface="Avenir Light" panose="020B0402020203020204" pitchFamily="34" charset="77"/>
                  </a:rPr>
                  <a:t> </a:t>
                </a:r>
              </a:p>
              <a:p>
                <a:pPr algn="ctr"/>
                <a:r>
                  <a:rPr lang="fr-FR" dirty="0">
                    <a:solidFill>
                      <a:schemeClr val="bg1">
                        <a:lumMod val="50000"/>
                      </a:schemeClr>
                    </a:solidFill>
                    <a:latin typeface="Avenir Light" panose="020B0402020203020204" pitchFamily="34" charset="77"/>
                  </a:rPr>
                  <a:t>by-</a:t>
                </a:r>
                <a:r>
                  <a:rPr lang="fr-FR" dirty="0" err="1">
                    <a:solidFill>
                      <a:schemeClr val="bg1">
                        <a:lumMod val="50000"/>
                      </a:schemeClr>
                    </a:solidFill>
                    <a:latin typeface="Avenir Light" panose="020B0402020203020204" pitchFamily="34" charset="77"/>
                  </a:rPr>
                  <a:t>products</a:t>
                </a:r>
                <a:endParaRPr lang="fr-FR" dirty="0">
                  <a:solidFill>
                    <a:schemeClr val="bg1">
                      <a:lumMod val="50000"/>
                    </a:schemeClr>
                  </a:solidFill>
                  <a:latin typeface="Avenir Light" panose="020B0402020203020204" pitchFamily="34" charset="77"/>
                </a:endParaRPr>
              </a:p>
            </p:txBody>
          </p:sp>
        </p:grpSp>
        <p:cxnSp>
          <p:nvCxnSpPr>
            <p:cNvPr id="75" name="Connecteur droit 74">
              <a:extLst>
                <a:ext uri="{FF2B5EF4-FFF2-40B4-BE49-F238E27FC236}">
                  <a16:creationId xmlns:a16="http://schemas.microsoft.com/office/drawing/2014/main" id="{F12B66A6-6FC3-5533-8EAD-C8CB0E014979}"/>
                </a:ext>
              </a:extLst>
            </p:cNvPr>
            <p:cNvCxnSpPr>
              <a:cxnSpLocks/>
              <a:stCxn id="58" idx="3"/>
            </p:cNvCxnSpPr>
            <p:nvPr/>
          </p:nvCxnSpPr>
          <p:spPr>
            <a:xfrm>
              <a:off x="2990302" y="2990368"/>
              <a:ext cx="19460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DB3DBD2-2E90-A65A-4CA0-D2EF6656086B}"/>
                </a:ext>
              </a:extLst>
            </p:cNvPr>
            <p:cNvCxnSpPr>
              <a:cxnSpLocks/>
            </p:cNvCxnSpPr>
            <p:nvPr/>
          </p:nvCxnSpPr>
          <p:spPr>
            <a:xfrm>
              <a:off x="3184902" y="2125865"/>
              <a:ext cx="31353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0752EFFB-8667-F87C-8008-60A095F8E45D}"/>
                </a:ext>
              </a:extLst>
            </p:cNvPr>
            <p:cNvCxnSpPr>
              <a:cxnSpLocks/>
            </p:cNvCxnSpPr>
            <p:nvPr/>
          </p:nvCxnSpPr>
          <p:spPr>
            <a:xfrm>
              <a:off x="3193945" y="3178267"/>
              <a:ext cx="31353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EA73F78E-1EA7-7F8D-90B4-49F1C0237733}"/>
                </a:ext>
              </a:extLst>
            </p:cNvPr>
            <p:cNvCxnSpPr>
              <a:cxnSpLocks/>
            </p:cNvCxnSpPr>
            <p:nvPr/>
          </p:nvCxnSpPr>
          <p:spPr>
            <a:xfrm flipV="1">
              <a:off x="3184902" y="2123542"/>
              <a:ext cx="0" cy="1048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A1E77263-50A3-3AC3-54E0-F193FE9FFD87}"/>
                </a:ext>
              </a:extLst>
            </p:cNvPr>
            <p:cNvCxnSpPr>
              <a:cxnSpLocks/>
            </p:cNvCxnSpPr>
            <p:nvPr/>
          </p:nvCxnSpPr>
          <p:spPr>
            <a:xfrm>
              <a:off x="1304693" y="2999328"/>
              <a:ext cx="163157"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275AA9AD-F321-244F-1903-98747593B643}"/>
                </a:ext>
              </a:extLst>
            </p:cNvPr>
            <p:cNvCxnSpPr>
              <a:cxnSpLocks/>
            </p:cNvCxnSpPr>
            <p:nvPr/>
          </p:nvCxnSpPr>
          <p:spPr>
            <a:xfrm flipV="1">
              <a:off x="1304693" y="1854065"/>
              <a:ext cx="0" cy="230534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Connecteur droit avec flèche 95">
              <a:extLst>
                <a:ext uri="{FF2B5EF4-FFF2-40B4-BE49-F238E27FC236}">
                  <a16:creationId xmlns:a16="http://schemas.microsoft.com/office/drawing/2014/main" id="{B7946267-FF06-05C0-97AA-E25702D37361}"/>
                </a:ext>
              </a:extLst>
            </p:cNvPr>
            <p:cNvCxnSpPr>
              <a:cxnSpLocks/>
            </p:cNvCxnSpPr>
            <p:nvPr/>
          </p:nvCxnSpPr>
          <p:spPr>
            <a:xfrm>
              <a:off x="1295650" y="4165650"/>
              <a:ext cx="2202782" cy="3271"/>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Connecteur droit avec flèche 96">
              <a:extLst>
                <a:ext uri="{FF2B5EF4-FFF2-40B4-BE49-F238E27FC236}">
                  <a16:creationId xmlns:a16="http://schemas.microsoft.com/office/drawing/2014/main" id="{F086072E-74EE-671E-91D0-5F73E0BFB9DE}"/>
                </a:ext>
              </a:extLst>
            </p:cNvPr>
            <p:cNvCxnSpPr>
              <a:cxnSpLocks/>
            </p:cNvCxnSpPr>
            <p:nvPr/>
          </p:nvCxnSpPr>
          <p:spPr>
            <a:xfrm>
              <a:off x="1295650" y="1854065"/>
              <a:ext cx="2202782" cy="24765"/>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1" name="ZoneTexte 100">
              <a:extLst>
                <a:ext uri="{FF2B5EF4-FFF2-40B4-BE49-F238E27FC236}">
                  <a16:creationId xmlns:a16="http://schemas.microsoft.com/office/drawing/2014/main" id="{C63A1BB2-BEE8-9BB9-BA2F-1652AA06B854}"/>
                </a:ext>
              </a:extLst>
            </p:cNvPr>
            <p:cNvSpPr txBox="1"/>
            <p:nvPr/>
          </p:nvSpPr>
          <p:spPr>
            <a:xfrm>
              <a:off x="3158833" y="3714797"/>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sp>
          <p:nvSpPr>
            <p:cNvPr id="102" name="ZoneTexte 101">
              <a:extLst>
                <a:ext uri="{FF2B5EF4-FFF2-40B4-BE49-F238E27FC236}">
                  <a16:creationId xmlns:a16="http://schemas.microsoft.com/office/drawing/2014/main" id="{44F943B0-2FC9-7902-C03E-5B64F89B946A}"/>
                </a:ext>
              </a:extLst>
            </p:cNvPr>
            <p:cNvSpPr txBox="1"/>
            <p:nvPr/>
          </p:nvSpPr>
          <p:spPr>
            <a:xfrm>
              <a:off x="3156044" y="1404015"/>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cxnSp>
          <p:nvCxnSpPr>
            <p:cNvPr id="103" name="Connecteur droit 102">
              <a:extLst>
                <a:ext uri="{FF2B5EF4-FFF2-40B4-BE49-F238E27FC236}">
                  <a16:creationId xmlns:a16="http://schemas.microsoft.com/office/drawing/2014/main" id="{615C899D-4188-6BC6-4B52-902E29CC8467}"/>
                </a:ext>
              </a:extLst>
            </p:cNvPr>
            <p:cNvCxnSpPr>
              <a:cxnSpLocks/>
              <a:stCxn id="54" idx="3"/>
              <a:endCxn id="45" idx="1"/>
            </p:cNvCxnSpPr>
            <p:nvPr/>
          </p:nvCxnSpPr>
          <p:spPr>
            <a:xfrm>
              <a:off x="5459104" y="3124829"/>
              <a:ext cx="369198" cy="718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a:extLst>
                <a:ext uri="{FF2B5EF4-FFF2-40B4-BE49-F238E27FC236}">
                  <a16:creationId xmlns:a16="http://schemas.microsoft.com/office/drawing/2014/main" id="{EFB10A53-8D15-286B-37DF-6A7AB6A5D130}"/>
                </a:ext>
              </a:extLst>
            </p:cNvPr>
            <p:cNvCxnSpPr>
              <a:cxnSpLocks/>
              <a:endCxn id="48" idx="3"/>
            </p:cNvCxnSpPr>
            <p:nvPr/>
          </p:nvCxnSpPr>
          <p:spPr>
            <a:xfrm flipH="1" flipV="1">
              <a:off x="5492026" y="5198685"/>
              <a:ext cx="2045823" cy="916"/>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C24CE292-7EFB-A4E2-E357-20117D7FB49D}"/>
                </a:ext>
              </a:extLst>
            </p:cNvPr>
            <p:cNvCxnSpPr>
              <a:cxnSpLocks/>
            </p:cNvCxnSpPr>
            <p:nvPr/>
          </p:nvCxnSpPr>
          <p:spPr>
            <a:xfrm flipV="1">
              <a:off x="7537849" y="3124827"/>
              <a:ext cx="0" cy="207385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DFDDC0BC-2956-9BB9-99CB-C4FE2E3583C1}"/>
                </a:ext>
              </a:extLst>
            </p:cNvPr>
            <p:cNvCxnSpPr>
              <a:cxnSpLocks/>
            </p:cNvCxnSpPr>
            <p:nvPr/>
          </p:nvCxnSpPr>
          <p:spPr>
            <a:xfrm>
              <a:off x="7350754" y="3124888"/>
              <a:ext cx="163157"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a:extLst>
                <a:ext uri="{FF2B5EF4-FFF2-40B4-BE49-F238E27FC236}">
                  <a16:creationId xmlns:a16="http://schemas.microsoft.com/office/drawing/2014/main" id="{7ED4F2DC-AC32-3599-B2E9-BB0CCB810C31}"/>
                </a:ext>
              </a:extLst>
            </p:cNvPr>
            <p:cNvCxnSpPr>
              <a:cxnSpLocks/>
            </p:cNvCxnSpPr>
            <p:nvPr/>
          </p:nvCxnSpPr>
          <p:spPr>
            <a:xfrm flipH="1">
              <a:off x="5492025" y="4167285"/>
              <a:ext cx="2045823" cy="0"/>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6" name="ZoneTexte 115">
              <a:extLst>
                <a:ext uri="{FF2B5EF4-FFF2-40B4-BE49-F238E27FC236}">
                  <a16:creationId xmlns:a16="http://schemas.microsoft.com/office/drawing/2014/main" id="{686A1219-95F7-4BA6-BE2A-2E1E82835C15}"/>
                </a:ext>
              </a:extLst>
            </p:cNvPr>
            <p:cNvSpPr txBox="1"/>
            <p:nvPr/>
          </p:nvSpPr>
          <p:spPr>
            <a:xfrm>
              <a:off x="5476830" y="3725798"/>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sp>
          <p:nvSpPr>
            <p:cNvPr id="117" name="ZoneTexte 116">
              <a:extLst>
                <a:ext uri="{FF2B5EF4-FFF2-40B4-BE49-F238E27FC236}">
                  <a16:creationId xmlns:a16="http://schemas.microsoft.com/office/drawing/2014/main" id="{95F11272-808C-4138-9C0B-1BDC5938A267}"/>
                </a:ext>
              </a:extLst>
            </p:cNvPr>
            <p:cNvSpPr txBox="1"/>
            <p:nvPr/>
          </p:nvSpPr>
          <p:spPr>
            <a:xfrm>
              <a:off x="5497717" y="4781108"/>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grpSp>
      <p:sp>
        <p:nvSpPr>
          <p:cNvPr id="120" name="ZoneTexte 119">
            <a:extLst>
              <a:ext uri="{FF2B5EF4-FFF2-40B4-BE49-F238E27FC236}">
                <a16:creationId xmlns:a16="http://schemas.microsoft.com/office/drawing/2014/main" id="{275CE3CC-8CAE-9534-3E7B-CA499CA49401}"/>
              </a:ext>
            </a:extLst>
          </p:cNvPr>
          <p:cNvSpPr txBox="1"/>
          <p:nvPr/>
        </p:nvSpPr>
        <p:spPr>
          <a:xfrm>
            <a:off x="1036145" y="1052857"/>
            <a:ext cx="10609747" cy="767133"/>
          </a:xfrm>
          <a:prstGeom prst="rect">
            <a:avLst/>
          </a:prstGeom>
          <a:noFill/>
        </p:spPr>
        <p:txBody>
          <a:bodyPr wrap="square" rtlCol="0">
            <a:spAutoFit/>
          </a:bodyPr>
          <a:lstStyle/>
          <a:p>
            <a:pPr>
              <a:lnSpc>
                <a:spcPct val="150000"/>
              </a:lnSpc>
            </a:pPr>
            <a:r>
              <a:rPr lang="fr-FR" sz="3200" dirty="0">
                <a:latin typeface="Avenir" panose="02000503020000020003" pitchFamily="2" charset="0"/>
              </a:rPr>
              <a:t>TCA: </a:t>
            </a:r>
            <a:r>
              <a:rPr lang="fr-FR" sz="3200" dirty="0" err="1">
                <a:latin typeface="Avenir" panose="02000503020000020003" pitchFamily="2" charset="0"/>
              </a:rPr>
              <a:t>Current</a:t>
            </a:r>
            <a:r>
              <a:rPr lang="fr-FR" sz="3200" dirty="0">
                <a:latin typeface="Avenir" panose="02000503020000020003" pitchFamily="2" charset="0"/>
              </a:rPr>
              <a:t> scope &amp; Value of by-</a:t>
            </a:r>
            <a:r>
              <a:rPr lang="fr-FR" sz="3200" dirty="0" err="1">
                <a:latin typeface="Avenir" panose="02000503020000020003" pitchFamily="2" charset="0"/>
              </a:rPr>
              <a:t>products</a:t>
            </a:r>
            <a:r>
              <a:rPr lang="fr-FR" sz="3200" dirty="0">
                <a:latin typeface="Avenir" panose="02000503020000020003" pitchFamily="2" charset="0"/>
              </a:rPr>
              <a:t> </a:t>
            </a:r>
            <a:r>
              <a:rPr lang="fr-FR" sz="3200" dirty="0" err="1">
                <a:latin typeface="Avenir" panose="02000503020000020003" pitchFamily="2" charset="0"/>
              </a:rPr>
              <a:t>integration</a:t>
            </a:r>
            <a:r>
              <a:rPr lang="fr-FR" sz="3200" dirty="0">
                <a:latin typeface="Avenir" panose="02000503020000020003" pitchFamily="2" charset="0"/>
              </a:rPr>
              <a:t>   </a:t>
            </a:r>
          </a:p>
        </p:txBody>
      </p:sp>
      <p:sp>
        <p:nvSpPr>
          <p:cNvPr id="150" name="Rectangle : coins arrondis 149">
            <a:extLst>
              <a:ext uri="{FF2B5EF4-FFF2-40B4-BE49-F238E27FC236}">
                <a16:creationId xmlns:a16="http://schemas.microsoft.com/office/drawing/2014/main" id="{2569D126-46F4-6359-652F-D083ED9A48BA}"/>
              </a:ext>
            </a:extLst>
          </p:cNvPr>
          <p:cNvSpPr/>
          <p:nvPr/>
        </p:nvSpPr>
        <p:spPr>
          <a:xfrm>
            <a:off x="12231983" y="4295498"/>
            <a:ext cx="5235173" cy="1366036"/>
          </a:xfrm>
          <a:prstGeom prst="roundRect">
            <a:avLst>
              <a:gd name="adj" fmla="val 43492"/>
            </a:avLst>
          </a:prstGeom>
          <a:solidFill>
            <a:srgbClr val="EBDA9D">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151" name="ZoneTexte 150">
            <a:extLst>
              <a:ext uri="{FF2B5EF4-FFF2-40B4-BE49-F238E27FC236}">
                <a16:creationId xmlns:a16="http://schemas.microsoft.com/office/drawing/2014/main" id="{4B047393-34A6-BAA3-D4BA-57B947134984}"/>
              </a:ext>
            </a:extLst>
          </p:cNvPr>
          <p:cNvSpPr txBox="1"/>
          <p:nvPr/>
        </p:nvSpPr>
        <p:spPr>
          <a:xfrm>
            <a:off x="12351734" y="2651196"/>
            <a:ext cx="3846594" cy="2431435"/>
          </a:xfrm>
          <a:prstGeom prst="rect">
            <a:avLst/>
          </a:prstGeom>
          <a:noFill/>
        </p:spPr>
        <p:txBody>
          <a:bodyPr wrap="square" rtlCol="0">
            <a:spAutoFit/>
          </a:bodyPr>
          <a:lstStyle/>
          <a:p>
            <a:pPr marL="285750" indent="-285750">
              <a:buFont typeface="Wingdings" pitchFamily="2" charset="2"/>
              <a:buChar char="Ø"/>
            </a:pPr>
            <a:r>
              <a:rPr lang="fr-FR" sz="1600" b="1" dirty="0" err="1">
                <a:latin typeface="Avenir Book" panose="02000503020000020003" pitchFamily="2" charset="0"/>
              </a:rPr>
              <a:t>Significant</a:t>
            </a:r>
            <a:r>
              <a:rPr lang="fr-FR" sz="1600" b="1" dirty="0">
                <a:latin typeface="Avenir Book" panose="02000503020000020003" pitchFamily="2" charset="0"/>
              </a:rPr>
              <a:t> source </a:t>
            </a:r>
            <a:r>
              <a:rPr lang="fr-FR" sz="1600" dirty="0">
                <a:latin typeface="Avenir Book" panose="02000503020000020003" pitchFamily="2" charset="0"/>
              </a:rPr>
              <a:t>of biomass</a:t>
            </a:r>
            <a:r>
              <a:rPr lang="fr-FR" sz="1600" baseline="30000" dirty="0">
                <a:solidFill>
                  <a:schemeClr val="bg1">
                    <a:lumMod val="50000"/>
                  </a:schemeClr>
                </a:solidFill>
                <a:latin typeface="Avenir Book" panose="02000503020000020003" pitchFamily="2" charset="0"/>
              </a:rPr>
              <a:t>5</a:t>
            </a:r>
            <a:r>
              <a:rPr lang="fr-FR" sz="1600" dirty="0">
                <a:solidFill>
                  <a:srgbClr val="000000"/>
                </a:solidFill>
                <a:effectLst/>
                <a:latin typeface="Avenir Book" panose="02000503020000020003" pitchFamily="2" charset="0"/>
                <a:cs typeface="Adelle Sans Devanagari" panose="02000503000000020004" pitchFamily="2" charset="-78"/>
              </a:rPr>
              <a:t> </a:t>
            </a:r>
          </a:p>
          <a:p>
            <a:pPr marL="285750" indent="-285750">
              <a:buFont typeface="Wingdings" pitchFamily="2" charset="2"/>
              <a:buChar char="Ø"/>
            </a:pPr>
            <a:endParaRPr lang="fr-FR" sz="1600" dirty="0">
              <a:latin typeface="Avenir Book" panose="02000503020000020003" pitchFamily="2" charset="0"/>
            </a:endParaRPr>
          </a:p>
          <a:p>
            <a:pPr marL="285750" indent="-285750">
              <a:buFont typeface="Wingdings" pitchFamily="2" charset="2"/>
              <a:buChar char="Ø"/>
            </a:pPr>
            <a:r>
              <a:rPr lang="fr-FR" sz="1600" b="1" dirty="0" err="1">
                <a:latin typeface="Avenir Book" panose="02000503020000020003" pitchFamily="2" charset="0"/>
              </a:rPr>
              <a:t>Comprehensive</a:t>
            </a:r>
            <a:r>
              <a:rPr lang="fr-FR" sz="1600" dirty="0">
                <a:latin typeface="Avenir Book" panose="02000503020000020003" pitchFamily="2" charset="0"/>
              </a:rPr>
              <a:t> </a:t>
            </a:r>
            <a:r>
              <a:rPr lang="fr-FR" sz="1600" dirty="0" err="1">
                <a:latin typeface="Avenir Book" panose="02000503020000020003" pitchFamily="2" charset="0"/>
              </a:rPr>
              <a:t>assessment</a:t>
            </a:r>
            <a:r>
              <a:rPr lang="fr-FR" sz="1600" dirty="0">
                <a:latin typeface="Avenir Book" panose="02000503020000020003" pitchFamily="2" charset="0"/>
              </a:rPr>
              <a:t> </a:t>
            </a:r>
          </a:p>
          <a:p>
            <a:pPr marL="285750" indent="-285750">
              <a:buFont typeface="Wingdings" pitchFamily="2" charset="2"/>
              <a:buChar char="Ø"/>
            </a:pPr>
            <a:endParaRPr lang="fr-FR" sz="1600" dirty="0">
              <a:solidFill>
                <a:srgbClr val="000000"/>
              </a:solidFill>
              <a:latin typeface="Avenir Book" panose="02000503020000020003" pitchFamily="2" charset="0"/>
              <a:cs typeface="Adelle Sans Devanagari" panose="02000503000000020004" pitchFamily="2" charset="-78"/>
            </a:endParaRPr>
          </a:p>
          <a:p>
            <a:pPr marL="285750" indent="-285750">
              <a:buFont typeface="Wingdings" pitchFamily="2" charset="2"/>
              <a:buChar char="Ø"/>
            </a:pPr>
            <a:r>
              <a:rPr lang="fr-FR" sz="1600" b="1" dirty="0" err="1">
                <a:solidFill>
                  <a:srgbClr val="000000"/>
                </a:solidFill>
                <a:latin typeface="Avenir Book" panose="02000503020000020003" pitchFamily="2" charset="0"/>
                <a:cs typeface="Adelle Sans Devanagari" panose="02000503000000020004" pitchFamily="2" charset="-78"/>
              </a:rPr>
              <a:t>Biorefinery</a:t>
            </a:r>
            <a:r>
              <a:rPr lang="fr-FR" sz="1600" dirty="0">
                <a:solidFill>
                  <a:srgbClr val="000000"/>
                </a:solidFill>
                <a:latin typeface="Avenir Book" panose="02000503020000020003" pitchFamily="2" charset="0"/>
                <a:cs typeface="Adelle Sans Devanagari" panose="02000503000000020004" pitchFamily="2" charset="-78"/>
              </a:rPr>
              <a:t> </a:t>
            </a:r>
            <a:r>
              <a:rPr lang="fr-FR" sz="1600" dirty="0" err="1">
                <a:solidFill>
                  <a:srgbClr val="000000"/>
                </a:solidFill>
                <a:latin typeface="Avenir Book" panose="02000503020000020003" pitchFamily="2" charset="0"/>
                <a:cs typeface="Adelle Sans Devanagari" panose="02000503000000020004" pitchFamily="2" charset="-78"/>
              </a:rPr>
              <a:t>approach</a:t>
            </a:r>
            <a:r>
              <a:rPr lang="fr-FR" sz="1600" dirty="0">
                <a:solidFill>
                  <a:srgbClr val="000000"/>
                </a:solidFill>
                <a:latin typeface="Avenir Book" panose="02000503020000020003" pitchFamily="2" charset="0"/>
                <a:cs typeface="Adelle Sans Devanagari" panose="02000503000000020004" pitchFamily="2" charset="-78"/>
              </a:rPr>
              <a:t> </a:t>
            </a:r>
          </a:p>
          <a:p>
            <a:pPr algn="r"/>
            <a:r>
              <a:rPr lang="fr-FR" sz="1400" dirty="0">
                <a:solidFill>
                  <a:srgbClr val="000000"/>
                </a:solidFill>
                <a:effectLst/>
                <a:latin typeface="Avenir Book" panose="02000503020000020003" pitchFamily="2" charset="0"/>
                <a:cs typeface="Adelle Sans Devanagari" panose="02000503000000020004" pitchFamily="2" charset="-78"/>
              </a:rPr>
              <a:t>  </a:t>
            </a:r>
          </a:p>
          <a:p>
            <a:pPr algn="r"/>
            <a:endParaRPr lang="fr-FR" sz="1400" dirty="0">
              <a:latin typeface="Avenir Book" panose="02000503020000020003" pitchFamily="2" charset="0"/>
            </a:endParaRPr>
          </a:p>
          <a:p>
            <a:pPr algn="ctr"/>
            <a:endParaRPr lang="fr-FR" sz="1600" dirty="0">
              <a:solidFill>
                <a:srgbClr val="000000"/>
              </a:solidFill>
              <a:latin typeface="Avenir Book" panose="02000503020000020003" pitchFamily="2" charset="0"/>
              <a:cs typeface="Adelle Sans Devanagari" panose="02000503000000020004" pitchFamily="2" charset="-78"/>
            </a:endParaRPr>
          </a:p>
          <a:p>
            <a:pPr algn="r"/>
            <a:r>
              <a:rPr lang="fr-FR" sz="1400" dirty="0">
                <a:solidFill>
                  <a:srgbClr val="000000"/>
                </a:solidFill>
                <a:effectLst/>
                <a:latin typeface="Avenir Book" panose="02000503020000020003" pitchFamily="2" charset="0"/>
                <a:cs typeface="Adelle Sans Devanagari" panose="02000503000000020004" pitchFamily="2" charset="-78"/>
              </a:rPr>
              <a:t>  </a:t>
            </a:r>
          </a:p>
          <a:p>
            <a:pPr algn="r"/>
            <a:endParaRPr lang="fr-FR" sz="1400" dirty="0">
              <a:latin typeface="Avenir Book" panose="02000503020000020003" pitchFamily="2" charset="0"/>
            </a:endParaRPr>
          </a:p>
        </p:txBody>
      </p:sp>
      <p:grpSp>
        <p:nvGrpSpPr>
          <p:cNvPr id="152" name="Groupe 151">
            <a:extLst>
              <a:ext uri="{FF2B5EF4-FFF2-40B4-BE49-F238E27FC236}">
                <a16:creationId xmlns:a16="http://schemas.microsoft.com/office/drawing/2014/main" id="{26C327F4-DC78-5F86-97E8-D5405DE11837}"/>
              </a:ext>
            </a:extLst>
          </p:cNvPr>
          <p:cNvGrpSpPr/>
          <p:nvPr/>
        </p:nvGrpSpPr>
        <p:grpSpPr>
          <a:xfrm>
            <a:off x="12499018" y="4424893"/>
            <a:ext cx="3234582" cy="1210842"/>
            <a:chOff x="8132913" y="2428009"/>
            <a:chExt cx="3234582" cy="1210842"/>
          </a:xfrm>
        </p:grpSpPr>
        <p:pic>
          <p:nvPicPr>
            <p:cNvPr id="153" name="Image 152">
              <a:extLst>
                <a:ext uri="{FF2B5EF4-FFF2-40B4-BE49-F238E27FC236}">
                  <a16:creationId xmlns:a16="http://schemas.microsoft.com/office/drawing/2014/main" id="{B94A47D3-DC67-EAD0-0C90-94BA857E1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2500" y="2428009"/>
              <a:ext cx="721626" cy="721626"/>
            </a:xfrm>
            <a:prstGeom prst="rect">
              <a:avLst/>
            </a:prstGeom>
          </p:spPr>
        </p:pic>
        <p:pic>
          <p:nvPicPr>
            <p:cNvPr id="154" name="Image 153">
              <a:extLst>
                <a:ext uri="{FF2B5EF4-FFF2-40B4-BE49-F238E27FC236}">
                  <a16:creationId xmlns:a16="http://schemas.microsoft.com/office/drawing/2014/main" id="{9478D629-EF27-DF04-2A0A-0CA19B50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913" y="2468531"/>
              <a:ext cx="718949" cy="717191"/>
            </a:xfrm>
            <a:prstGeom prst="rect">
              <a:avLst/>
            </a:prstGeom>
          </p:spPr>
        </p:pic>
        <p:pic>
          <p:nvPicPr>
            <p:cNvPr id="155" name="Image 154" descr="Une image contenant noir, obscurité&#10;&#10;Description générée automatiquement">
              <a:extLst>
                <a:ext uri="{FF2B5EF4-FFF2-40B4-BE49-F238E27FC236}">
                  <a16:creationId xmlns:a16="http://schemas.microsoft.com/office/drawing/2014/main" id="{41B21E3E-703E-6403-47B7-491BEA423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368" y="2433231"/>
              <a:ext cx="721626" cy="721626"/>
            </a:xfrm>
            <a:prstGeom prst="rect">
              <a:avLst/>
            </a:prstGeom>
          </p:spPr>
        </p:pic>
        <p:sp>
          <p:nvSpPr>
            <p:cNvPr id="156" name="ZoneTexte 155">
              <a:extLst>
                <a:ext uri="{FF2B5EF4-FFF2-40B4-BE49-F238E27FC236}">
                  <a16:creationId xmlns:a16="http://schemas.microsoft.com/office/drawing/2014/main" id="{D4A87DBE-6CD6-3D95-E240-C8CAC5B02835}"/>
                </a:ext>
              </a:extLst>
            </p:cNvPr>
            <p:cNvSpPr txBox="1"/>
            <p:nvPr/>
          </p:nvSpPr>
          <p:spPr>
            <a:xfrm>
              <a:off x="8161337" y="3302158"/>
              <a:ext cx="746712" cy="307777"/>
            </a:xfrm>
            <a:prstGeom prst="rect">
              <a:avLst/>
            </a:prstGeom>
            <a:noFill/>
          </p:spPr>
          <p:txBody>
            <a:bodyPr wrap="square" rtlCol="0">
              <a:spAutoFit/>
            </a:bodyPr>
            <a:lstStyle/>
            <a:p>
              <a:pPr algn="ctr"/>
              <a:r>
                <a:rPr lang="fr-FR" sz="1400" dirty="0">
                  <a:latin typeface="Avenir Light" panose="020B0402020203020204" pitchFamily="34" charset="77"/>
                </a:rPr>
                <a:t>Food</a:t>
              </a:r>
            </a:p>
          </p:txBody>
        </p:sp>
        <p:sp>
          <p:nvSpPr>
            <p:cNvPr id="157" name="ZoneTexte 156">
              <a:extLst>
                <a:ext uri="{FF2B5EF4-FFF2-40B4-BE49-F238E27FC236}">
                  <a16:creationId xmlns:a16="http://schemas.microsoft.com/office/drawing/2014/main" id="{DCAAA9DE-930B-CDA1-94DD-4D47C2F0FF6D}"/>
                </a:ext>
              </a:extLst>
            </p:cNvPr>
            <p:cNvSpPr txBox="1"/>
            <p:nvPr/>
          </p:nvSpPr>
          <p:spPr>
            <a:xfrm>
              <a:off x="9173094" y="3312499"/>
              <a:ext cx="988173" cy="307777"/>
            </a:xfrm>
            <a:prstGeom prst="rect">
              <a:avLst/>
            </a:prstGeom>
            <a:noFill/>
          </p:spPr>
          <p:txBody>
            <a:bodyPr wrap="square" rtlCol="0">
              <a:spAutoFit/>
            </a:bodyPr>
            <a:lstStyle/>
            <a:p>
              <a:pPr algn="ctr"/>
              <a:r>
                <a:rPr lang="fr-FR" sz="1400" dirty="0">
                  <a:latin typeface="Avenir Light" panose="020B0402020203020204" pitchFamily="34" charset="77"/>
                </a:rPr>
                <a:t>Materials</a:t>
              </a:r>
            </a:p>
          </p:txBody>
        </p:sp>
        <p:sp>
          <p:nvSpPr>
            <p:cNvPr id="158" name="ZoneTexte 157">
              <a:extLst>
                <a:ext uri="{FF2B5EF4-FFF2-40B4-BE49-F238E27FC236}">
                  <a16:creationId xmlns:a16="http://schemas.microsoft.com/office/drawing/2014/main" id="{BC8CD096-FA69-5433-456A-DDFDF266604A}"/>
                </a:ext>
              </a:extLst>
            </p:cNvPr>
            <p:cNvSpPr txBox="1"/>
            <p:nvPr/>
          </p:nvSpPr>
          <p:spPr>
            <a:xfrm>
              <a:off x="10379322" y="3331074"/>
              <a:ext cx="988173" cy="307777"/>
            </a:xfrm>
            <a:prstGeom prst="rect">
              <a:avLst/>
            </a:prstGeom>
            <a:noFill/>
          </p:spPr>
          <p:txBody>
            <a:bodyPr wrap="square" rtlCol="0">
              <a:spAutoFit/>
            </a:bodyPr>
            <a:lstStyle/>
            <a:p>
              <a:pPr algn="ctr"/>
              <a:r>
                <a:rPr lang="fr-FR" sz="1400" dirty="0">
                  <a:latin typeface="Avenir Light" panose="020B0402020203020204" pitchFamily="34" charset="77"/>
                </a:rPr>
                <a:t>Energy</a:t>
              </a:r>
            </a:p>
          </p:txBody>
        </p:sp>
      </p:grpSp>
      <p:sp>
        <p:nvSpPr>
          <p:cNvPr id="5" name="Rectangle : coins arrondis 4">
            <a:extLst>
              <a:ext uri="{FF2B5EF4-FFF2-40B4-BE49-F238E27FC236}">
                <a16:creationId xmlns:a16="http://schemas.microsoft.com/office/drawing/2014/main" id="{2961BC7E-AE26-0735-DADB-4ADBE7AA0235}"/>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6" name="Rectangle : coins arrondis 5">
            <a:extLst>
              <a:ext uri="{FF2B5EF4-FFF2-40B4-BE49-F238E27FC236}">
                <a16:creationId xmlns:a16="http://schemas.microsoft.com/office/drawing/2014/main" id="{F7C9F3D6-7F1C-4FAC-110E-8D1A24076E0D}"/>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908415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FF3E-F303-324A-0254-B17BBD9B8559}"/>
            </a:ext>
          </a:extLst>
        </p:cNvPr>
        <p:cNvGrpSpPr/>
        <p:nvPr/>
      </p:nvGrpSpPr>
      <p:grpSpPr>
        <a:xfrm>
          <a:off x="0" y="0"/>
          <a:ext cx="0" cy="0"/>
          <a:chOff x="0" y="0"/>
          <a:chExt cx="0" cy="0"/>
        </a:xfrm>
      </p:grpSpPr>
      <p:sp>
        <p:nvSpPr>
          <p:cNvPr id="140" name="Rectangle : coins arrondis 139">
            <a:extLst>
              <a:ext uri="{FF2B5EF4-FFF2-40B4-BE49-F238E27FC236}">
                <a16:creationId xmlns:a16="http://schemas.microsoft.com/office/drawing/2014/main" id="{A40F0250-2D32-5EA3-07ED-23DE17AF6024}"/>
              </a:ext>
            </a:extLst>
          </p:cNvPr>
          <p:cNvSpPr/>
          <p:nvPr/>
        </p:nvSpPr>
        <p:spPr>
          <a:xfrm>
            <a:off x="8035773" y="4295498"/>
            <a:ext cx="5235173" cy="1366036"/>
          </a:xfrm>
          <a:prstGeom prst="roundRect">
            <a:avLst>
              <a:gd name="adj" fmla="val 43492"/>
            </a:avLst>
          </a:prstGeom>
          <a:solidFill>
            <a:srgbClr val="EBDA9D">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latin typeface="Adelle Sans Devanagari" panose="02000503000000020004" pitchFamily="2" charset="-78"/>
              <a:cs typeface="Adelle Sans Devanagari" panose="02000503000000020004" pitchFamily="2" charset="-78"/>
            </a:endParaRPr>
          </a:p>
        </p:txBody>
      </p:sp>
      <p:sp>
        <p:nvSpPr>
          <p:cNvPr id="3" name="Espace réservé du numéro de diapositive 2">
            <a:extLst>
              <a:ext uri="{FF2B5EF4-FFF2-40B4-BE49-F238E27FC236}">
                <a16:creationId xmlns:a16="http://schemas.microsoft.com/office/drawing/2014/main" id="{0FB188B1-B235-37A9-BB41-83D840CE4223}"/>
              </a:ext>
            </a:extLst>
          </p:cNvPr>
          <p:cNvSpPr>
            <a:spLocks noGrp="1"/>
          </p:cNvSpPr>
          <p:nvPr>
            <p:ph type="sldNum" sz="quarter" idx="12"/>
          </p:nvPr>
        </p:nvSpPr>
        <p:spPr/>
        <p:txBody>
          <a:bodyPr/>
          <a:lstStyle/>
          <a:p>
            <a:fld id="{D0A4BE25-63F8-4FBD-909E-92E38D93C208}" type="slidenum">
              <a:rPr lang="fr-FR" smtClean="0"/>
              <a:t>9</a:t>
            </a:fld>
            <a:endParaRPr lang="fr-FR" dirty="0"/>
          </a:p>
        </p:txBody>
      </p:sp>
      <p:sp>
        <p:nvSpPr>
          <p:cNvPr id="8" name="Titre 3">
            <a:extLst>
              <a:ext uri="{FF2B5EF4-FFF2-40B4-BE49-F238E27FC236}">
                <a16:creationId xmlns:a16="http://schemas.microsoft.com/office/drawing/2014/main" id="{7F7768B2-7030-B8E1-5464-D49B08883E72}"/>
              </a:ext>
            </a:extLst>
          </p:cNvPr>
          <p:cNvSpPr txBox="1">
            <a:spLocks/>
          </p:cNvSpPr>
          <p:nvPr/>
        </p:nvSpPr>
        <p:spPr>
          <a:xfrm rot="16200000">
            <a:off x="-3774758" y="3330883"/>
            <a:ext cx="7803061" cy="740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solidFill>
                  <a:schemeClr val="bg1">
                    <a:lumMod val="50000"/>
                  </a:schemeClr>
                </a:solidFill>
                <a:latin typeface="Avenir Light" panose="020B0402020203020204" pitchFamily="34" charset="77"/>
              </a:rPr>
              <a:t>The </a:t>
            </a:r>
            <a:r>
              <a:rPr lang="fr-FR" sz="1600" dirty="0" err="1">
                <a:solidFill>
                  <a:schemeClr val="bg1">
                    <a:lumMod val="50000"/>
                  </a:schemeClr>
                </a:solidFill>
                <a:latin typeface="Avenir Light" panose="020B0402020203020204" pitchFamily="34" charset="77"/>
              </a:rPr>
              <a:t>True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Cost</a:t>
            </a:r>
            <a:r>
              <a:rPr lang="fr-FR" sz="1600" dirty="0">
                <a:solidFill>
                  <a:schemeClr val="bg1">
                    <a:lumMod val="50000"/>
                  </a:schemeClr>
                </a:solidFill>
                <a:latin typeface="Avenir Light" panose="020B0402020203020204" pitchFamily="34" charset="77"/>
              </a:rPr>
              <a:t> of </a:t>
            </a:r>
            <a:r>
              <a:rPr lang="fr-FR" sz="1600" dirty="0" err="1">
                <a:solidFill>
                  <a:schemeClr val="bg1">
                    <a:lumMod val="50000"/>
                  </a:schemeClr>
                </a:solidFill>
                <a:latin typeface="Avenir Light" panose="020B0402020203020204" pitchFamily="34" charset="77"/>
              </a:rPr>
              <a:t>Wine</a:t>
            </a:r>
            <a:r>
              <a:rPr lang="fr-FR" sz="1600" dirty="0">
                <a:solidFill>
                  <a:schemeClr val="bg1">
                    <a:lumMod val="50000"/>
                  </a:schemeClr>
                </a:solidFill>
                <a:latin typeface="Avenir Light" panose="020B0402020203020204" pitchFamily="34" charset="77"/>
              </a:rPr>
              <a:t> </a:t>
            </a:r>
            <a:r>
              <a:rPr lang="fr-FR" sz="1600" dirty="0" err="1">
                <a:solidFill>
                  <a:schemeClr val="bg1">
                    <a:lumMod val="50000"/>
                  </a:schemeClr>
                </a:solidFill>
                <a:latin typeface="Avenir Light" panose="020B0402020203020204" pitchFamily="34" charset="77"/>
              </a:rPr>
              <a:t>from</a:t>
            </a:r>
            <a:r>
              <a:rPr lang="fr-FR" sz="1600" dirty="0">
                <a:solidFill>
                  <a:schemeClr val="bg1">
                    <a:lumMod val="50000"/>
                  </a:schemeClr>
                </a:solidFill>
                <a:latin typeface="Avenir Light" panose="020B0402020203020204" pitchFamily="34" charset="77"/>
              </a:rPr>
              <a:t> a </a:t>
            </a:r>
            <a:r>
              <a:rPr lang="fr-FR" sz="1600" dirty="0" err="1">
                <a:solidFill>
                  <a:schemeClr val="bg1">
                    <a:lumMod val="50000"/>
                  </a:schemeClr>
                </a:solidFill>
                <a:latin typeface="Avenir Light" panose="020B0402020203020204" pitchFamily="34" charset="77"/>
              </a:rPr>
              <a:t>biorefinery</a:t>
            </a:r>
            <a:r>
              <a:rPr lang="fr-FR" sz="1600" dirty="0">
                <a:solidFill>
                  <a:schemeClr val="bg1">
                    <a:lumMod val="50000"/>
                  </a:schemeClr>
                </a:solidFill>
                <a:latin typeface="Avenir Light" panose="020B0402020203020204" pitchFamily="34" charset="77"/>
              </a:rPr>
              <a:t> perspective </a:t>
            </a:r>
          </a:p>
        </p:txBody>
      </p:sp>
      <p:sp>
        <p:nvSpPr>
          <p:cNvPr id="9" name="Rectangle 8">
            <a:extLst>
              <a:ext uri="{FF2B5EF4-FFF2-40B4-BE49-F238E27FC236}">
                <a16:creationId xmlns:a16="http://schemas.microsoft.com/office/drawing/2014/main" id="{07E68B19-225E-4AEE-2709-632447506E3B}"/>
              </a:ext>
            </a:extLst>
          </p:cNvPr>
          <p:cNvSpPr/>
          <p:nvPr/>
        </p:nvSpPr>
        <p:spPr>
          <a:xfrm>
            <a:off x="260287" y="6431897"/>
            <a:ext cx="109642" cy="10966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668B1725-76FF-7BCF-C5E2-5A75F93F7741}"/>
              </a:ext>
            </a:extLst>
          </p:cNvPr>
          <p:cNvSpPr/>
          <p:nvPr/>
        </p:nvSpPr>
        <p:spPr>
          <a:xfrm rot="19540409">
            <a:off x="2591477" y="-53196"/>
            <a:ext cx="2564168" cy="438721"/>
          </a:xfrm>
          <a:prstGeom prst="roundRect">
            <a:avLst>
              <a:gd name="adj" fmla="val 50000"/>
            </a:avLst>
          </a:prstGeom>
          <a:solidFill>
            <a:srgbClr val="D7B32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Objectives</a:t>
            </a:r>
          </a:p>
        </p:txBody>
      </p:sp>
      <p:sp>
        <p:nvSpPr>
          <p:cNvPr id="11" name="Rectangle : coins arrondis 10">
            <a:extLst>
              <a:ext uri="{FF2B5EF4-FFF2-40B4-BE49-F238E27FC236}">
                <a16:creationId xmlns:a16="http://schemas.microsoft.com/office/drawing/2014/main" id="{FBF098FE-D572-7721-BC2C-40D8E5D9CDDF}"/>
              </a:ext>
            </a:extLst>
          </p:cNvPr>
          <p:cNvSpPr/>
          <p:nvPr/>
        </p:nvSpPr>
        <p:spPr>
          <a:xfrm rot="19540409">
            <a:off x="4209942"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Methodology</a:t>
            </a:r>
            <a:endParaRPr lang="fr-FR" sz="1100" dirty="0">
              <a:latin typeface="Adelle Sans Devanagari" panose="02000503000000020004" pitchFamily="2" charset="-78"/>
              <a:cs typeface="Adelle Sans Devanagari" panose="02000503000000020004" pitchFamily="2" charset="-78"/>
            </a:endParaRPr>
          </a:p>
        </p:txBody>
      </p:sp>
      <p:sp>
        <p:nvSpPr>
          <p:cNvPr id="12" name="Rectangle : coins arrondis 11">
            <a:extLst>
              <a:ext uri="{FF2B5EF4-FFF2-40B4-BE49-F238E27FC236}">
                <a16:creationId xmlns:a16="http://schemas.microsoft.com/office/drawing/2014/main" id="{83D022FF-DD1C-583F-C67C-26CDB1A2E6A6}"/>
              </a:ext>
            </a:extLst>
          </p:cNvPr>
          <p:cNvSpPr/>
          <p:nvPr/>
        </p:nvSpPr>
        <p:spPr>
          <a:xfrm rot="19540409">
            <a:off x="5819975" y="-53195"/>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err="1">
                <a:latin typeface="Adelle Sans Devanagari" panose="02000503000000020004" pitchFamily="2" charset="-78"/>
                <a:cs typeface="Adelle Sans Devanagari" panose="02000503000000020004" pitchFamily="2" charset="-78"/>
              </a:rPr>
              <a:t>Results</a:t>
            </a:r>
            <a:endParaRPr lang="fr-FR" sz="1100" dirty="0">
              <a:latin typeface="Adelle Sans Devanagari" panose="02000503000000020004" pitchFamily="2" charset="-78"/>
              <a:cs typeface="Adelle Sans Devanagari" panose="02000503000000020004" pitchFamily="2" charset="-78"/>
            </a:endParaRPr>
          </a:p>
        </p:txBody>
      </p:sp>
      <p:sp>
        <p:nvSpPr>
          <p:cNvPr id="15" name="Rectangle : coins arrondis 14">
            <a:extLst>
              <a:ext uri="{FF2B5EF4-FFF2-40B4-BE49-F238E27FC236}">
                <a16:creationId xmlns:a16="http://schemas.microsoft.com/office/drawing/2014/main" id="{E7C558B5-F3D3-D4F4-56FF-0885161E32E9}"/>
              </a:ext>
            </a:extLst>
          </p:cNvPr>
          <p:cNvSpPr/>
          <p:nvPr/>
        </p:nvSpPr>
        <p:spPr>
          <a:xfrm rot="19540409">
            <a:off x="936555" y="-53196"/>
            <a:ext cx="2564168" cy="438721"/>
          </a:xfrm>
          <a:prstGeom prst="roundRect">
            <a:avLst>
              <a:gd name="adj" fmla="val 50000"/>
            </a:avLst>
          </a:prstGeom>
          <a:solidFill>
            <a:srgbClr val="C6BE7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Introduction</a:t>
            </a:r>
          </a:p>
        </p:txBody>
      </p:sp>
      <p:grpSp>
        <p:nvGrpSpPr>
          <p:cNvPr id="118" name="Groupe 117">
            <a:extLst>
              <a:ext uri="{FF2B5EF4-FFF2-40B4-BE49-F238E27FC236}">
                <a16:creationId xmlns:a16="http://schemas.microsoft.com/office/drawing/2014/main" id="{2A2F680E-9BEE-5EC0-FFFD-DBA3927881F0}"/>
              </a:ext>
            </a:extLst>
          </p:cNvPr>
          <p:cNvGrpSpPr/>
          <p:nvPr/>
        </p:nvGrpSpPr>
        <p:grpSpPr>
          <a:xfrm>
            <a:off x="1146391" y="1933670"/>
            <a:ext cx="6242199" cy="4431520"/>
            <a:chOff x="1295650" y="1404015"/>
            <a:chExt cx="6242199" cy="4431520"/>
          </a:xfrm>
        </p:grpSpPr>
        <p:cxnSp>
          <p:nvCxnSpPr>
            <p:cNvPr id="86" name="Connecteur droit avec flèche 85">
              <a:extLst>
                <a:ext uri="{FF2B5EF4-FFF2-40B4-BE49-F238E27FC236}">
                  <a16:creationId xmlns:a16="http://schemas.microsoft.com/office/drawing/2014/main" id="{5054DC10-196E-BF47-193E-F7B6857F99A8}"/>
                </a:ext>
              </a:extLst>
            </p:cNvPr>
            <p:cNvCxnSpPr>
              <a:cxnSpLocks/>
            </p:cNvCxnSpPr>
            <p:nvPr/>
          </p:nvCxnSpPr>
          <p:spPr>
            <a:xfrm>
              <a:off x="4483288" y="2531046"/>
              <a:ext cx="0" cy="33044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id="{8371AEB6-E5F6-BFA3-16F8-CB3DC4EC2DD8}"/>
                </a:ext>
              </a:extLst>
            </p:cNvPr>
            <p:cNvGrpSpPr/>
            <p:nvPr/>
          </p:nvGrpSpPr>
          <p:grpSpPr>
            <a:xfrm>
              <a:off x="3507475" y="1716038"/>
              <a:ext cx="1951629" cy="815009"/>
              <a:chOff x="3507475" y="1716038"/>
              <a:chExt cx="1951629" cy="815009"/>
            </a:xfrm>
          </p:grpSpPr>
          <p:sp>
            <p:nvSpPr>
              <p:cNvPr id="37" name="Rectangle : coins arrondis 36">
                <a:extLst>
                  <a:ext uri="{FF2B5EF4-FFF2-40B4-BE49-F238E27FC236}">
                    <a16:creationId xmlns:a16="http://schemas.microsoft.com/office/drawing/2014/main" id="{2D746475-AFDA-EE9B-1232-6E3C45DF6A30}"/>
                  </a:ext>
                </a:extLst>
              </p:cNvPr>
              <p:cNvSpPr/>
              <p:nvPr/>
            </p:nvSpPr>
            <p:spPr>
              <a:xfrm>
                <a:off x="3507475" y="1716038"/>
                <a:ext cx="1951629" cy="815009"/>
              </a:xfrm>
              <a:prstGeom prst="roundRect">
                <a:avLst/>
              </a:prstGeom>
              <a:no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ACFBF772-2C3E-A1B7-D143-620B06CD4F77}"/>
                  </a:ext>
                </a:extLst>
              </p:cNvPr>
              <p:cNvSpPr txBox="1"/>
              <p:nvPr/>
            </p:nvSpPr>
            <p:spPr>
              <a:xfrm>
                <a:off x="3523282" y="1938876"/>
                <a:ext cx="1920013" cy="369332"/>
              </a:xfrm>
              <a:prstGeom prst="rect">
                <a:avLst/>
              </a:prstGeom>
              <a:noFill/>
            </p:spPr>
            <p:txBody>
              <a:bodyPr wrap="none" rtlCol="0">
                <a:spAutoFit/>
              </a:bodyPr>
              <a:lstStyle/>
              <a:p>
                <a:r>
                  <a:rPr lang="fr-FR" dirty="0">
                    <a:latin typeface="Avenir Light" panose="020B0402020203020204" pitchFamily="34" charset="77"/>
                  </a:rPr>
                  <a:t>Food production</a:t>
                </a:r>
              </a:p>
            </p:txBody>
          </p:sp>
        </p:grpSp>
        <p:grpSp>
          <p:nvGrpSpPr>
            <p:cNvPr id="50" name="Groupe 49">
              <a:extLst>
                <a:ext uri="{FF2B5EF4-FFF2-40B4-BE49-F238E27FC236}">
                  <a16:creationId xmlns:a16="http://schemas.microsoft.com/office/drawing/2014/main" id="{4EEF1FED-52EF-334D-5EBE-2CF04D4B954F}"/>
                </a:ext>
              </a:extLst>
            </p:cNvPr>
            <p:cNvGrpSpPr/>
            <p:nvPr/>
          </p:nvGrpSpPr>
          <p:grpSpPr>
            <a:xfrm>
              <a:off x="5828302" y="2778185"/>
              <a:ext cx="1522455" cy="693285"/>
              <a:chOff x="4474905" y="3051691"/>
              <a:chExt cx="1436154" cy="612554"/>
            </a:xfrm>
          </p:grpSpPr>
          <p:sp>
            <p:nvSpPr>
              <p:cNvPr id="44" name="Rectangle : coins arrondis 43">
                <a:extLst>
                  <a:ext uri="{FF2B5EF4-FFF2-40B4-BE49-F238E27FC236}">
                    <a16:creationId xmlns:a16="http://schemas.microsoft.com/office/drawing/2014/main" id="{035363B2-B416-A1CC-902F-28B78EB6D9D9}"/>
                  </a:ext>
                </a:extLst>
              </p:cNvPr>
              <p:cNvSpPr/>
              <p:nvPr/>
            </p:nvSpPr>
            <p:spPr>
              <a:xfrm>
                <a:off x="4474905" y="3051691"/>
                <a:ext cx="1436154" cy="612554"/>
              </a:xfrm>
              <a:prstGeom prst="roundRect">
                <a:avLst/>
              </a:prstGeom>
              <a:noFill/>
              <a:ln w="15875">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01812782-2647-6508-030A-475F3B393424}"/>
                  </a:ext>
                </a:extLst>
              </p:cNvPr>
              <p:cNvSpPr txBox="1"/>
              <p:nvPr/>
            </p:nvSpPr>
            <p:spPr>
              <a:xfrm>
                <a:off x="4474905" y="3078785"/>
                <a:ext cx="1436151" cy="571068"/>
              </a:xfrm>
              <a:prstGeom prst="rect">
                <a:avLst/>
              </a:prstGeom>
              <a:noFill/>
            </p:spPr>
            <p:txBody>
              <a:bodyPr wrap="square" rtlCol="0">
                <a:spAutoFit/>
              </a:bodyPr>
              <a:lstStyle/>
              <a:p>
                <a:pPr algn="ctr"/>
                <a:r>
                  <a:rPr lang="fr-FR" dirty="0">
                    <a:solidFill>
                      <a:schemeClr val="bg1">
                        <a:lumMod val="50000"/>
                      </a:schemeClr>
                    </a:solidFill>
                    <a:latin typeface="Avenir Light" panose="020B0402020203020204" pitchFamily="34" charset="77"/>
                  </a:rPr>
                  <a:t>Non-</a:t>
                </a:r>
                <a:r>
                  <a:rPr lang="fr-FR" dirty="0" err="1">
                    <a:solidFill>
                      <a:schemeClr val="bg1">
                        <a:lumMod val="50000"/>
                      </a:schemeClr>
                    </a:solidFill>
                    <a:latin typeface="Avenir Light" panose="020B0402020203020204" pitchFamily="34" charset="77"/>
                  </a:rPr>
                  <a:t>food</a:t>
                </a:r>
                <a:r>
                  <a:rPr lang="fr-FR" dirty="0">
                    <a:solidFill>
                      <a:schemeClr val="bg1">
                        <a:lumMod val="50000"/>
                      </a:schemeClr>
                    </a:solidFill>
                    <a:latin typeface="Avenir Light" panose="020B0402020203020204" pitchFamily="34" charset="77"/>
                  </a:rPr>
                  <a:t> </a:t>
                </a:r>
              </a:p>
              <a:p>
                <a:pPr algn="ctr"/>
                <a:r>
                  <a:rPr lang="fr-FR" dirty="0">
                    <a:solidFill>
                      <a:schemeClr val="bg1">
                        <a:lumMod val="50000"/>
                      </a:schemeClr>
                    </a:solidFill>
                    <a:latin typeface="Avenir Light" panose="020B0402020203020204" pitchFamily="34" charset="77"/>
                  </a:rPr>
                  <a:t>by-</a:t>
                </a:r>
                <a:r>
                  <a:rPr lang="fr-FR" dirty="0" err="1">
                    <a:solidFill>
                      <a:schemeClr val="bg1">
                        <a:lumMod val="50000"/>
                      </a:schemeClr>
                    </a:solidFill>
                    <a:latin typeface="Avenir Light" panose="020B0402020203020204" pitchFamily="34" charset="77"/>
                  </a:rPr>
                  <a:t>products</a:t>
                </a:r>
                <a:endParaRPr lang="fr-FR" dirty="0">
                  <a:solidFill>
                    <a:schemeClr val="bg1">
                      <a:lumMod val="50000"/>
                    </a:schemeClr>
                  </a:solidFill>
                  <a:latin typeface="Avenir Light" panose="020B0402020203020204" pitchFamily="34" charset="77"/>
                </a:endParaRPr>
              </a:p>
            </p:txBody>
          </p:sp>
        </p:grpSp>
        <p:grpSp>
          <p:nvGrpSpPr>
            <p:cNvPr id="51" name="Groupe 50">
              <a:extLst>
                <a:ext uri="{FF2B5EF4-FFF2-40B4-BE49-F238E27FC236}">
                  <a16:creationId xmlns:a16="http://schemas.microsoft.com/office/drawing/2014/main" id="{F16C328B-6E92-19FA-82CC-64E3F07005DE}"/>
                </a:ext>
              </a:extLst>
            </p:cNvPr>
            <p:cNvGrpSpPr/>
            <p:nvPr/>
          </p:nvGrpSpPr>
          <p:grpSpPr>
            <a:xfrm>
              <a:off x="3507475" y="3755171"/>
              <a:ext cx="1951629" cy="815009"/>
              <a:chOff x="3481919" y="3755172"/>
              <a:chExt cx="1951629" cy="815009"/>
            </a:xfrm>
            <a:solidFill>
              <a:schemeClr val="bg1"/>
            </a:solidFill>
          </p:grpSpPr>
          <p:sp>
            <p:nvSpPr>
              <p:cNvPr id="46" name="Rectangle : coins arrondis 45">
                <a:extLst>
                  <a:ext uri="{FF2B5EF4-FFF2-40B4-BE49-F238E27FC236}">
                    <a16:creationId xmlns:a16="http://schemas.microsoft.com/office/drawing/2014/main" id="{8832B233-E03F-8BCF-7AA1-410B7D573A82}"/>
                  </a:ext>
                </a:extLst>
              </p:cNvPr>
              <p:cNvSpPr/>
              <p:nvPr/>
            </p:nvSpPr>
            <p:spPr>
              <a:xfrm>
                <a:off x="3481919" y="3755172"/>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ZoneTexte 46">
                <a:extLst>
                  <a:ext uri="{FF2B5EF4-FFF2-40B4-BE49-F238E27FC236}">
                    <a16:creationId xmlns:a16="http://schemas.microsoft.com/office/drawing/2014/main" id="{3701F5E5-064A-8C18-B565-ABD6ED638638}"/>
                  </a:ext>
                </a:extLst>
              </p:cNvPr>
              <p:cNvSpPr txBox="1"/>
              <p:nvPr/>
            </p:nvSpPr>
            <p:spPr>
              <a:xfrm>
                <a:off x="3788056" y="3991797"/>
                <a:ext cx="1388778" cy="369332"/>
              </a:xfrm>
              <a:prstGeom prst="rect">
                <a:avLst/>
              </a:prstGeom>
              <a:grpFill/>
            </p:spPr>
            <p:txBody>
              <a:bodyPr wrap="none" rtlCol="0">
                <a:spAutoFit/>
              </a:bodyPr>
              <a:lstStyle/>
              <a:p>
                <a:r>
                  <a:rPr lang="fr-FR" dirty="0">
                    <a:latin typeface="Avenir Light" panose="020B0402020203020204" pitchFamily="34" charset="77"/>
                  </a:rPr>
                  <a:t>Distribution</a:t>
                </a:r>
              </a:p>
            </p:txBody>
          </p:sp>
        </p:grpSp>
        <p:grpSp>
          <p:nvGrpSpPr>
            <p:cNvPr id="52" name="Groupe 51">
              <a:extLst>
                <a:ext uri="{FF2B5EF4-FFF2-40B4-BE49-F238E27FC236}">
                  <a16:creationId xmlns:a16="http://schemas.microsoft.com/office/drawing/2014/main" id="{981254E0-DDBD-D63B-F6B9-1B0F665CA1B9}"/>
                </a:ext>
              </a:extLst>
            </p:cNvPr>
            <p:cNvGrpSpPr/>
            <p:nvPr/>
          </p:nvGrpSpPr>
          <p:grpSpPr>
            <a:xfrm>
              <a:off x="3540397" y="4791180"/>
              <a:ext cx="1951629" cy="815009"/>
              <a:chOff x="3481919" y="4774739"/>
              <a:chExt cx="1951629" cy="815009"/>
            </a:xfrm>
            <a:solidFill>
              <a:schemeClr val="bg1"/>
            </a:solidFill>
          </p:grpSpPr>
          <p:sp>
            <p:nvSpPr>
              <p:cNvPr id="48" name="Rectangle : coins arrondis 47">
                <a:extLst>
                  <a:ext uri="{FF2B5EF4-FFF2-40B4-BE49-F238E27FC236}">
                    <a16:creationId xmlns:a16="http://schemas.microsoft.com/office/drawing/2014/main" id="{DF51C007-4004-0CC4-A081-3CD1648DB81D}"/>
                  </a:ext>
                </a:extLst>
              </p:cNvPr>
              <p:cNvSpPr/>
              <p:nvPr/>
            </p:nvSpPr>
            <p:spPr>
              <a:xfrm>
                <a:off x="3481919" y="4774739"/>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ZoneTexte 48">
                <a:extLst>
                  <a:ext uri="{FF2B5EF4-FFF2-40B4-BE49-F238E27FC236}">
                    <a16:creationId xmlns:a16="http://schemas.microsoft.com/office/drawing/2014/main" id="{816699E8-9526-48AE-F251-075BBF2BE19F}"/>
                  </a:ext>
                </a:extLst>
              </p:cNvPr>
              <p:cNvSpPr txBox="1"/>
              <p:nvPr/>
            </p:nvSpPr>
            <p:spPr>
              <a:xfrm>
                <a:off x="3669568" y="4997577"/>
                <a:ext cx="1576329" cy="369332"/>
              </a:xfrm>
              <a:prstGeom prst="rect">
                <a:avLst/>
              </a:prstGeom>
              <a:grpFill/>
            </p:spPr>
            <p:txBody>
              <a:bodyPr wrap="none" rtlCol="0">
                <a:spAutoFit/>
              </a:bodyPr>
              <a:lstStyle/>
              <a:p>
                <a:r>
                  <a:rPr lang="fr-FR" dirty="0" err="1">
                    <a:latin typeface="Avenir Light" panose="020B0402020203020204" pitchFamily="34" charset="77"/>
                  </a:rPr>
                  <a:t>Consumption</a:t>
                </a:r>
                <a:endParaRPr lang="fr-FR" dirty="0">
                  <a:latin typeface="Avenir Light" panose="020B0402020203020204" pitchFamily="34" charset="77"/>
                </a:endParaRPr>
              </a:p>
            </p:txBody>
          </p:sp>
        </p:grpSp>
        <p:grpSp>
          <p:nvGrpSpPr>
            <p:cNvPr id="53" name="Groupe 52">
              <a:extLst>
                <a:ext uri="{FF2B5EF4-FFF2-40B4-BE49-F238E27FC236}">
                  <a16:creationId xmlns:a16="http://schemas.microsoft.com/office/drawing/2014/main" id="{92DECC99-C0E2-1DE9-352C-7F65D96AC6A0}"/>
                </a:ext>
              </a:extLst>
            </p:cNvPr>
            <p:cNvGrpSpPr/>
            <p:nvPr/>
          </p:nvGrpSpPr>
          <p:grpSpPr>
            <a:xfrm>
              <a:off x="3507475" y="2717324"/>
              <a:ext cx="1951629" cy="815009"/>
              <a:chOff x="3507475" y="2735605"/>
              <a:chExt cx="1951629" cy="815009"/>
            </a:xfrm>
            <a:solidFill>
              <a:schemeClr val="bg1"/>
            </a:solidFill>
          </p:grpSpPr>
          <p:sp>
            <p:nvSpPr>
              <p:cNvPr id="54" name="Rectangle : coins arrondis 53">
                <a:extLst>
                  <a:ext uri="{FF2B5EF4-FFF2-40B4-BE49-F238E27FC236}">
                    <a16:creationId xmlns:a16="http://schemas.microsoft.com/office/drawing/2014/main" id="{7AA3C57F-2E82-9BF8-4B06-B16B9AD1B7FD}"/>
                  </a:ext>
                </a:extLst>
              </p:cNvPr>
              <p:cNvSpPr/>
              <p:nvPr/>
            </p:nvSpPr>
            <p:spPr>
              <a:xfrm>
                <a:off x="3507475" y="2735605"/>
                <a:ext cx="1951629" cy="815009"/>
              </a:xfrm>
              <a:prstGeom prst="roundRect">
                <a:avLst/>
              </a:prstGeom>
              <a:grp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4CDBFFF6-3E49-2197-4935-514F7ED06922}"/>
                  </a:ext>
                </a:extLst>
              </p:cNvPr>
              <p:cNvSpPr txBox="1"/>
              <p:nvPr/>
            </p:nvSpPr>
            <p:spPr>
              <a:xfrm>
                <a:off x="3533028" y="2958443"/>
                <a:ext cx="1900520" cy="369332"/>
              </a:xfrm>
              <a:prstGeom prst="rect">
                <a:avLst/>
              </a:prstGeom>
              <a:grpFill/>
            </p:spPr>
            <p:txBody>
              <a:bodyPr wrap="none" rtlCol="0">
                <a:spAutoFit/>
              </a:bodyPr>
              <a:lstStyle/>
              <a:p>
                <a:r>
                  <a:rPr lang="fr-FR" dirty="0">
                    <a:latin typeface="Avenir Light" panose="020B0402020203020204" pitchFamily="34" charset="77"/>
                  </a:rPr>
                  <a:t>Food </a:t>
                </a:r>
                <a:r>
                  <a:rPr lang="fr-FR" dirty="0" err="1">
                    <a:latin typeface="Avenir Light" panose="020B0402020203020204" pitchFamily="34" charset="77"/>
                  </a:rPr>
                  <a:t>processing</a:t>
                </a:r>
                <a:endParaRPr lang="fr-FR" dirty="0">
                  <a:latin typeface="Avenir Light" panose="020B0402020203020204" pitchFamily="34" charset="77"/>
                </a:endParaRPr>
              </a:p>
            </p:txBody>
          </p:sp>
        </p:grpSp>
        <p:grpSp>
          <p:nvGrpSpPr>
            <p:cNvPr id="56" name="Groupe 55">
              <a:extLst>
                <a:ext uri="{FF2B5EF4-FFF2-40B4-BE49-F238E27FC236}">
                  <a16:creationId xmlns:a16="http://schemas.microsoft.com/office/drawing/2014/main" id="{931D7972-44A1-BE00-1393-D028BBD12C61}"/>
                </a:ext>
              </a:extLst>
            </p:cNvPr>
            <p:cNvGrpSpPr/>
            <p:nvPr/>
          </p:nvGrpSpPr>
          <p:grpSpPr>
            <a:xfrm>
              <a:off x="1467850" y="2636540"/>
              <a:ext cx="1522455" cy="693285"/>
              <a:chOff x="4474905" y="3368196"/>
              <a:chExt cx="1436154" cy="612554"/>
            </a:xfrm>
          </p:grpSpPr>
          <p:sp>
            <p:nvSpPr>
              <p:cNvPr id="57" name="Rectangle : coins arrondis 56">
                <a:extLst>
                  <a:ext uri="{FF2B5EF4-FFF2-40B4-BE49-F238E27FC236}">
                    <a16:creationId xmlns:a16="http://schemas.microsoft.com/office/drawing/2014/main" id="{E1A71E34-5DBB-2D04-8F04-A9BE595C53BC}"/>
                  </a:ext>
                </a:extLst>
              </p:cNvPr>
              <p:cNvSpPr/>
              <p:nvPr/>
            </p:nvSpPr>
            <p:spPr>
              <a:xfrm>
                <a:off x="4474905" y="3368196"/>
                <a:ext cx="1436154" cy="612554"/>
              </a:xfrm>
              <a:prstGeom prst="roundRect">
                <a:avLst/>
              </a:prstGeom>
              <a:noFill/>
              <a:ln w="15875">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372FA1AE-E885-5B9B-9F66-ACDC86CA6C30}"/>
                  </a:ext>
                </a:extLst>
              </p:cNvPr>
              <p:cNvSpPr txBox="1"/>
              <p:nvPr/>
            </p:nvSpPr>
            <p:spPr>
              <a:xfrm>
                <a:off x="4474905" y="3395288"/>
                <a:ext cx="1436151" cy="571068"/>
              </a:xfrm>
              <a:prstGeom prst="rect">
                <a:avLst/>
              </a:prstGeom>
              <a:noFill/>
            </p:spPr>
            <p:txBody>
              <a:bodyPr wrap="square" rtlCol="0">
                <a:spAutoFit/>
              </a:bodyPr>
              <a:lstStyle/>
              <a:p>
                <a:pPr algn="ctr"/>
                <a:r>
                  <a:rPr lang="fr-FR" dirty="0">
                    <a:solidFill>
                      <a:schemeClr val="bg1">
                        <a:lumMod val="50000"/>
                      </a:schemeClr>
                    </a:solidFill>
                    <a:latin typeface="Avenir Light" panose="020B0402020203020204" pitchFamily="34" charset="77"/>
                  </a:rPr>
                  <a:t>Non-</a:t>
                </a:r>
                <a:r>
                  <a:rPr lang="fr-FR" dirty="0" err="1">
                    <a:solidFill>
                      <a:schemeClr val="bg1">
                        <a:lumMod val="50000"/>
                      </a:schemeClr>
                    </a:solidFill>
                    <a:latin typeface="Avenir Light" panose="020B0402020203020204" pitchFamily="34" charset="77"/>
                  </a:rPr>
                  <a:t>food</a:t>
                </a:r>
                <a:r>
                  <a:rPr lang="fr-FR" dirty="0">
                    <a:solidFill>
                      <a:schemeClr val="bg1">
                        <a:lumMod val="50000"/>
                      </a:schemeClr>
                    </a:solidFill>
                    <a:latin typeface="Avenir Light" panose="020B0402020203020204" pitchFamily="34" charset="77"/>
                  </a:rPr>
                  <a:t> </a:t>
                </a:r>
              </a:p>
              <a:p>
                <a:pPr algn="ctr"/>
                <a:r>
                  <a:rPr lang="fr-FR" dirty="0">
                    <a:solidFill>
                      <a:schemeClr val="bg1">
                        <a:lumMod val="50000"/>
                      </a:schemeClr>
                    </a:solidFill>
                    <a:latin typeface="Avenir Light" panose="020B0402020203020204" pitchFamily="34" charset="77"/>
                  </a:rPr>
                  <a:t>by-</a:t>
                </a:r>
                <a:r>
                  <a:rPr lang="fr-FR" dirty="0" err="1">
                    <a:solidFill>
                      <a:schemeClr val="bg1">
                        <a:lumMod val="50000"/>
                      </a:schemeClr>
                    </a:solidFill>
                    <a:latin typeface="Avenir Light" panose="020B0402020203020204" pitchFamily="34" charset="77"/>
                  </a:rPr>
                  <a:t>products</a:t>
                </a:r>
                <a:endParaRPr lang="fr-FR" dirty="0">
                  <a:solidFill>
                    <a:schemeClr val="bg1">
                      <a:lumMod val="50000"/>
                    </a:schemeClr>
                  </a:solidFill>
                  <a:latin typeface="Avenir Light" panose="020B0402020203020204" pitchFamily="34" charset="77"/>
                </a:endParaRPr>
              </a:p>
            </p:txBody>
          </p:sp>
        </p:grpSp>
        <p:cxnSp>
          <p:nvCxnSpPr>
            <p:cNvPr id="75" name="Connecteur droit 74">
              <a:extLst>
                <a:ext uri="{FF2B5EF4-FFF2-40B4-BE49-F238E27FC236}">
                  <a16:creationId xmlns:a16="http://schemas.microsoft.com/office/drawing/2014/main" id="{D861D535-93DC-AC77-71FA-66ED70BBC1BB}"/>
                </a:ext>
              </a:extLst>
            </p:cNvPr>
            <p:cNvCxnSpPr>
              <a:cxnSpLocks/>
              <a:stCxn id="58" idx="3"/>
            </p:cNvCxnSpPr>
            <p:nvPr/>
          </p:nvCxnSpPr>
          <p:spPr>
            <a:xfrm>
              <a:off x="2990302" y="2990368"/>
              <a:ext cx="19460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0F8BBC85-1554-6507-19B2-E5121343ED35}"/>
                </a:ext>
              </a:extLst>
            </p:cNvPr>
            <p:cNvCxnSpPr>
              <a:cxnSpLocks/>
            </p:cNvCxnSpPr>
            <p:nvPr/>
          </p:nvCxnSpPr>
          <p:spPr>
            <a:xfrm>
              <a:off x="3184902" y="2125865"/>
              <a:ext cx="31353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4A8249D1-1326-B471-E6DF-8B3E4DEE70BB}"/>
                </a:ext>
              </a:extLst>
            </p:cNvPr>
            <p:cNvCxnSpPr>
              <a:cxnSpLocks/>
            </p:cNvCxnSpPr>
            <p:nvPr/>
          </p:nvCxnSpPr>
          <p:spPr>
            <a:xfrm>
              <a:off x="3193945" y="3178267"/>
              <a:ext cx="31353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21E2D826-8C9D-34F3-E1BE-D355F0CECC4E}"/>
                </a:ext>
              </a:extLst>
            </p:cNvPr>
            <p:cNvCxnSpPr>
              <a:cxnSpLocks/>
            </p:cNvCxnSpPr>
            <p:nvPr/>
          </p:nvCxnSpPr>
          <p:spPr>
            <a:xfrm flipV="1">
              <a:off x="3184902" y="2123542"/>
              <a:ext cx="0" cy="1048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B3B731F9-D37A-CD2A-8293-11B01336412E}"/>
                </a:ext>
              </a:extLst>
            </p:cNvPr>
            <p:cNvCxnSpPr>
              <a:cxnSpLocks/>
            </p:cNvCxnSpPr>
            <p:nvPr/>
          </p:nvCxnSpPr>
          <p:spPr>
            <a:xfrm>
              <a:off x="1304693" y="2999328"/>
              <a:ext cx="163157"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94211DCC-E34A-A194-7268-9BF3AAB75A34}"/>
                </a:ext>
              </a:extLst>
            </p:cNvPr>
            <p:cNvCxnSpPr>
              <a:cxnSpLocks/>
            </p:cNvCxnSpPr>
            <p:nvPr/>
          </p:nvCxnSpPr>
          <p:spPr>
            <a:xfrm flipV="1">
              <a:off x="1304693" y="1854065"/>
              <a:ext cx="0" cy="230534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Connecteur droit avec flèche 95">
              <a:extLst>
                <a:ext uri="{FF2B5EF4-FFF2-40B4-BE49-F238E27FC236}">
                  <a16:creationId xmlns:a16="http://schemas.microsoft.com/office/drawing/2014/main" id="{A031AF2C-C1C4-C5E0-4C49-96B15DA92A1A}"/>
                </a:ext>
              </a:extLst>
            </p:cNvPr>
            <p:cNvCxnSpPr>
              <a:cxnSpLocks/>
            </p:cNvCxnSpPr>
            <p:nvPr/>
          </p:nvCxnSpPr>
          <p:spPr>
            <a:xfrm>
              <a:off x="1295650" y="4165650"/>
              <a:ext cx="2202782" cy="3271"/>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Connecteur droit avec flèche 96">
              <a:extLst>
                <a:ext uri="{FF2B5EF4-FFF2-40B4-BE49-F238E27FC236}">
                  <a16:creationId xmlns:a16="http://schemas.microsoft.com/office/drawing/2014/main" id="{CF682D50-7477-4991-373E-170AB8D1FFF1}"/>
                </a:ext>
              </a:extLst>
            </p:cNvPr>
            <p:cNvCxnSpPr>
              <a:cxnSpLocks/>
            </p:cNvCxnSpPr>
            <p:nvPr/>
          </p:nvCxnSpPr>
          <p:spPr>
            <a:xfrm>
              <a:off x="1295650" y="1854065"/>
              <a:ext cx="2202782" cy="24765"/>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1" name="ZoneTexte 100">
              <a:extLst>
                <a:ext uri="{FF2B5EF4-FFF2-40B4-BE49-F238E27FC236}">
                  <a16:creationId xmlns:a16="http://schemas.microsoft.com/office/drawing/2014/main" id="{9BCA90DD-8B10-4E64-67B6-2D3F7D309947}"/>
                </a:ext>
              </a:extLst>
            </p:cNvPr>
            <p:cNvSpPr txBox="1"/>
            <p:nvPr/>
          </p:nvSpPr>
          <p:spPr>
            <a:xfrm>
              <a:off x="3158833" y="3714797"/>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sp>
          <p:nvSpPr>
            <p:cNvPr id="102" name="ZoneTexte 101">
              <a:extLst>
                <a:ext uri="{FF2B5EF4-FFF2-40B4-BE49-F238E27FC236}">
                  <a16:creationId xmlns:a16="http://schemas.microsoft.com/office/drawing/2014/main" id="{5FC04EAD-AD65-FDB0-4227-0E951DFD792E}"/>
                </a:ext>
              </a:extLst>
            </p:cNvPr>
            <p:cNvSpPr txBox="1"/>
            <p:nvPr/>
          </p:nvSpPr>
          <p:spPr>
            <a:xfrm>
              <a:off x="3156044" y="1404015"/>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cxnSp>
          <p:nvCxnSpPr>
            <p:cNvPr id="103" name="Connecteur droit 102">
              <a:extLst>
                <a:ext uri="{FF2B5EF4-FFF2-40B4-BE49-F238E27FC236}">
                  <a16:creationId xmlns:a16="http://schemas.microsoft.com/office/drawing/2014/main" id="{EEA63F2B-665B-7F27-846E-9AF8B87B93BA}"/>
                </a:ext>
              </a:extLst>
            </p:cNvPr>
            <p:cNvCxnSpPr>
              <a:cxnSpLocks/>
              <a:stCxn id="54" idx="3"/>
              <a:endCxn id="45" idx="1"/>
            </p:cNvCxnSpPr>
            <p:nvPr/>
          </p:nvCxnSpPr>
          <p:spPr>
            <a:xfrm>
              <a:off x="5459104" y="3124829"/>
              <a:ext cx="369198" cy="718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a:extLst>
                <a:ext uri="{FF2B5EF4-FFF2-40B4-BE49-F238E27FC236}">
                  <a16:creationId xmlns:a16="http://schemas.microsoft.com/office/drawing/2014/main" id="{26E87BAB-EA7D-9E67-368E-BEF951674358}"/>
                </a:ext>
              </a:extLst>
            </p:cNvPr>
            <p:cNvCxnSpPr>
              <a:cxnSpLocks/>
              <a:endCxn id="48" idx="3"/>
            </p:cNvCxnSpPr>
            <p:nvPr/>
          </p:nvCxnSpPr>
          <p:spPr>
            <a:xfrm flipH="1" flipV="1">
              <a:off x="5492026" y="5198685"/>
              <a:ext cx="2045823" cy="916"/>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ED1E4785-F4D1-9C88-AFB0-97A9CAB23B30}"/>
                </a:ext>
              </a:extLst>
            </p:cNvPr>
            <p:cNvCxnSpPr>
              <a:cxnSpLocks/>
            </p:cNvCxnSpPr>
            <p:nvPr/>
          </p:nvCxnSpPr>
          <p:spPr>
            <a:xfrm flipV="1">
              <a:off x="7537849" y="3124827"/>
              <a:ext cx="0" cy="207385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D412D079-ECC9-0F2F-5440-EEFE11F4F445}"/>
                </a:ext>
              </a:extLst>
            </p:cNvPr>
            <p:cNvCxnSpPr>
              <a:cxnSpLocks/>
            </p:cNvCxnSpPr>
            <p:nvPr/>
          </p:nvCxnSpPr>
          <p:spPr>
            <a:xfrm>
              <a:off x="7350754" y="3124888"/>
              <a:ext cx="163157"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a:extLst>
                <a:ext uri="{FF2B5EF4-FFF2-40B4-BE49-F238E27FC236}">
                  <a16:creationId xmlns:a16="http://schemas.microsoft.com/office/drawing/2014/main" id="{4CBD4757-A69A-C2F6-65A4-5F945C79AAA1}"/>
                </a:ext>
              </a:extLst>
            </p:cNvPr>
            <p:cNvCxnSpPr>
              <a:cxnSpLocks/>
            </p:cNvCxnSpPr>
            <p:nvPr/>
          </p:nvCxnSpPr>
          <p:spPr>
            <a:xfrm flipH="1">
              <a:off x="5492025" y="4167285"/>
              <a:ext cx="2045823" cy="0"/>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6" name="ZoneTexte 115">
              <a:extLst>
                <a:ext uri="{FF2B5EF4-FFF2-40B4-BE49-F238E27FC236}">
                  <a16:creationId xmlns:a16="http://schemas.microsoft.com/office/drawing/2014/main" id="{4E391CF7-4DD0-6212-4FD2-1F00DA6AF77D}"/>
                </a:ext>
              </a:extLst>
            </p:cNvPr>
            <p:cNvSpPr txBox="1"/>
            <p:nvPr/>
          </p:nvSpPr>
          <p:spPr>
            <a:xfrm>
              <a:off x="5476830" y="3725798"/>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sp>
          <p:nvSpPr>
            <p:cNvPr id="117" name="ZoneTexte 116">
              <a:extLst>
                <a:ext uri="{FF2B5EF4-FFF2-40B4-BE49-F238E27FC236}">
                  <a16:creationId xmlns:a16="http://schemas.microsoft.com/office/drawing/2014/main" id="{6A1A143A-EBB4-C5DC-6F3A-FB043B7A875F}"/>
                </a:ext>
              </a:extLst>
            </p:cNvPr>
            <p:cNvSpPr txBox="1"/>
            <p:nvPr/>
          </p:nvSpPr>
          <p:spPr>
            <a:xfrm>
              <a:off x="5497717" y="4781108"/>
              <a:ext cx="333746" cy="461665"/>
            </a:xfrm>
            <a:prstGeom prst="rect">
              <a:avLst/>
            </a:prstGeom>
            <a:noFill/>
          </p:spPr>
          <p:txBody>
            <a:bodyPr wrap="none" rtlCol="0">
              <a:spAutoFit/>
            </a:bodyPr>
            <a:lstStyle/>
            <a:p>
              <a:r>
                <a:rPr lang="fr-FR" sz="2400" b="1" dirty="0">
                  <a:latin typeface="Avenir Light" panose="020B0402020203020204" pitchFamily="34" charset="77"/>
                </a:rPr>
                <a:t>?</a:t>
              </a:r>
            </a:p>
          </p:txBody>
        </p:sp>
      </p:grpSp>
      <p:sp>
        <p:nvSpPr>
          <p:cNvPr id="119" name="ZoneTexte 118">
            <a:extLst>
              <a:ext uri="{FF2B5EF4-FFF2-40B4-BE49-F238E27FC236}">
                <a16:creationId xmlns:a16="http://schemas.microsoft.com/office/drawing/2014/main" id="{F0790D5F-C506-7793-11E2-625B7EB0935E}"/>
              </a:ext>
            </a:extLst>
          </p:cNvPr>
          <p:cNvSpPr txBox="1"/>
          <p:nvPr/>
        </p:nvSpPr>
        <p:spPr>
          <a:xfrm>
            <a:off x="8155524" y="2651196"/>
            <a:ext cx="3846594" cy="2431435"/>
          </a:xfrm>
          <a:prstGeom prst="rect">
            <a:avLst/>
          </a:prstGeom>
          <a:noFill/>
        </p:spPr>
        <p:txBody>
          <a:bodyPr wrap="square" rtlCol="0">
            <a:spAutoFit/>
          </a:bodyPr>
          <a:lstStyle/>
          <a:p>
            <a:pPr marL="285750" indent="-285750">
              <a:buFont typeface="Wingdings" pitchFamily="2" charset="2"/>
              <a:buChar char="Ø"/>
            </a:pPr>
            <a:r>
              <a:rPr lang="fr-FR" sz="1600" b="1" dirty="0" err="1">
                <a:latin typeface="Avenir Book" panose="02000503020000020003" pitchFamily="2" charset="0"/>
              </a:rPr>
              <a:t>Significant</a:t>
            </a:r>
            <a:r>
              <a:rPr lang="fr-FR" sz="1600" b="1" dirty="0">
                <a:latin typeface="Avenir Book" panose="02000503020000020003" pitchFamily="2" charset="0"/>
              </a:rPr>
              <a:t> source </a:t>
            </a:r>
            <a:r>
              <a:rPr lang="fr-FR" sz="1600" dirty="0">
                <a:latin typeface="Avenir Book" panose="02000503020000020003" pitchFamily="2" charset="0"/>
              </a:rPr>
              <a:t>of biomass</a:t>
            </a:r>
            <a:r>
              <a:rPr lang="fr-FR" sz="1600" baseline="30000" dirty="0">
                <a:solidFill>
                  <a:schemeClr val="bg1">
                    <a:lumMod val="50000"/>
                  </a:schemeClr>
                </a:solidFill>
                <a:latin typeface="Avenir Book" panose="02000503020000020003" pitchFamily="2" charset="0"/>
              </a:rPr>
              <a:t>5</a:t>
            </a:r>
            <a:r>
              <a:rPr lang="fr-FR" sz="1600" dirty="0">
                <a:solidFill>
                  <a:srgbClr val="000000"/>
                </a:solidFill>
                <a:effectLst/>
                <a:latin typeface="Avenir Book" panose="02000503020000020003" pitchFamily="2" charset="0"/>
                <a:cs typeface="Adelle Sans Devanagari" panose="02000503000000020004" pitchFamily="2" charset="-78"/>
              </a:rPr>
              <a:t> </a:t>
            </a:r>
          </a:p>
          <a:p>
            <a:pPr marL="285750" indent="-285750">
              <a:buFont typeface="Wingdings" pitchFamily="2" charset="2"/>
              <a:buChar char="Ø"/>
            </a:pPr>
            <a:endParaRPr lang="fr-FR" sz="1600" dirty="0">
              <a:latin typeface="Avenir Book" panose="02000503020000020003" pitchFamily="2" charset="0"/>
            </a:endParaRPr>
          </a:p>
          <a:p>
            <a:pPr marL="285750" indent="-285750">
              <a:buFont typeface="Wingdings" pitchFamily="2" charset="2"/>
              <a:buChar char="Ø"/>
            </a:pPr>
            <a:r>
              <a:rPr lang="fr-FR" sz="1600" b="1" dirty="0" err="1">
                <a:latin typeface="Avenir Book" panose="02000503020000020003" pitchFamily="2" charset="0"/>
              </a:rPr>
              <a:t>Comprehensive</a:t>
            </a:r>
            <a:r>
              <a:rPr lang="fr-FR" sz="1600" dirty="0">
                <a:latin typeface="Avenir Book" panose="02000503020000020003" pitchFamily="2" charset="0"/>
              </a:rPr>
              <a:t> </a:t>
            </a:r>
            <a:r>
              <a:rPr lang="fr-FR" sz="1600" dirty="0" err="1">
                <a:latin typeface="Avenir Book" panose="02000503020000020003" pitchFamily="2" charset="0"/>
              </a:rPr>
              <a:t>assessment</a:t>
            </a:r>
            <a:r>
              <a:rPr lang="fr-FR" sz="1600" dirty="0">
                <a:latin typeface="Avenir Book" panose="02000503020000020003" pitchFamily="2" charset="0"/>
              </a:rPr>
              <a:t> </a:t>
            </a:r>
          </a:p>
          <a:p>
            <a:pPr marL="285750" indent="-285750">
              <a:buFont typeface="Wingdings" pitchFamily="2" charset="2"/>
              <a:buChar char="Ø"/>
            </a:pPr>
            <a:endParaRPr lang="fr-FR" sz="1600" dirty="0">
              <a:solidFill>
                <a:srgbClr val="000000"/>
              </a:solidFill>
              <a:latin typeface="Avenir Book" panose="02000503020000020003" pitchFamily="2" charset="0"/>
              <a:cs typeface="Adelle Sans Devanagari" panose="02000503000000020004" pitchFamily="2" charset="-78"/>
            </a:endParaRPr>
          </a:p>
          <a:p>
            <a:pPr marL="285750" indent="-285750">
              <a:buFont typeface="Wingdings" pitchFamily="2" charset="2"/>
              <a:buChar char="Ø"/>
            </a:pPr>
            <a:r>
              <a:rPr lang="fr-FR" sz="1600" b="1" dirty="0" err="1">
                <a:solidFill>
                  <a:srgbClr val="000000"/>
                </a:solidFill>
                <a:latin typeface="Avenir Book" panose="02000503020000020003" pitchFamily="2" charset="0"/>
                <a:cs typeface="Adelle Sans Devanagari" panose="02000503000000020004" pitchFamily="2" charset="-78"/>
              </a:rPr>
              <a:t>Biorefinery</a:t>
            </a:r>
            <a:r>
              <a:rPr lang="fr-FR" sz="1600" dirty="0">
                <a:solidFill>
                  <a:srgbClr val="000000"/>
                </a:solidFill>
                <a:latin typeface="Avenir Book" panose="02000503020000020003" pitchFamily="2" charset="0"/>
                <a:cs typeface="Adelle Sans Devanagari" panose="02000503000000020004" pitchFamily="2" charset="-78"/>
              </a:rPr>
              <a:t> </a:t>
            </a:r>
            <a:r>
              <a:rPr lang="fr-FR" sz="1600" dirty="0" err="1">
                <a:solidFill>
                  <a:srgbClr val="000000"/>
                </a:solidFill>
                <a:latin typeface="Avenir Book" panose="02000503020000020003" pitchFamily="2" charset="0"/>
                <a:cs typeface="Adelle Sans Devanagari" panose="02000503000000020004" pitchFamily="2" charset="-78"/>
              </a:rPr>
              <a:t>approach</a:t>
            </a:r>
            <a:r>
              <a:rPr lang="fr-FR" sz="1600" dirty="0">
                <a:solidFill>
                  <a:srgbClr val="000000"/>
                </a:solidFill>
                <a:latin typeface="Avenir Book" panose="02000503020000020003" pitchFamily="2" charset="0"/>
                <a:cs typeface="Adelle Sans Devanagari" panose="02000503000000020004" pitchFamily="2" charset="-78"/>
              </a:rPr>
              <a:t> </a:t>
            </a:r>
          </a:p>
          <a:p>
            <a:pPr algn="r"/>
            <a:r>
              <a:rPr lang="fr-FR" sz="1400" dirty="0">
                <a:solidFill>
                  <a:srgbClr val="000000"/>
                </a:solidFill>
                <a:effectLst/>
                <a:latin typeface="Avenir Book" panose="02000503020000020003" pitchFamily="2" charset="0"/>
                <a:cs typeface="Adelle Sans Devanagari" panose="02000503000000020004" pitchFamily="2" charset="-78"/>
              </a:rPr>
              <a:t>  </a:t>
            </a:r>
          </a:p>
          <a:p>
            <a:pPr algn="r"/>
            <a:endParaRPr lang="fr-FR" sz="1400" dirty="0">
              <a:latin typeface="Avenir Book" panose="02000503020000020003" pitchFamily="2" charset="0"/>
            </a:endParaRPr>
          </a:p>
          <a:p>
            <a:pPr algn="ctr"/>
            <a:endParaRPr lang="fr-FR" sz="1600" dirty="0">
              <a:solidFill>
                <a:srgbClr val="000000"/>
              </a:solidFill>
              <a:latin typeface="Avenir Book" panose="02000503020000020003" pitchFamily="2" charset="0"/>
              <a:cs typeface="Adelle Sans Devanagari" panose="02000503000000020004" pitchFamily="2" charset="-78"/>
            </a:endParaRPr>
          </a:p>
          <a:p>
            <a:pPr algn="r"/>
            <a:r>
              <a:rPr lang="fr-FR" sz="1400" dirty="0">
                <a:solidFill>
                  <a:srgbClr val="000000"/>
                </a:solidFill>
                <a:effectLst/>
                <a:latin typeface="Avenir Book" panose="02000503020000020003" pitchFamily="2" charset="0"/>
                <a:cs typeface="Adelle Sans Devanagari" panose="02000503000000020004" pitchFamily="2" charset="-78"/>
              </a:rPr>
              <a:t>  </a:t>
            </a:r>
          </a:p>
          <a:p>
            <a:pPr algn="r"/>
            <a:endParaRPr lang="fr-FR" sz="1400" dirty="0">
              <a:latin typeface="Avenir Book" panose="02000503020000020003" pitchFamily="2" charset="0"/>
            </a:endParaRPr>
          </a:p>
        </p:txBody>
      </p:sp>
      <p:sp>
        <p:nvSpPr>
          <p:cNvPr id="120" name="ZoneTexte 119">
            <a:extLst>
              <a:ext uri="{FF2B5EF4-FFF2-40B4-BE49-F238E27FC236}">
                <a16:creationId xmlns:a16="http://schemas.microsoft.com/office/drawing/2014/main" id="{F9CF36CA-B061-8ECA-B15D-04FD6348905F}"/>
              </a:ext>
            </a:extLst>
          </p:cNvPr>
          <p:cNvSpPr txBox="1"/>
          <p:nvPr/>
        </p:nvSpPr>
        <p:spPr>
          <a:xfrm>
            <a:off x="1036145" y="1052857"/>
            <a:ext cx="10609747" cy="767133"/>
          </a:xfrm>
          <a:prstGeom prst="rect">
            <a:avLst/>
          </a:prstGeom>
          <a:noFill/>
        </p:spPr>
        <p:txBody>
          <a:bodyPr wrap="square" rtlCol="0">
            <a:spAutoFit/>
          </a:bodyPr>
          <a:lstStyle/>
          <a:p>
            <a:pPr>
              <a:lnSpc>
                <a:spcPct val="150000"/>
              </a:lnSpc>
            </a:pPr>
            <a:r>
              <a:rPr lang="fr-FR" sz="3200" dirty="0">
                <a:latin typeface="Avenir" panose="02000503020000020003" pitchFamily="2" charset="0"/>
              </a:rPr>
              <a:t>TCA: </a:t>
            </a:r>
            <a:r>
              <a:rPr lang="fr-FR" sz="3200" dirty="0" err="1">
                <a:latin typeface="Avenir" panose="02000503020000020003" pitchFamily="2" charset="0"/>
              </a:rPr>
              <a:t>Current</a:t>
            </a:r>
            <a:r>
              <a:rPr lang="fr-FR" sz="3200" dirty="0">
                <a:latin typeface="Avenir" panose="02000503020000020003" pitchFamily="2" charset="0"/>
              </a:rPr>
              <a:t> scope &amp; Value of by-</a:t>
            </a:r>
            <a:r>
              <a:rPr lang="fr-FR" sz="3200" dirty="0" err="1">
                <a:latin typeface="Avenir" panose="02000503020000020003" pitchFamily="2" charset="0"/>
              </a:rPr>
              <a:t>products</a:t>
            </a:r>
            <a:r>
              <a:rPr lang="fr-FR" sz="3200" dirty="0">
                <a:latin typeface="Avenir" panose="02000503020000020003" pitchFamily="2" charset="0"/>
              </a:rPr>
              <a:t> </a:t>
            </a:r>
            <a:r>
              <a:rPr lang="fr-FR" sz="3200" dirty="0" err="1">
                <a:latin typeface="Avenir" panose="02000503020000020003" pitchFamily="2" charset="0"/>
              </a:rPr>
              <a:t>integration</a:t>
            </a:r>
            <a:r>
              <a:rPr lang="fr-FR" sz="3200" dirty="0">
                <a:latin typeface="Avenir" panose="02000503020000020003" pitchFamily="2" charset="0"/>
              </a:rPr>
              <a:t>   </a:t>
            </a:r>
          </a:p>
        </p:txBody>
      </p:sp>
      <p:grpSp>
        <p:nvGrpSpPr>
          <p:cNvPr id="138" name="Groupe 137">
            <a:extLst>
              <a:ext uri="{FF2B5EF4-FFF2-40B4-BE49-F238E27FC236}">
                <a16:creationId xmlns:a16="http://schemas.microsoft.com/office/drawing/2014/main" id="{2AAAD4E5-5B45-ABE6-D957-D74190D92B12}"/>
              </a:ext>
            </a:extLst>
          </p:cNvPr>
          <p:cNvGrpSpPr/>
          <p:nvPr/>
        </p:nvGrpSpPr>
        <p:grpSpPr>
          <a:xfrm>
            <a:off x="8302808" y="4424893"/>
            <a:ext cx="3234582" cy="1210842"/>
            <a:chOff x="8132913" y="2428009"/>
            <a:chExt cx="3234582" cy="1210842"/>
          </a:xfrm>
        </p:grpSpPr>
        <p:pic>
          <p:nvPicPr>
            <p:cNvPr id="128" name="Image 127">
              <a:extLst>
                <a:ext uri="{FF2B5EF4-FFF2-40B4-BE49-F238E27FC236}">
                  <a16:creationId xmlns:a16="http://schemas.microsoft.com/office/drawing/2014/main" id="{DC14AF99-7F18-9359-F8FD-3FE83DEE9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2500" y="2428009"/>
              <a:ext cx="721626" cy="721626"/>
            </a:xfrm>
            <a:prstGeom prst="rect">
              <a:avLst/>
            </a:prstGeom>
          </p:spPr>
        </p:pic>
        <p:pic>
          <p:nvPicPr>
            <p:cNvPr id="130" name="Image 129">
              <a:extLst>
                <a:ext uri="{FF2B5EF4-FFF2-40B4-BE49-F238E27FC236}">
                  <a16:creationId xmlns:a16="http://schemas.microsoft.com/office/drawing/2014/main" id="{068E3B49-3B2F-6D58-F695-D87AB0A37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913" y="2468531"/>
              <a:ext cx="718949" cy="717191"/>
            </a:xfrm>
            <a:prstGeom prst="rect">
              <a:avLst/>
            </a:prstGeom>
          </p:spPr>
        </p:pic>
        <p:pic>
          <p:nvPicPr>
            <p:cNvPr id="134" name="Image 133" descr="Une image contenant noir, obscurité&#10;&#10;Description générée automatiquement">
              <a:extLst>
                <a:ext uri="{FF2B5EF4-FFF2-40B4-BE49-F238E27FC236}">
                  <a16:creationId xmlns:a16="http://schemas.microsoft.com/office/drawing/2014/main" id="{D85F7E2C-E5A6-EDA2-ECA7-0B3C46DEA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368" y="2433231"/>
              <a:ext cx="721626" cy="721626"/>
            </a:xfrm>
            <a:prstGeom prst="rect">
              <a:avLst/>
            </a:prstGeom>
          </p:spPr>
        </p:pic>
        <p:sp>
          <p:nvSpPr>
            <p:cNvPr id="135" name="ZoneTexte 134">
              <a:extLst>
                <a:ext uri="{FF2B5EF4-FFF2-40B4-BE49-F238E27FC236}">
                  <a16:creationId xmlns:a16="http://schemas.microsoft.com/office/drawing/2014/main" id="{16D48E9A-08CA-6C1F-5430-90CD9286940B}"/>
                </a:ext>
              </a:extLst>
            </p:cNvPr>
            <p:cNvSpPr txBox="1"/>
            <p:nvPr/>
          </p:nvSpPr>
          <p:spPr>
            <a:xfrm>
              <a:off x="8161337" y="3302158"/>
              <a:ext cx="746712" cy="307777"/>
            </a:xfrm>
            <a:prstGeom prst="rect">
              <a:avLst/>
            </a:prstGeom>
            <a:noFill/>
          </p:spPr>
          <p:txBody>
            <a:bodyPr wrap="square" rtlCol="0">
              <a:spAutoFit/>
            </a:bodyPr>
            <a:lstStyle/>
            <a:p>
              <a:pPr algn="ctr"/>
              <a:r>
                <a:rPr lang="fr-FR" sz="1400" dirty="0">
                  <a:latin typeface="Avenir Light" panose="020B0402020203020204" pitchFamily="34" charset="77"/>
                </a:rPr>
                <a:t>Food</a:t>
              </a:r>
            </a:p>
          </p:txBody>
        </p:sp>
        <p:sp>
          <p:nvSpPr>
            <p:cNvPr id="136" name="ZoneTexte 135">
              <a:extLst>
                <a:ext uri="{FF2B5EF4-FFF2-40B4-BE49-F238E27FC236}">
                  <a16:creationId xmlns:a16="http://schemas.microsoft.com/office/drawing/2014/main" id="{5A6783A4-E7D8-6F5B-1663-2937299E6D71}"/>
                </a:ext>
              </a:extLst>
            </p:cNvPr>
            <p:cNvSpPr txBox="1"/>
            <p:nvPr/>
          </p:nvSpPr>
          <p:spPr>
            <a:xfrm>
              <a:off x="9173094" y="3312499"/>
              <a:ext cx="988173" cy="307777"/>
            </a:xfrm>
            <a:prstGeom prst="rect">
              <a:avLst/>
            </a:prstGeom>
            <a:noFill/>
          </p:spPr>
          <p:txBody>
            <a:bodyPr wrap="square" rtlCol="0">
              <a:spAutoFit/>
            </a:bodyPr>
            <a:lstStyle/>
            <a:p>
              <a:pPr algn="ctr"/>
              <a:r>
                <a:rPr lang="fr-FR" sz="1400" dirty="0">
                  <a:latin typeface="Avenir Light" panose="020B0402020203020204" pitchFamily="34" charset="77"/>
                </a:rPr>
                <a:t>Materials</a:t>
              </a:r>
            </a:p>
          </p:txBody>
        </p:sp>
        <p:sp>
          <p:nvSpPr>
            <p:cNvPr id="137" name="ZoneTexte 136">
              <a:extLst>
                <a:ext uri="{FF2B5EF4-FFF2-40B4-BE49-F238E27FC236}">
                  <a16:creationId xmlns:a16="http://schemas.microsoft.com/office/drawing/2014/main" id="{5CE0BC14-F877-220B-72AE-C93D843969CC}"/>
                </a:ext>
              </a:extLst>
            </p:cNvPr>
            <p:cNvSpPr txBox="1"/>
            <p:nvPr/>
          </p:nvSpPr>
          <p:spPr>
            <a:xfrm>
              <a:off x="10379322" y="3331074"/>
              <a:ext cx="988173" cy="307777"/>
            </a:xfrm>
            <a:prstGeom prst="rect">
              <a:avLst/>
            </a:prstGeom>
            <a:noFill/>
          </p:spPr>
          <p:txBody>
            <a:bodyPr wrap="square" rtlCol="0">
              <a:spAutoFit/>
            </a:bodyPr>
            <a:lstStyle/>
            <a:p>
              <a:pPr algn="ctr"/>
              <a:r>
                <a:rPr lang="fr-FR" sz="1400" dirty="0">
                  <a:latin typeface="Avenir Light" panose="020B0402020203020204" pitchFamily="34" charset="77"/>
                </a:rPr>
                <a:t>Energy</a:t>
              </a:r>
            </a:p>
          </p:txBody>
        </p:sp>
      </p:grpSp>
      <p:sp>
        <p:nvSpPr>
          <p:cNvPr id="2" name="Rectangle : coins arrondis 1">
            <a:extLst>
              <a:ext uri="{FF2B5EF4-FFF2-40B4-BE49-F238E27FC236}">
                <a16:creationId xmlns:a16="http://schemas.microsoft.com/office/drawing/2014/main" id="{E09D10B5-9C5B-604D-D582-4EC68BF13745}"/>
              </a:ext>
            </a:extLst>
          </p:cNvPr>
          <p:cNvSpPr/>
          <p:nvPr/>
        </p:nvSpPr>
        <p:spPr>
          <a:xfrm rot="19540409">
            <a:off x="7460828" y="-52809"/>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Conclusion</a:t>
            </a:r>
          </a:p>
        </p:txBody>
      </p:sp>
      <p:sp>
        <p:nvSpPr>
          <p:cNvPr id="4" name="Rectangle : coins arrondis 3">
            <a:extLst>
              <a:ext uri="{FF2B5EF4-FFF2-40B4-BE49-F238E27FC236}">
                <a16:creationId xmlns:a16="http://schemas.microsoft.com/office/drawing/2014/main" id="{334373D7-D3D0-AF70-3BFB-2BC414B630B7}"/>
              </a:ext>
            </a:extLst>
          </p:cNvPr>
          <p:cNvSpPr/>
          <p:nvPr/>
        </p:nvSpPr>
        <p:spPr>
          <a:xfrm rot="19540409">
            <a:off x="9072813" y="-52314"/>
            <a:ext cx="2564168" cy="438721"/>
          </a:xfrm>
          <a:prstGeom prst="roundRect">
            <a:avLst>
              <a:gd name="adj" fmla="val 50000"/>
            </a:avLst>
          </a:prstGeom>
          <a:solidFill>
            <a:srgbClr val="C6BE7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dirty="0">
                <a:latin typeface="Adelle Sans Devanagari" panose="02000503000000020004" pitchFamily="2" charset="-78"/>
                <a:cs typeface="Adelle Sans Devanagari" panose="02000503000000020004" pitchFamily="2" charset="-78"/>
              </a:rPr>
              <a:t>Challenges</a:t>
            </a:r>
          </a:p>
        </p:txBody>
      </p:sp>
    </p:spTree>
    <p:extLst>
      <p:ext uri="{BB962C8B-B14F-4D97-AF65-F5344CB8AC3E}">
        <p14:creationId xmlns:p14="http://schemas.microsoft.com/office/powerpoint/2010/main" val="3558482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mc2">
      <a:dk1>
        <a:srgbClr val="000000"/>
      </a:dk1>
      <a:lt1>
        <a:srgbClr val="FFFFFF"/>
      </a:lt1>
      <a:dk2>
        <a:srgbClr val="44546A"/>
      </a:dk2>
      <a:lt2>
        <a:srgbClr val="E7E6E6"/>
      </a:lt2>
      <a:accent1>
        <a:srgbClr val="F1E6BF"/>
      </a:accent1>
      <a:accent2>
        <a:srgbClr val="E9D592"/>
      </a:accent2>
      <a:accent3>
        <a:srgbClr val="D9D4A8"/>
      </a:accent3>
      <a:accent4>
        <a:srgbClr val="F1E6BF"/>
      </a:accent4>
      <a:accent5>
        <a:srgbClr val="E9D592"/>
      </a:accent5>
      <a:accent6>
        <a:srgbClr val="D9D4A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5652</TotalTime>
  <Words>5544</Words>
  <Application>Microsoft Macintosh PowerPoint</Application>
  <PresentationFormat>Grand écran</PresentationFormat>
  <Paragraphs>824</Paragraphs>
  <Slides>35</Slides>
  <Notes>28</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35</vt:i4>
      </vt:variant>
    </vt:vector>
  </HeadingPairs>
  <TitlesOfParts>
    <vt:vector size="54" baseType="lpstr">
      <vt:lpstr>-webkit-standard</vt:lpstr>
      <vt:lpstr>Adelle Sans Devanagari</vt:lpstr>
      <vt:lpstr>Adelle Sans Devanagari Light</vt:lpstr>
      <vt:lpstr>Adelle Sans Devanagari Semibold</vt:lpstr>
      <vt:lpstr>Aptos</vt:lpstr>
      <vt:lpstr>Arial</vt:lpstr>
      <vt:lpstr>Avenir</vt:lpstr>
      <vt:lpstr>Avenir Black</vt:lpstr>
      <vt:lpstr>Avenir Book</vt:lpstr>
      <vt:lpstr>Avenir Light</vt:lpstr>
      <vt:lpstr>Avenir Light Oblique</vt:lpstr>
      <vt:lpstr>Avenir Medium</vt:lpstr>
      <vt:lpstr>Calibri</vt:lpstr>
      <vt:lpstr>Calibri Light</vt:lpstr>
      <vt:lpstr>Courier New</vt:lpstr>
      <vt:lpstr>Helvetica</vt:lpstr>
      <vt:lpstr>Helvetica Neue</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Luca PICCIN</dc:creator>
  <cp:lastModifiedBy>Marie-Clémence Léopoldine Breuillot</cp:lastModifiedBy>
  <cp:revision>436</cp:revision>
  <dcterms:created xsi:type="dcterms:W3CDTF">2021-10-11T06:56:12Z</dcterms:created>
  <dcterms:modified xsi:type="dcterms:W3CDTF">2024-11-21T13:47:22Z</dcterms:modified>
</cp:coreProperties>
</file>