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8"/>
  </p:notesMasterIdLst>
  <p:sldIdLst>
    <p:sldId id="256" r:id="rId2"/>
    <p:sldId id="334" r:id="rId3"/>
    <p:sldId id="343" r:id="rId4"/>
    <p:sldId id="344" r:id="rId5"/>
    <p:sldId id="330" r:id="rId6"/>
    <p:sldId id="319" r:id="rId7"/>
    <p:sldId id="317" r:id="rId8"/>
    <p:sldId id="339" r:id="rId9"/>
    <p:sldId id="348" r:id="rId10"/>
    <p:sldId id="309" r:id="rId11"/>
    <p:sldId id="310" r:id="rId12"/>
    <p:sldId id="332" r:id="rId13"/>
    <p:sldId id="347" r:id="rId14"/>
    <p:sldId id="342" r:id="rId15"/>
    <p:sldId id="349" r:id="rId16"/>
    <p:sldId id="32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82" d="100"/>
          <a:sy n="82" d="100"/>
        </p:scale>
        <p:origin x="490" y="58"/>
      </p:cViewPr>
      <p:guideLst/>
    </p:cSldViewPr>
  </p:slideViewPr>
  <p:notesTextViewPr>
    <p:cViewPr>
      <p:scale>
        <a:sx n="1" d="1"/>
        <a:sy n="1" d="1"/>
      </p:scale>
      <p:origin x="0" y="0"/>
    </p:cViewPr>
  </p:notesTextViewPr>
  <p:notesViewPr>
    <p:cSldViewPr snapToGrid="0">
      <p:cViewPr varScale="1">
        <p:scale>
          <a:sx n="62" d="100"/>
          <a:sy n="62" d="100"/>
        </p:scale>
        <p:origin x="217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DE4396-3C45-45C4-AAAB-FB891570070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707456C1-81ED-4B36-AF7C-313A4D93EF99}">
      <dgm:prSet phldrT="[Text]" custT="1"/>
      <dgm:spPr/>
      <dgm:t>
        <a:bodyPr/>
        <a:lstStyle/>
        <a:p>
          <a:pPr algn="ctr"/>
          <a:r>
            <a:rPr lang="en-GB" sz="2000" b="1" i="0" noProof="0" dirty="0">
              <a:solidFill>
                <a:schemeClr val="bg1"/>
              </a:solidFill>
            </a:rPr>
            <a:t>The practices implemented by farmers are interconnected as sustainability strategies not only attempt to address individual farmers' challenges, but also contribute to overcoming shared challenges at local, national and broader levels.</a:t>
          </a:r>
          <a:endParaRPr lang="fr-FR" sz="2000" b="1" i="0" noProof="0" dirty="0">
            <a:solidFill>
              <a:schemeClr val="bg1"/>
            </a:solidFill>
          </a:endParaRPr>
        </a:p>
      </dgm:t>
    </dgm:pt>
    <dgm:pt modelId="{35B1E039-3B28-4BE4-AC97-B3C0FE26E88C}" type="parTrans" cxnId="{00220F6D-5BC0-4722-AFAF-B5FF9919247F}">
      <dgm:prSet/>
      <dgm:spPr/>
      <dgm:t>
        <a:bodyPr/>
        <a:lstStyle/>
        <a:p>
          <a:endParaRPr lang="fr-FR"/>
        </a:p>
      </dgm:t>
    </dgm:pt>
    <dgm:pt modelId="{89F1A2AA-909D-467F-B5D5-B5AE94556FBC}" type="sibTrans" cxnId="{00220F6D-5BC0-4722-AFAF-B5FF9919247F}">
      <dgm:prSet/>
      <dgm:spPr/>
      <dgm:t>
        <a:bodyPr/>
        <a:lstStyle/>
        <a:p>
          <a:endParaRPr lang="fr-FR"/>
        </a:p>
      </dgm:t>
    </dgm:pt>
    <dgm:pt modelId="{830D71DF-269E-47E1-B5E0-38D98E7B9456}" type="pres">
      <dgm:prSet presAssocID="{5BDE4396-3C45-45C4-AAAB-FB8915700709}" presName="cycle" presStyleCnt="0">
        <dgm:presLayoutVars>
          <dgm:chMax val="1"/>
          <dgm:dir/>
          <dgm:animLvl val="ctr"/>
          <dgm:resizeHandles val="exact"/>
        </dgm:presLayoutVars>
      </dgm:prSet>
      <dgm:spPr/>
    </dgm:pt>
    <dgm:pt modelId="{44206738-FB57-4B22-AB8D-EE60A4A9F826}" type="pres">
      <dgm:prSet presAssocID="{707456C1-81ED-4B36-AF7C-313A4D93EF99}" presName="centerShape" presStyleLbl="node0" presStyleIdx="0" presStyleCnt="1" custScaleX="122934" custScaleY="76780" custLinFactNeighborX="-566" custLinFactNeighborY="-35013"/>
      <dgm:spPr/>
    </dgm:pt>
  </dgm:ptLst>
  <dgm:cxnLst>
    <dgm:cxn modelId="{5C702364-302A-4F58-ADC4-788B0102A46A}" type="presOf" srcId="{707456C1-81ED-4B36-AF7C-313A4D93EF99}" destId="{44206738-FB57-4B22-AB8D-EE60A4A9F826}" srcOrd="0" destOrd="0" presId="urn:microsoft.com/office/officeart/2005/8/layout/radial4"/>
    <dgm:cxn modelId="{00220F6D-5BC0-4722-AFAF-B5FF9919247F}" srcId="{5BDE4396-3C45-45C4-AAAB-FB8915700709}" destId="{707456C1-81ED-4B36-AF7C-313A4D93EF99}" srcOrd="0" destOrd="0" parTransId="{35B1E039-3B28-4BE4-AC97-B3C0FE26E88C}" sibTransId="{89F1A2AA-909D-467F-B5D5-B5AE94556FBC}"/>
    <dgm:cxn modelId="{FFC95585-3C5B-4FA0-9C87-F62523319054}" type="presOf" srcId="{5BDE4396-3C45-45C4-AAAB-FB8915700709}" destId="{830D71DF-269E-47E1-B5E0-38D98E7B9456}" srcOrd="0" destOrd="0" presId="urn:microsoft.com/office/officeart/2005/8/layout/radial4"/>
    <dgm:cxn modelId="{C02503DA-FEBC-42D2-B105-FEEEF1DF11D4}" type="presParOf" srcId="{830D71DF-269E-47E1-B5E0-38D98E7B9456}" destId="{44206738-FB57-4B22-AB8D-EE60A4A9F826}"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29A646-558E-4F0E-80FC-D339357367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EBEE89A-0AE0-48C2-8DF2-D74B04232779}">
      <dgm:prSet phldrT="[Text]"/>
      <dgm:spPr/>
      <dgm:t>
        <a:bodyPr/>
        <a:lstStyle/>
        <a:p>
          <a:r>
            <a:rPr lang="fr-FR" dirty="0" err="1"/>
            <a:t>Subsistence</a:t>
          </a:r>
          <a:r>
            <a:rPr lang="fr-FR" dirty="0"/>
            <a:t> </a:t>
          </a:r>
          <a:r>
            <a:rPr lang="fr-FR" dirty="0" err="1"/>
            <a:t>farms</a:t>
          </a:r>
          <a:endParaRPr lang="fr-FR" dirty="0"/>
        </a:p>
        <a:p>
          <a:r>
            <a:rPr lang="fr-FR" dirty="0"/>
            <a:t>57%</a:t>
          </a:r>
        </a:p>
      </dgm:t>
    </dgm:pt>
    <dgm:pt modelId="{214E06B0-A71A-44FE-A0E5-F4D862BAB956}" type="parTrans" cxnId="{845F226D-6D65-4CF3-9253-B89F65434A58}">
      <dgm:prSet/>
      <dgm:spPr/>
      <dgm:t>
        <a:bodyPr/>
        <a:lstStyle/>
        <a:p>
          <a:endParaRPr lang="fr-FR"/>
        </a:p>
      </dgm:t>
    </dgm:pt>
    <dgm:pt modelId="{C3BBB979-4B02-4265-8FBC-66D96CB74615}" type="sibTrans" cxnId="{845F226D-6D65-4CF3-9253-B89F65434A58}">
      <dgm:prSet/>
      <dgm:spPr/>
      <dgm:t>
        <a:bodyPr/>
        <a:lstStyle/>
        <a:p>
          <a:endParaRPr lang="fr-FR"/>
        </a:p>
      </dgm:t>
    </dgm:pt>
    <dgm:pt modelId="{D3466D5E-7151-4B23-84B9-74841D9ED892}">
      <dgm:prSet phldrT="[Text]"/>
      <dgm:spPr/>
      <dgm:t>
        <a:bodyPr/>
        <a:lstStyle/>
        <a:p>
          <a:r>
            <a:rPr lang="fr-FR" dirty="0"/>
            <a:t>No surplus
</a:t>
          </a:r>
          <a:r>
            <a:rPr lang="fr-FR" dirty="0" err="1"/>
            <a:t>Occasional</a:t>
          </a:r>
          <a:r>
            <a:rPr lang="fr-FR" dirty="0"/>
            <a:t> sale</a:t>
          </a:r>
        </a:p>
      </dgm:t>
    </dgm:pt>
    <dgm:pt modelId="{24990E93-F51F-47AE-95F3-752218C004E0}" type="parTrans" cxnId="{51839FD7-A632-4F63-B911-0F45AB243C07}">
      <dgm:prSet/>
      <dgm:spPr/>
      <dgm:t>
        <a:bodyPr/>
        <a:lstStyle/>
        <a:p>
          <a:endParaRPr lang="fr-FR"/>
        </a:p>
      </dgm:t>
    </dgm:pt>
    <dgm:pt modelId="{899AC776-443E-4CA7-B6E6-E5445AA960DA}" type="sibTrans" cxnId="{51839FD7-A632-4F63-B911-0F45AB243C07}">
      <dgm:prSet/>
      <dgm:spPr/>
      <dgm:t>
        <a:bodyPr/>
        <a:lstStyle/>
        <a:p>
          <a:endParaRPr lang="fr-FR"/>
        </a:p>
      </dgm:t>
    </dgm:pt>
    <dgm:pt modelId="{D7D83E97-1455-4514-8F19-FAFD582A0830}">
      <dgm:prSet phldrT="[Text]"/>
      <dgm:spPr/>
      <dgm:t>
        <a:bodyPr/>
        <a:lstStyle/>
        <a:p>
          <a:r>
            <a:rPr lang="fr-FR" dirty="0" err="1"/>
            <a:t>Intermediate</a:t>
          </a:r>
          <a:r>
            <a:rPr lang="fr-FR" dirty="0"/>
            <a:t> </a:t>
          </a:r>
          <a:r>
            <a:rPr lang="fr-FR" dirty="0" err="1"/>
            <a:t>farms</a:t>
          </a:r>
          <a:endParaRPr lang="fr-FR" dirty="0"/>
        </a:p>
        <a:p>
          <a:r>
            <a:rPr lang="fr-FR" dirty="0"/>
            <a:t>33%</a:t>
          </a:r>
        </a:p>
      </dgm:t>
    </dgm:pt>
    <dgm:pt modelId="{8ABB83DF-6563-4073-9EB2-CF7591B2B79B}" type="parTrans" cxnId="{090E09A4-7AD8-441C-8B63-3023AEE27755}">
      <dgm:prSet/>
      <dgm:spPr/>
      <dgm:t>
        <a:bodyPr/>
        <a:lstStyle/>
        <a:p>
          <a:endParaRPr lang="fr-FR"/>
        </a:p>
      </dgm:t>
    </dgm:pt>
    <dgm:pt modelId="{14230D76-A8ED-4437-A567-DA0D93380E7B}" type="sibTrans" cxnId="{090E09A4-7AD8-441C-8B63-3023AEE27755}">
      <dgm:prSet/>
      <dgm:spPr/>
      <dgm:t>
        <a:bodyPr/>
        <a:lstStyle/>
        <a:p>
          <a:endParaRPr lang="fr-FR"/>
        </a:p>
      </dgm:t>
    </dgm:pt>
    <dgm:pt modelId="{367ADB88-CA6C-4D2E-A79B-A6FF364EA063}">
      <dgm:prSet phldrT="[Text]"/>
      <dgm:spPr/>
      <dgm:t>
        <a:bodyPr/>
        <a:lstStyle/>
        <a:p>
          <a:r>
            <a:rPr lang="en-GB" dirty="0"/>
            <a:t>More frequent sales
Trend towards specialization</a:t>
          </a:r>
          <a:endParaRPr lang="fr-FR" dirty="0"/>
        </a:p>
      </dgm:t>
    </dgm:pt>
    <dgm:pt modelId="{C438171E-FCAB-4CCC-83F6-66051D698459}" type="parTrans" cxnId="{8A414D08-605C-4F23-9420-5ADB75A06907}">
      <dgm:prSet/>
      <dgm:spPr/>
      <dgm:t>
        <a:bodyPr/>
        <a:lstStyle/>
        <a:p>
          <a:endParaRPr lang="fr-FR"/>
        </a:p>
      </dgm:t>
    </dgm:pt>
    <dgm:pt modelId="{5C1C9EF7-14E4-4C4B-AC85-2CA43460828B}" type="sibTrans" cxnId="{8A414D08-605C-4F23-9420-5ADB75A06907}">
      <dgm:prSet/>
      <dgm:spPr/>
      <dgm:t>
        <a:bodyPr/>
        <a:lstStyle/>
        <a:p>
          <a:endParaRPr lang="fr-FR"/>
        </a:p>
      </dgm:t>
    </dgm:pt>
    <dgm:pt modelId="{36B2C1B6-9B7B-4603-ABD6-BABDAB0668DD}">
      <dgm:prSet phldrT="[Text]"/>
      <dgm:spPr/>
      <dgm:t>
        <a:bodyPr/>
        <a:lstStyle/>
        <a:p>
          <a:r>
            <a:rPr lang="fr-FR" dirty="0" err="1"/>
            <a:t>Specialized</a:t>
          </a:r>
          <a:r>
            <a:rPr lang="fr-FR" dirty="0"/>
            <a:t> </a:t>
          </a:r>
          <a:r>
            <a:rPr lang="fr-FR" dirty="0" err="1"/>
            <a:t>farms</a:t>
          </a:r>
          <a:endParaRPr lang="fr-FR" dirty="0"/>
        </a:p>
        <a:p>
          <a:r>
            <a:rPr lang="fr-FR" dirty="0"/>
            <a:t>10%</a:t>
          </a:r>
        </a:p>
      </dgm:t>
    </dgm:pt>
    <dgm:pt modelId="{B80F2401-72DD-4413-AD2C-69CFC84CAD37}" type="parTrans" cxnId="{1F097B72-4F52-4B8F-9DAE-753B5379D7CE}">
      <dgm:prSet/>
      <dgm:spPr/>
      <dgm:t>
        <a:bodyPr/>
        <a:lstStyle/>
        <a:p>
          <a:endParaRPr lang="fr-FR"/>
        </a:p>
      </dgm:t>
    </dgm:pt>
    <dgm:pt modelId="{9697CB3B-14F0-419A-BA34-282E1770847C}" type="sibTrans" cxnId="{1F097B72-4F52-4B8F-9DAE-753B5379D7CE}">
      <dgm:prSet/>
      <dgm:spPr/>
      <dgm:t>
        <a:bodyPr/>
        <a:lstStyle/>
        <a:p>
          <a:endParaRPr lang="fr-FR"/>
        </a:p>
      </dgm:t>
    </dgm:pt>
    <dgm:pt modelId="{099160FE-AD08-46A3-B4FE-B5770D85A55E}">
      <dgm:prSet phldrT="[Text]"/>
      <dgm:spPr/>
      <dgm:t>
        <a:bodyPr/>
        <a:lstStyle/>
        <a:p>
          <a:r>
            <a:rPr lang="en-GB" dirty="0"/>
            <a:t>Surplus sold at market
Specialization (meat)</a:t>
          </a:r>
          <a:endParaRPr lang="fr-FR" dirty="0"/>
        </a:p>
      </dgm:t>
    </dgm:pt>
    <dgm:pt modelId="{E813B392-1585-4526-A8EE-3DF4C6A51697}" type="parTrans" cxnId="{11510B38-ED2A-4F1B-9563-944B49B83939}">
      <dgm:prSet/>
      <dgm:spPr/>
      <dgm:t>
        <a:bodyPr/>
        <a:lstStyle/>
        <a:p>
          <a:endParaRPr lang="fr-FR"/>
        </a:p>
      </dgm:t>
    </dgm:pt>
    <dgm:pt modelId="{A66F4F07-AED5-4243-B6A9-7EE8E66AD2FC}" type="sibTrans" cxnId="{11510B38-ED2A-4F1B-9563-944B49B83939}">
      <dgm:prSet/>
      <dgm:spPr/>
      <dgm:t>
        <a:bodyPr/>
        <a:lstStyle/>
        <a:p>
          <a:endParaRPr lang="fr-FR"/>
        </a:p>
      </dgm:t>
    </dgm:pt>
    <dgm:pt modelId="{027E1F5F-9AB2-410A-9D21-50228C1C6BEA}" type="pres">
      <dgm:prSet presAssocID="{3429A646-558E-4F0E-80FC-D33935736789}" presName="Name0" presStyleCnt="0">
        <dgm:presLayoutVars>
          <dgm:dir/>
          <dgm:animLvl val="lvl"/>
          <dgm:resizeHandles val="exact"/>
        </dgm:presLayoutVars>
      </dgm:prSet>
      <dgm:spPr/>
    </dgm:pt>
    <dgm:pt modelId="{9B09F29A-D280-42C0-A9EE-8D629504A42E}" type="pres">
      <dgm:prSet presAssocID="{BEBEE89A-0AE0-48C2-8DF2-D74B04232779}" presName="linNode" presStyleCnt="0"/>
      <dgm:spPr/>
    </dgm:pt>
    <dgm:pt modelId="{7B94DC69-9C0B-4D4A-8A09-32D22C3B2F2F}" type="pres">
      <dgm:prSet presAssocID="{BEBEE89A-0AE0-48C2-8DF2-D74B04232779}" presName="parentText" presStyleLbl="node1" presStyleIdx="0" presStyleCnt="3">
        <dgm:presLayoutVars>
          <dgm:chMax val="1"/>
          <dgm:bulletEnabled val="1"/>
        </dgm:presLayoutVars>
      </dgm:prSet>
      <dgm:spPr/>
    </dgm:pt>
    <dgm:pt modelId="{04521F12-5D20-46C6-85C1-4EADF8A51E57}" type="pres">
      <dgm:prSet presAssocID="{BEBEE89A-0AE0-48C2-8DF2-D74B04232779}" presName="descendantText" presStyleLbl="alignAccFollowNode1" presStyleIdx="0" presStyleCnt="3">
        <dgm:presLayoutVars>
          <dgm:bulletEnabled val="1"/>
        </dgm:presLayoutVars>
      </dgm:prSet>
      <dgm:spPr/>
    </dgm:pt>
    <dgm:pt modelId="{0A7304C9-3E0A-485A-A038-544E062723A0}" type="pres">
      <dgm:prSet presAssocID="{C3BBB979-4B02-4265-8FBC-66D96CB74615}" presName="sp" presStyleCnt="0"/>
      <dgm:spPr/>
    </dgm:pt>
    <dgm:pt modelId="{75C3920F-B18A-46D9-A9A6-84300509BC30}" type="pres">
      <dgm:prSet presAssocID="{D7D83E97-1455-4514-8F19-FAFD582A0830}" presName="linNode" presStyleCnt="0"/>
      <dgm:spPr/>
    </dgm:pt>
    <dgm:pt modelId="{CE5DE793-614F-4C98-A9E0-4755DEE3C85B}" type="pres">
      <dgm:prSet presAssocID="{D7D83E97-1455-4514-8F19-FAFD582A0830}" presName="parentText" presStyleLbl="node1" presStyleIdx="1" presStyleCnt="3">
        <dgm:presLayoutVars>
          <dgm:chMax val="1"/>
          <dgm:bulletEnabled val="1"/>
        </dgm:presLayoutVars>
      </dgm:prSet>
      <dgm:spPr/>
    </dgm:pt>
    <dgm:pt modelId="{FF0E31D4-9D1C-4CDF-8375-BF7258E055C0}" type="pres">
      <dgm:prSet presAssocID="{D7D83E97-1455-4514-8F19-FAFD582A0830}" presName="descendantText" presStyleLbl="alignAccFollowNode1" presStyleIdx="1" presStyleCnt="3">
        <dgm:presLayoutVars>
          <dgm:bulletEnabled val="1"/>
        </dgm:presLayoutVars>
      </dgm:prSet>
      <dgm:spPr/>
    </dgm:pt>
    <dgm:pt modelId="{D8D613E5-9B89-48EF-ACEC-28EB6DB46B2E}" type="pres">
      <dgm:prSet presAssocID="{14230D76-A8ED-4437-A567-DA0D93380E7B}" presName="sp" presStyleCnt="0"/>
      <dgm:spPr/>
    </dgm:pt>
    <dgm:pt modelId="{D317F1B2-EE3B-415E-8AD7-2FF7F7785304}" type="pres">
      <dgm:prSet presAssocID="{36B2C1B6-9B7B-4603-ABD6-BABDAB0668DD}" presName="linNode" presStyleCnt="0"/>
      <dgm:spPr/>
    </dgm:pt>
    <dgm:pt modelId="{226660C5-34E3-4420-B7A6-F6925A0B6DF3}" type="pres">
      <dgm:prSet presAssocID="{36B2C1B6-9B7B-4603-ABD6-BABDAB0668DD}" presName="parentText" presStyleLbl="node1" presStyleIdx="2" presStyleCnt="3">
        <dgm:presLayoutVars>
          <dgm:chMax val="1"/>
          <dgm:bulletEnabled val="1"/>
        </dgm:presLayoutVars>
      </dgm:prSet>
      <dgm:spPr/>
    </dgm:pt>
    <dgm:pt modelId="{8748891B-F90D-4EF4-8A3F-0BD2A330098B}" type="pres">
      <dgm:prSet presAssocID="{36B2C1B6-9B7B-4603-ABD6-BABDAB0668DD}" presName="descendantText" presStyleLbl="alignAccFollowNode1" presStyleIdx="2" presStyleCnt="3">
        <dgm:presLayoutVars>
          <dgm:bulletEnabled val="1"/>
        </dgm:presLayoutVars>
      </dgm:prSet>
      <dgm:spPr/>
    </dgm:pt>
  </dgm:ptLst>
  <dgm:cxnLst>
    <dgm:cxn modelId="{8A414D08-605C-4F23-9420-5ADB75A06907}" srcId="{D7D83E97-1455-4514-8F19-FAFD582A0830}" destId="{367ADB88-CA6C-4D2E-A79B-A6FF364EA063}" srcOrd="0" destOrd="0" parTransId="{C438171E-FCAB-4CCC-83F6-66051D698459}" sibTransId="{5C1C9EF7-14E4-4C4B-AC85-2CA43460828B}"/>
    <dgm:cxn modelId="{AC370115-658A-493A-8577-9053DCB4FFD6}" type="presOf" srcId="{099160FE-AD08-46A3-B4FE-B5770D85A55E}" destId="{8748891B-F90D-4EF4-8A3F-0BD2A330098B}" srcOrd="0" destOrd="0" presId="urn:microsoft.com/office/officeart/2005/8/layout/vList5"/>
    <dgm:cxn modelId="{809FEA1B-BCA0-4DA9-94E2-CAB7BC95E7F4}" type="presOf" srcId="{D3466D5E-7151-4B23-84B9-74841D9ED892}" destId="{04521F12-5D20-46C6-85C1-4EADF8A51E57}" srcOrd="0" destOrd="0" presId="urn:microsoft.com/office/officeart/2005/8/layout/vList5"/>
    <dgm:cxn modelId="{7B7C4428-B183-4C43-84B0-7854FECD797E}" type="presOf" srcId="{3429A646-558E-4F0E-80FC-D33935736789}" destId="{027E1F5F-9AB2-410A-9D21-50228C1C6BEA}" srcOrd="0" destOrd="0" presId="urn:microsoft.com/office/officeart/2005/8/layout/vList5"/>
    <dgm:cxn modelId="{11510B38-ED2A-4F1B-9563-944B49B83939}" srcId="{36B2C1B6-9B7B-4603-ABD6-BABDAB0668DD}" destId="{099160FE-AD08-46A3-B4FE-B5770D85A55E}" srcOrd="0" destOrd="0" parTransId="{E813B392-1585-4526-A8EE-3DF4C6A51697}" sibTransId="{A66F4F07-AED5-4243-B6A9-7EE8E66AD2FC}"/>
    <dgm:cxn modelId="{B543683D-755D-432C-A693-A2E4070C2510}" type="presOf" srcId="{BEBEE89A-0AE0-48C2-8DF2-D74B04232779}" destId="{7B94DC69-9C0B-4D4A-8A09-32D22C3B2F2F}" srcOrd="0" destOrd="0" presId="urn:microsoft.com/office/officeart/2005/8/layout/vList5"/>
    <dgm:cxn modelId="{E6B5E16A-BFAF-4269-9090-BA68CE0DCB81}" type="presOf" srcId="{367ADB88-CA6C-4D2E-A79B-A6FF364EA063}" destId="{FF0E31D4-9D1C-4CDF-8375-BF7258E055C0}" srcOrd="0" destOrd="0" presId="urn:microsoft.com/office/officeart/2005/8/layout/vList5"/>
    <dgm:cxn modelId="{845F226D-6D65-4CF3-9253-B89F65434A58}" srcId="{3429A646-558E-4F0E-80FC-D33935736789}" destId="{BEBEE89A-0AE0-48C2-8DF2-D74B04232779}" srcOrd="0" destOrd="0" parTransId="{214E06B0-A71A-44FE-A0E5-F4D862BAB956}" sibTransId="{C3BBB979-4B02-4265-8FBC-66D96CB74615}"/>
    <dgm:cxn modelId="{1F097B72-4F52-4B8F-9DAE-753B5379D7CE}" srcId="{3429A646-558E-4F0E-80FC-D33935736789}" destId="{36B2C1B6-9B7B-4603-ABD6-BABDAB0668DD}" srcOrd="2" destOrd="0" parTransId="{B80F2401-72DD-4413-AD2C-69CFC84CAD37}" sibTransId="{9697CB3B-14F0-419A-BA34-282E1770847C}"/>
    <dgm:cxn modelId="{090E09A4-7AD8-441C-8B63-3023AEE27755}" srcId="{3429A646-558E-4F0E-80FC-D33935736789}" destId="{D7D83E97-1455-4514-8F19-FAFD582A0830}" srcOrd="1" destOrd="0" parTransId="{8ABB83DF-6563-4073-9EB2-CF7591B2B79B}" sibTransId="{14230D76-A8ED-4437-A567-DA0D93380E7B}"/>
    <dgm:cxn modelId="{4BFC56AD-7C4E-4CD4-8863-80A8CEEDF6CF}" type="presOf" srcId="{36B2C1B6-9B7B-4603-ABD6-BABDAB0668DD}" destId="{226660C5-34E3-4420-B7A6-F6925A0B6DF3}" srcOrd="0" destOrd="0" presId="urn:microsoft.com/office/officeart/2005/8/layout/vList5"/>
    <dgm:cxn modelId="{7DBF72B5-11D7-43CA-91A7-6AEF2DA4FB86}" type="presOf" srcId="{D7D83E97-1455-4514-8F19-FAFD582A0830}" destId="{CE5DE793-614F-4C98-A9E0-4755DEE3C85B}" srcOrd="0" destOrd="0" presId="urn:microsoft.com/office/officeart/2005/8/layout/vList5"/>
    <dgm:cxn modelId="{51839FD7-A632-4F63-B911-0F45AB243C07}" srcId="{BEBEE89A-0AE0-48C2-8DF2-D74B04232779}" destId="{D3466D5E-7151-4B23-84B9-74841D9ED892}" srcOrd="0" destOrd="0" parTransId="{24990E93-F51F-47AE-95F3-752218C004E0}" sibTransId="{899AC776-443E-4CA7-B6E6-E5445AA960DA}"/>
    <dgm:cxn modelId="{E9D07AF6-1422-4B96-AC9A-C5EC23580E1E}" type="presParOf" srcId="{027E1F5F-9AB2-410A-9D21-50228C1C6BEA}" destId="{9B09F29A-D280-42C0-A9EE-8D629504A42E}" srcOrd="0" destOrd="0" presId="urn:microsoft.com/office/officeart/2005/8/layout/vList5"/>
    <dgm:cxn modelId="{7E585DDF-4F0D-4C50-9F20-CBBA53F6425B}" type="presParOf" srcId="{9B09F29A-D280-42C0-A9EE-8D629504A42E}" destId="{7B94DC69-9C0B-4D4A-8A09-32D22C3B2F2F}" srcOrd="0" destOrd="0" presId="urn:microsoft.com/office/officeart/2005/8/layout/vList5"/>
    <dgm:cxn modelId="{BFDC6AAE-875E-4E53-996C-D75AA80F88F2}" type="presParOf" srcId="{9B09F29A-D280-42C0-A9EE-8D629504A42E}" destId="{04521F12-5D20-46C6-85C1-4EADF8A51E57}" srcOrd="1" destOrd="0" presId="urn:microsoft.com/office/officeart/2005/8/layout/vList5"/>
    <dgm:cxn modelId="{391BBE26-64C7-4F39-B7E3-EA1071BE297D}" type="presParOf" srcId="{027E1F5F-9AB2-410A-9D21-50228C1C6BEA}" destId="{0A7304C9-3E0A-485A-A038-544E062723A0}" srcOrd="1" destOrd="0" presId="urn:microsoft.com/office/officeart/2005/8/layout/vList5"/>
    <dgm:cxn modelId="{400D7182-9257-45C0-B737-8A173348C059}" type="presParOf" srcId="{027E1F5F-9AB2-410A-9D21-50228C1C6BEA}" destId="{75C3920F-B18A-46D9-A9A6-84300509BC30}" srcOrd="2" destOrd="0" presId="urn:microsoft.com/office/officeart/2005/8/layout/vList5"/>
    <dgm:cxn modelId="{B802AB06-9017-4D7E-90E1-2BC851ABF278}" type="presParOf" srcId="{75C3920F-B18A-46D9-A9A6-84300509BC30}" destId="{CE5DE793-614F-4C98-A9E0-4755DEE3C85B}" srcOrd="0" destOrd="0" presId="urn:microsoft.com/office/officeart/2005/8/layout/vList5"/>
    <dgm:cxn modelId="{89D09C5E-8CD1-4891-BC3A-8CEE52B204A0}" type="presParOf" srcId="{75C3920F-B18A-46D9-A9A6-84300509BC30}" destId="{FF0E31D4-9D1C-4CDF-8375-BF7258E055C0}" srcOrd="1" destOrd="0" presId="urn:microsoft.com/office/officeart/2005/8/layout/vList5"/>
    <dgm:cxn modelId="{3F383EDC-5E1A-453F-BB5E-4BA85683399F}" type="presParOf" srcId="{027E1F5F-9AB2-410A-9D21-50228C1C6BEA}" destId="{D8D613E5-9B89-48EF-ACEC-28EB6DB46B2E}" srcOrd="3" destOrd="0" presId="urn:microsoft.com/office/officeart/2005/8/layout/vList5"/>
    <dgm:cxn modelId="{2A48BFA4-CA00-4E20-9ACF-15367D0A03CF}" type="presParOf" srcId="{027E1F5F-9AB2-410A-9D21-50228C1C6BEA}" destId="{D317F1B2-EE3B-415E-8AD7-2FF7F7785304}" srcOrd="4" destOrd="0" presId="urn:microsoft.com/office/officeart/2005/8/layout/vList5"/>
    <dgm:cxn modelId="{C4099B2A-0A81-4AFF-B38D-C81F6D057195}" type="presParOf" srcId="{D317F1B2-EE3B-415E-8AD7-2FF7F7785304}" destId="{226660C5-34E3-4420-B7A6-F6925A0B6DF3}" srcOrd="0" destOrd="0" presId="urn:microsoft.com/office/officeart/2005/8/layout/vList5"/>
    <dgm:cxn modelId="{3F4F5C1C-6A6D-48AE-841B-976D82276DFC}" type="presParOf" srcId="{D317F1B2-EE3B-415E-8AD7-2FF7F7785304}" destId="{8748891B-F90D-4EF4-8A3F-0BD2A33009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0F0915F-90B9-44A0-8E7E-759C142E8E6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B0DFFF45-3032-448E-AFBC-55DF4E5E59BC}">
      <dgm:prSet phldrT="[Text]"/>
      <dgm:spPr/>
      <dgm:t>
        <a:bodyPr/>
        <a:lstStyle/>
        <a:p>
          <a:r>
            <a:rPr lang="en-GB" b="1" dirty="0">
              <a:solidFill>
                <a:schemeClr val="tx1"/>
              </a:solidFill>
            </a:rPr>
            <a:t>Strong demand for fresh meat</a:t>
          </a:r>
          <a:endParaRPr lang="fr-FR" b="1" dirty="0">
            <a:solidFill>
              <a:schemeClr val="tx1"/>
            </a:solidFill>
          </a:endParaRPr>
        </a:p>
      </dgm:t>
    </dgm:pt>
    <dgm:pt modelId="{5E35EB6C-2FEC-4823-B2E9-E768E3BDD319}" type="parTrans" cxnId="{68A28736-FE7B-40FD-80CC-AC5540B88914}">
      <dgm:prSet/>
      <dgm:spPr/>
      <dgm:t>
        <a:bodyPr/>
        <a:lstStyle/>
        <a:p>
          <a:endParaRPr lang="fr-FR"/>
        </a:p>
      </dgm:t>
    </dgm:pt>
    <dgm:pt modelId="{9A4DDFA6-8FE5-46B8-A91B-F96894CFA0E3}" type="sibTrans" cxnId="{68A28736-FE7B-40FD-80CC-AC5540B88914}">
      <dgm:prSet/>
      <dgm:spPr/>
      <dgm:t>
        <a:bodyPr/>
        <a:lstStyle/>
        <a:p>
          <a:endParaRPr lang="fr-FR"/>
        </a:p>
      </dgm:t>
    </dgm:pt>
    <dgm:pt modelId="{68BF7910-97B2-4AE0-8EC4-39D99591665E}">
      <dgm:prSet phldrT="[Text]" custT="1"/>
      <dgm:spPr/>
      <dgm:t>
        <a:bodyPr/>
        <a:lstStyle/>
        <a:p>
          <a:r>
            <a:rPr lang="fr-FR" sz="2400" dirty="0" err="1"/>
            <a:t>Farm</a:t>
          </a:r>
          <a:r>
            <a:rPr lang="fr-FR" sz="2400" dirty="0"/>
            <a:t> structure</a:t>
          </a:r>
        </a:p>
      </dgm:t>
    </dgm:pt>
    <dgm:pt modelId="{65D7AC50-3FF9-4B9F-8F28-07F6CAA130EC}" type="parTrans" cxnId="{8727E0DE-2443-4965-8CF8-FDB458CF7215}">
      <dgm:prSet/>
      <dgm:spPr/>
      <dgm:t>
        <a:bodyPr/>
        <a:lstStyle/>
        <a:p>
          <a:endParaRPr lang="fr-FR"/>
        </a:p>
      </dgm:t>
    </dgm:pt>
    <dgm:pt modelId="{2FAB3915-481B-4345-82A0-C009FAC6590F}" type="sibTrans" cxnId="{8727E0DE-2443-4965-8CF8-FDB458CF7215}">
      <dgm:prSet/>
      <dgm:spPr/>
      <dgm:t>
        <a:bodyPr/>
        <a:lstStyle/>
        <a:p>
          <a:endParaRPr lang="fr-FR"/>
        </a:p>
      </dgm:t>
    </dgm:pt>
    <dgm:pt modelId="{2DC4809A-9FFD-43C1-A08C-766E4D0B492D}">
      <dgm:prSet phldrT="[Text]" custT="1"/>
      <dgm:spPr/>
      <dgm:t>
        <a:bodyPr/>
        <a:lstStyle/>
        <a:p>
          <a:r>
            <a:rPr lang="fr-FR" sz="2400" dirty="0"/>
            <a:t>High production </a:t>
          </a:r>
          <a:r>
            <a:rPr lang="fr-FR" sz="2400" dirty="0" err="1"/>
            <a:t>costs</a:t>
          </a:r>
          <a:endParaRPr lang="fr-FR" sz="2400" dirty="0"/>
        </a:p>
      </dgm:t>
    </dgm:pt>
    <dgm:pt modelId="{F5F5629F-94D5-4FED-B66E-BF7B18085A94}" type="parTrans" cxnId="{C0C7D59C-01B1-43E1-8A5C-F7127F71445F}">
      <dgm:prSet/>
      <dgm:spPr/>
      <dgm:t>
        <a:bodyPr/>
        <a:lstStyle/>
        <a:p>
          <a:endParaRPr lang="fr-FR"/>
        </a:p>
      </dgm:t>
    </dgm:pt>
    <dgm:pt modelId="{BE4A3A43-BF3D-44DB-8537-12DCEDBCE431}" type="sibTrans" cxnId="{C0C7D59C-01B1-43E1-8A5C-F7127F71445F}">
      <dgm:prSet/>
      <dgm:spPr/>
      <dgm:t>
        <a:bodyPr/>
        <a:lstStyle/>
        <a:p>
          <a:endParaRPr lang="fr-FR"/>
        </a:p>
      </dgm:t>
    </dgm:pt>
    <dgm:pt modelId="{005E2CE3-E6F6-4BB3-AE2A-1694D6C9397E}">
      <dgm:prSet phldrT="[Text]" custT="1"/>
      <dgm:spPr/>
      <dgm:t>
        <a:bodyPr/>
        <a:lstStyle/>
        <a:p>
          <a:r>
            <a:rPr lang="fr-FR" sz="2400" dirty="0" err="1"/>
            <a:t>Lack</a:t>
          </a:r>
          <a:r>
            <a:rPr lang="fr-FR" sz="2400" dirty="0"/>
            <a:t> of </a:t>
          </a:r>
          <a:r>
            <a:rPr lang="fr-FR" sz="2400" dirty="0" err="1"/>
            <a:t>cooperatives</a:t>
          </a:r>
          <a:endParaRPr lang="fr-FR" sz="2400" dirty="0"/>
        </a:p>
      </dgm:t>
    </dgm:pt>
    <dgm:pt modelId="{6D73C531-F75A-40B7-84FC-D2BDFF095A50}" type="parTrans" cxnId="{2000C77B-07AC-4C9F-9298-3848135FD534}">
      <dgm:prSet/>
      <dgm:spPr/>
      <dgm:t>
        <a:bodyPr/>
        <a:lstStyle/>
        <a:p>
          <a:endParaRPr lang="fr-FR"/>
        </a:p>
      </dgm:t>
    </dgm:pt>
    <dgm:pt modelId="{3F1792E2-2E57-4224-ACC4-2819017FA949}" type="sibTrans" cxnId="{2000C77B-07AC-4C9F-9298-3848135FD534}">
      <dgm:prSet/>
      <dgm:spPr/>
      <dgm:t>
        <a:bodyPr/>
        <a:lstStyle/>
        <a:p>
          <a:endParaRPr lang="fr-FR"/>
        </a:p>
      </dgm:t>
    </dgm:pt>
    <dgm:pt modelId="{DE69D02E-2B61-4705-BC25-653933E59099}">
      <dgm:prSet phldrT="[Text]" custT="1"/>
      <dgm:spPr/>
      <dgm:t>
        <a:bodyPr/>
        <a:lstStyle/>
        <a:p>
          <a:r>
            <a:rPr lang="en-GB" sz="2400" dirty="0"/>
            <a:t>Sanitary control and </a:t>
          </a:r>
          <a:r>
            <a:rPr lang="en-GB" sz="2400" dirty="0" err="1"/>
            <a:t>labeling</a:t>
          </a:r>
          <a:r>
            <a:rPr lang="en-GB" sz="2400" dirty="0"/>
            <a:t> of food products</a:t>
          </a:r>
          <a:endParaRPr lang="fr-FR" sz="2400" dirty="0"/>
        </a:p>
      </dgm:t>
    </dgm:pt>
    <dgm:pt modelId="{99895451-6FFD-4B0A-BF54-5286698B5D83}" type="parTrans" cxnId="{8A9AD7C6-7E39-42DD-93CE-B3F14B35902E}">
      <dgm:prSet/>
      <dgm:spPr/>
      <dgm:t>
        <a:bodyPr/>
        <a:lstStyle/>
        <a:p>
          <a:endParaRPr lang="fr-FR"/>
        </a:p>
      </dgm:t>
    </dgm:pt>
    <dgm:pt modelId="{410AF1D7-B6E1-4341-ADDC-789DF94B0002}" type="sibTrans" cxnId="{8A9AD7C6-7E39-42DD-93CE-B3F14B35902E}">
      <dgm:prSet/>
      <dgm:spPr/>
      <dgm:t>
        <a:bodyPr/>
        <a:lstStyle/>
        <a:p>
          <a:endParaRPr lang="fr-FR"/>
        </a:p>
      </dgm:t>
    </dgm:pt>
    <dgm:pt modelId="{799FA754-3196-4C8B-BEDE-22791770EBB1}" type="pres">
      <dgm:prSet presAssocID="{C0F0915F-90B9-44A0-8E7E-759C142E8E61}" presName="diagram" presStyleCnt="0">
        <dgm:presLayoutVars>
          <dgm:chMax val="1"/>
          <dgm:dir/>
          <dgm:animLvl val="ctr"/>
          <dgm:resizeHandles val="exact"/>
        </dgm:presLayoutVars>
      </dgm:prSet>
      <dgm:spPr/>
    </dgm:pt>
    <dgm:pt modelId="{CF18F97E-94BE-47FD-A18B-5E846CE776C7}" type="pres">
      <dgm:prSet presAssocID="{C0F0915F-90B9-44A0-8E7E-759C142E8E61}" presName="matrix" presStyleCnt="0"/>
      <dgm:spPr/>
    </dgm:pt>
    <dgm:pt modelId="{8C84E2E9-1810-433F-ADA2-49532141A1C7}" type="pres">
      <dgm:prSet presAssocID="{C0F0915F-90B9-44A0-8E7E-759C142E8E61}" presName="tile1" presStyleLbl="node1" presStyleIdx="0" presStyleCnt="4" custLinFactNeighborX="-15758" custLinFactNeighborY="-1000"/>
      <dgm:spPr/>
    </dgm:pt>
    <dgm:pt modelId="{4B906B0D-ADDD-4F5C-BD8F-F06C6C0CEB18}" type="pres">
      <dgm:prSet presAssocID="{C0F0915F-90B9-44A0-8E7E-759C142E8E61}" presName="tile1text" presStyleLbl="node1" presStyleIdx="0" presStyleCnt="4">
        <dgm:presLayoutVars>
          <dgm:chMax val="0"/>
          <dgm:chPref val="0"/>
          <dgm:bulletEnabled val="1"/>
        </dgm:presLayoutVars>
      </dgm:prSet>
      <dgm:spPr/>
    </dgm:pt>
    <dgm:pt modelId="{ECAA5115-3653-4CED-B54A-77CDE0724024}" type="pres">
      <dgm:prSet presAssocID="{C0F0915F-90B9-44A0-8E7E-759C142E8E61}" presName="tile2" presStyleLbl="node1" presStyleIdx="1" presStyleCnt="4" custLinFactNeighborY="-1135"/>
      <dgm:spPr/>
    </dgm:pt>
    <dgm:pt modelId="{392EADCD-6400-40BB-B53A-0ACE0D08601E}" type="pres">
      <dgm:prSet presAssocID="{C0F0915F-90B9-44A0-8E7E-759C142E8E61}" presName="tile2text" presStyleLbl="node1" presStyleIdx="1" presStyleCnt="4">
        <dgm:presLayoutVars>
          <dgm:chMax val="0"/>
          <dgm:chPref val="0"/>
          <dgm:bulletEnabled val="1"/>
        </dgm:presLayoutVars>
      </dgm:prSet>
      <dgm:spPr/>
    </dgm:pt>
    <dgm:pt modelId="{9FE5F76D-C86F-4B0F-836C-85015A05D2C7}" type="pres">
      <dgm:prSet presAssocID="{C0F0915F-90B9-44A0-8E7E-759C142E8E61}" presName="tile3" presStyleLbl="node1" presStyleIdx="2" presStyleCnt="4"/>
      <dgm:spPr/>
    </dgm:pt>
    <dgm:pt modelId="{1162592E-B538-49B2-B84F-2B44650C9C80}" type="pres">
      <dgm:prSet presAssocID="{C0F0915F-90B9-44A0-8E7E-759C142E8E61}" presName="tile3text" presStyleLbl="node1" presStyleIdx="2" presStyleCnt="4">
        <dgm:presLayoutVars>
          <dgm:chMax val="0"/>
          <dgm:chPref val="0"/>
          <dgm:bulletEnabled val="1"/>
        </dgm:presLayoutVars>
      </dgm:prSet>
      <dgm:spPr/>
    </dgm:pt>
    <dgm:pt modelId="{4BE1D80A-BF21-421A-AFE9-998F60F4C29A}" type="pres">
      <dgm:prSet presAssocID="{C0F0915F-90B9-44A0-8E7E-759C142E8E61}" presName="tile4" presStyleLbl="node1" presStyleIdx="3" presStyleCnt="4"/>
      <dgm:spPr/>
    </dgm:pt>
    <dgm:pt modelId="{BCC81D59-76FE-4479-8BD8-1045922155DA}" type="pres">
      <dgm:prSet presAssocID="{C0F0915F-90B9-44A0-8E7E-759C142E8E61}" presName="tile4text" presStyleLbl="node1" presStyleIdx="3" presStyleCnt="4">
        <dgm:presLayoutVars>
          <dgm:chMax val="0"/>
          <dgm:chPref val="0"/>
          <dgm:bulletEnabled val="1"/>
        </dgm:presLayoutVars>
      </dgm:prSet>
      <dgm:spPr/>
    </dgm:pt>
    <dgm:pt modelId="{A503A918-3B88-422C-9C6E-A2AAD66AB65A}" type="pres">
      <dgm:prSet presAssocID="{C0F0915F-90B9-44A0-8E7E-759C142E8E61}" presName="centerTile" presStyleLbl="fgShp" presStyleIdx="0" presStyleCnt="1">
        <dgm:presLayoutVars>
          <dgm:chMax val="0"/>
          <dgm:chPref val="0"/>
        </dgm:presLayoutVars>
      </dgm:prSet>
      <dgm:spPr/>
    </dgm:pt>
  </dgm:ptLst>
  <dgm:cxnLst>
    <dgm:cxn modelId="{B86ABD1E-924C-4E7A-AD7A-1FF8CB461CCE}" type="presOf" srcId="{68BF7910-97B2-4AE0-8EC4-39D99591665E}" destId="{4B906B0D-ADDD-4F5C-BD8F-F06C6C0CEB18}" srcOrd="1" destOrd="0" presId="urn:microsoft.com/office/officeart/2005/8/layout/matrix1"/>
    <dgm:cxn modelId="{BB483835-94D8-4D56-B0C3-42C02982CB9E}" type="presOf" srcId="{2DC4809A-9FFD-43C1-A08C-766E4D0B492D}" destId="{ECAA5115-3653-4CED-B54A-77CDE0724024}" srcOrd="0" destOrd="0" presId="urn:microsoft.com/office/officeart/2005/8/layout/matrix1"/>
    <dgm:cxn modelId="{68A28736-FE7B-40FD-80CC-AC5540B88914}" srcId="{C0F0915F-90B9-44A0-8E7E-759C142E8E61}" destId="{B0DFFF45-3032-448E-AFBC-55DF4E5E59BC}" srcOrd="0" destOrd="0" parTransId="{5E35EB6C-2FEC-4823-B2E9-E768E3BDD319}" sibTransId="{9A4DDFA6-8FE5-46B8-A91B-F96894CFA0E3}"/>
    <dgm:cxn modelId="{458D2D48-34A5-4355-8CC9-EE8D69399997}" type="presOf" srcId="{005E2CE3-E6F6-4BB3-AE2A-1694D6C9397E}" destId="{1162592E-B538-49B2-B84F-2B44650C9C80}" srcOrd="1" destOrd="0" presId="urn:microsoft.com/office/officeart/2005/8/layout/matrix1"/>
    <dgm:cxn modelId="{2000C77B-07AC-4C9F-9298-3848135FD534}" srcId="{B0DFFF45-3032-448E-AFBC-55DF4E5E59BC}" destId="{005E2CE3-E6F6-4BB3-AE2A-1694D6C9397E}" srcOrd="2" destOrd="0" parTransId="{6D73C531-F75A-40B7-84FC-D2BDFF095A50}" sibTransId="{3F1792E2-2E57-4224-ACC4-2819017FA949}"/>
    <dgm:cxn modelId="{1F568380-CBDC-4927-B711-3B20B336E01C}" type="presOf" srcId="{68BF7910-97B2-4AE0-8EC4-39D99591665E}" destId="{8C84E2E9-1810-433F-ADA2-49532141A1C7}" srcOrd="0" destOrd="0" presId="urn:microsoft.com/office/officeart/2005/8/layout/matrix1"/>
    <dgm:cxn modelId="{C0C7D59C-01B1-43E1-8A5C-F7127F71445F}" srcId="{B0DFFF45-3032-448E-AFBC-55DF4E5E59BC}" destId="{2DC4809A-9FFD-43C1-A08C-766E4D0B492D}" srcOrd="1" destOrd="0" parTransId="{F5F5629F-94D5-4FED-B66E-BF7B18085A94}" sibTransId="{BE4A3A43-BF3D-44DB-8537-12DCEDBCE431}"/>
    <dgm:cxn modelId="{6AE0E0BC-62E2-4FDC-A1DB-26A0EE7C2852}" type="presOf" srcId="{DE69D02E-2B61-4705-BC25-653933E59099}" destId="{4BE1D80A-BF21-421A-AFE9-998F60F4C29A}" srcOrd="0" destOrd="0" presId="urn:microsoft.com/office/officeart/2005/8/layout/matrix1"/>
    <dgm:cxn modelId="{D2DBFDC1-B843-452F-AE58-6EE820CFF541}" type="presOf" srcId="{DE69D02E-2B61-4705-BC25-653933E59099}" destId="{BCC81D59-76FE-4479-8BD8-1045922155DA}" srcOrd="1" destOrd="0" presId="urn:microsoft.com/office/officeart/2005/8/layout/matrix1"/>
    <dgm:cxn modelId="{8A9AD7C6-7E39-42DD-93CE-B3F14B35902E}" srcId="{B0DFFF45-3032-448E-AFBC-55DF4E5E59BC}" destId="{DE69D02E-2B61-4705-BC25-653933E59099}" srcOrd="3" destOrd="0" parTransId="{99895451-6FFD-4B0A-BF54-5286698B5D83}" sibTransId="{410AF1D7-B6E1-4341-ADDC-789DF94B0002}"/>
    <dgm:cxn modelId="{8ACCF2D2-E441-4412-B00F-4799A197270A}" type="presOf" srcId="{C0F0915F-90B9-44A0-8E7E-759C142E8E61}" destId="{799FA754-3196-4C8B-BEDE-22791770EBB1}" srcOrd="0" destOrd="0" presId="urn:microsoft.com/office/officeart/2005/8/layout/matrix1"/>
    <dgm:cxn modelId="{54D19FDE-3376-42C2-8BE6-86867FA77E4B}" type="presOf" srcId="{005E2CE3-E6F6-4BB3-AE2A-1694D6C9397E}" destId="{9FE5F76D-C86F-4B0F-836C-85015A05D2C7}" srcOrd="0" destOrd="0" presId="urn:microsoft.com/office/officeart/2005/8/layout/matrix1"/>
    <dgm:cxn modelId="{8727E0DE-2443-4965-8CF8-FDB458CF7215}" srcId="{B0DFFF45-3032-448E-AFBC-55DF4E5E59BC}" destId="{68BF7910-97B2-4AE0-8EC4-39D99591665E}" srcOrd="0" destOrd="0" parTransId="{65D7AC50-3FF9-4B9F-8F28-07F6CAA130EC}" sibTransId="{2FAB3915-481B-4345-82A0-C009FAC6590F}"/>
    <dgm:cxn modelId="{BFB9E4F6-4A7F-47FD-8EF5-D5780229664A}" type="presOf" srcId="{B0DFFF45-3032-448E-AFBC-55DF4E5E59BC}" destId="{A503A918-3B88-422C-9C6E-A2AAD66AB65A}" srcOrd="0" destOrd="0" presId="urn:microsoft.com/office/officeart/2005/8/layout/matrix1"/>
    <dgm:cxn modelId="{E9ACE9FC-0B70-4552-80F7-4579DB1AE1A3}" type="presOf" srcId="{2DC4809A-9FFD-43C1-A08C-766E4D0B492D}" destId="{392EADCD-6400-40BB-B53A-0ACE0D08601E}" srcOrd="1" destOrd="0" presId="urn:microsoft.com/office/officeart/2005/8/layout/matrix1"/>
    <dgm:cxn modelId="{CED5A343-1429-4204-8A47-CDC69E59E9C5}" type="presParOf" srcId="{799FA754-3196-4C8B-BEDE-22791770EBB1}" destId="{CF18F97E-94BE-47FD-A18B-5E846CE776C7}" srcOrd="0" destOrd="0" presId="urn:microsoft.com/office/officeart/2005/8/layout/matrix1"/>
    <dgm:cxn modelId="{B99830E1-5FF9-46DB-8DEB-D6DAC299AED0}" type="presParOf" srcId="{CF18F97E-94BE-47FD-A18B-5E846CE776C7}" destId="{8C84E2E9-1810-433F-ADA2-49532141A1C7}" srcOrd="0" destOrd="0" presId="urn:microsoft.com/office/officeart/2005/8/layout/matrix1"/>
    <dgm:cxn modelId="{169A6896-50B0-4F34-827C-90F277A29B36}" type="presParOf" srcId="{CF18F97E-94BE-47FD-A18B-5E846CE776C7}" destId="{4B906B0D-ADDD-4F5C-BD8F-F06C6C0CEB18}" srcOrd="1" destOrd="0" presId="urn:microsoft.com/office/officeart/2005/8/layout/matrix1"/>
    <dgm:cxn modelId="{E719C29A-2AA8-4E6A-93E6-AC7A3BFC8420}" type="presParOf" srcId="{CF18F97E-94BE-47FD-A18B-5E846CE776C7}" destId="{ECAA5115-3653-4CED-B54A-77CDE0724024}" srcOrd="2" destOrd="0" presId="urn:microsoft.com/office/officeart/2005/8/layout/matrix1"/>
    <dgm:cxn modelId="{383C4754-B633-46FC-9175-0EB285BEA0D7}" type="presParOf" srcId="{CF18F97E-94BE-47FD-A18B-5E846CE776C7}" destId="{392EADCD-6400-40BB-B53A-0ACE0D08601E}" srcOrd="3" destOrd="0" presId="urn:microsoft.com/office/officeart/2005/8/layout/matrix1"/>
    <dgm:cxn modelId="{F3D93725-2C28-4733-A404-5EA93474F34D}" type="presParOf" srcId="{CF18F97E-94BE-47FD-A18B-5E846CE776C7}" destId="{9FE5F76D-C86F-4B0F-836C-85015A05D2C7}" srcOrd="4" destOrd="0" presId="urn:microsoft.com/office/officeart/2005/8/layout/matrix1"/>
    <dgm:cxn modelId="{1B889409-3D50-4403-A8A5-8F069C63BDA6}" type="presParOf" srcId="{CF18F97E-94BE-47FD-A18B-5E846CE776C7}" destId="{1162592E-B538-49B2-B84F-2B44650C9C80}" srcOrd="5" destOrd="0" presId="urn:microsoft.com/office/officeart/2005/8/layout/matrix1"/>
    <dgm:cxn modelId="{3BDFEF46-49DC-4A1B-9D0B-2C0EF78B9E42}" type="presParOf" srcId="{CF18F97E-94BE-47FD-A18B-5E846CE776C7}" destId="{4BE1D80A-BF21-421A-AFE9-998F60F4C29A}" srcOrd="6" destOrd="0" presId="urn:microsoft.com/office/officeart/2005/8/layout/matrix1"/>
    <dgm:cxn modelId="{2A766211-835C-4F2C-A37D-6EA1DCE78F0A}" type="presParOf" srcId="{CF18F97E-94BE-47FD-A18B-5E846CE776C7}" destId="{BCC81D59-76FE-4479-8BD8-1045922155DA}" srcOrd="7" destOrd="0" presId="urn:microsoft.com/office/officeart/2005/8/layout/matrix1"/>
    <dgm:cxn modelId="{89C0BD65-2A3A-40C3-AFB3-8BE7A23A5B02}" type="presParOf" srcId="{799FA754-3196-4C8B-BEDE-22791770EBB1}" destId="{A503A918-3B88-422C-9C6E-A2AAD66AB65A}"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3D2F82A-8F65-434C-AADE-D06890DB27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07E63A53-C17C-4E72-8F84-96898240A1FF}">
      <dgm:prSet phldrT="[Text]" custT="1"/>
      <dgm:spPr/>
      <dgm:t>
        <a:bodyPr/>
        <a:lstStyle/>
        <a:p>
          <a:r>
            <a:rPr lang="fr-FR" sz="2400" b="1" i="0" u="none" dirty="0" err="1"/>
            <a:t>Factors</a:t>
          </a:r>
          <a:r>
            <a:rPr lang="fr-FR" sz="2400" b="1" i="0" u="none" dirty="0"/>
            <a:t> for transition</a:t>
          </a:r>
          <a:endParaRPr lang="fr-FR" sz="2400" b="1" dirty="0">
            <a:solidFill>
              <a:schemeClr val="bg1"/>
            </a:solidFill>
          </a:endParaRPr>
        </a:p>
      </dgm:t>
    </dgm:pt>
    <dgm:pt modelId="{3A44B3D8-13A9-46D8-B0A5-0459828342AF}" type="parTrans" cxnId="{F7369E5D-25A3-451A-AD8F-EFCE747056B6}">
      <dgm:prSet/>
      <dgm:spPr/>
      <dgm:t>
        <a:bodyPr/>
        <a:lstStyle/>
        <a:p>
          <a:endParaRPr lang="fr-FR"/>
        </a:p>
      </dgm:t>
    </dgm:pt>
    <dgm:pt modelId="{77C9ACE2-6039-4EC6-BAB7-5AA2B00F8474}" type="sibTrans" cxnId="{F7369E5D-25A3-451A-AD8F-EFCE747056B6}">
      <dgm:prSet/>
      <dgm:spPr/>
      <dgm:t>
        <a:bodyPr/>
        <a:lstStyle/>
        <a:p>
          <a:endParaRPr lang="fr-FR"/>
        </a:p>
      </dgm:t>
    </dgm:pt>
    <dgm:pt modelId="{C6B0252F-2E40-40E6-BABA-39F8F19F3D39}">
      <dgm:prSet phldrT="[Text]" custT="1"/>
      <dgm:spPr/>
      <dgm:t>
        <a:bodyPr/>
        <a:lstStyle/>
        <a:p>
          <a:r>
            <a:rPr lang="fr-FR" sz="3200" noProof="0" dirty="0"/>
            <a:t>Product </a:t>
          </a:r>
          <a:r>
            <a:rPr lang="fr-FR" sz="3200" noProof="0" dirty="0" err="1"/>
            <a:t>specificity</a:t>
          </a:r>
          <a:r>
            <a:rPr lang="fr-FR" sz="3200" noProof="0" dirty="0"/>
            <a:t>
</a:t>
          </a:r>
          <a:r>
            <a:rPr lang="fr-FR" sz="3200" noProof="0" dirty="0" err="1"/>
            <a:t>Meat</a:t>
          </a:r>
          <a:r>
            <a:rPr lang="fr-FR" sz="3200" noProof="0" dirty="0"/>
            <a:t>/</a:t>
          </a:r>
          <a:r>
            <a:rPr lang="fr-FR" sz="3200" noProof="0" dirty="0" err="1"/>
            <a:t>Cheese</a:t>
          </a:r>
          <a:endParaRPr lang="fr-FR" sz="3200" noProof="0" dirty="0"/>
        </a:p>
      </dgm:t>
    </dgm:pt>
    <dgm:pt modelId="{B865FC60-DD11-45D9-9985-A579F13D4120}" type="parTrans" cxnId="{0B0C8F4C-AF1D-4934-B6C8-1A003B40304A}">
      <dgm:prSet/>
      <dgm:spPr/>
      <dgm:t>
        <a:bodyPr/>
        <a:lstStyle/>
        <a:p>
          <a:endParaRPr lang="fr-FR"/>
        </a:p>
      </dgm:t>
    </dgm:pt>
    <dgm:pt modelId="{8D88A0E5-3F8D-4DAA-9E34-CC8DD9280C56}" type="sibTrans" cxnId="{0B0C8F4C-AF1D-4934-B6C8-1A003B40304A}">
      <dgm:prSet/>
      <dgm:spPr/>
      <dgm:t>
        <a:bodyPr/>
        <a:lstStyle/>
        <a:p>
          <a:endParaRPr lang="fr-FR"/>
        </a:p>
      </dgm:t>
    </dgm:pt>
    <dgm:pt modelId="{D4D17423-01E5-4FC9-830D-04357B3D7337}">
      <dgm:prSet phldrT="[Text]" custT="1"/>
      <dgm:spPr/>
      <dgm:t>
        <a:bodyPr/>
        <a:lstStyle/>
        <a:p>
          <a:r>
            <a:rPr lang="fr-FR" sz="3200" dirty="0"/>
            <a:t>Short circuits</a:t>
          </a:r>
        </a:p>
      </dgm:t>
    </dgm:pt>
    <dgm:pt modelId="{ABC0F10C-A796-41FF-830E-FB6F98CF08CE}" type="parTrans" cxnId="{ADCA623F-E013-4385-BAA7-499995ACE47E}">
      <dgm:prSet/>
      <dgm:spPr/>
      <dgm:t>
        <a:bodyPr/>
        <a:lstStyle/>
        <a:p>
          <a:endParaRPr lang="fr-FR"/>
        </a:p>
      </dgm:t>
    </dgm:pt>
    <dgm:pt modelId="{3495E514-EC28-433F-B9C7-DD22EAB61883}" type="sibTrans" cxnId="{ADCA623F-E013-4385-BAA7-499995ACE47E}">
      <dgm:prSet/>
      <dgm:spPr/>
      <dgm:t>
        <a:bodyPr/>
        <a:lstStyle/>
        <a:p>
          <a:endParaRPr lang="fr-FR"/>
        </a:p>
      </dgm:t>
    </dgm:pt>
    <dgm:pt modelId="{0F596C87-3A51-4181-9931-71CB53EFEF47}">
      <dgm:prSet phldrT="[Text]" custT="1"/>
      <dgm:spPr/>
      <dgm:t>
        <a:bodyPr/>
        <a:lstStyle/>
        <a:p>
          <a:r>
            <a:rPr lang="en-GB" sz="3200" b="0" i="0" u="none" dirty="0"/>
            <a:t>Strong demand for local animal products with specificity</a:t>
          </a:r>
          <a:endParaRPr lang="fr-FR" sz="3200" dirty="0"/>
        </a:p>
      </dgm:t>
    </dgm:pt>
    <dgm:pt modelId="{163595FC-B2A3-444C-8CE1-804E032D196F}" type="parTrans" cxnId="{C8468E4B-A776-40C9-A7CE-6C7CAA22AAB8}">
      <dgm:prSet/>
      <dgm:spPr/>
      <dgm:t>
        <a:bodyPr/>
        <a:lstStyle/>
        <a:p>
          <a:endParaRPr lang="fr-FR"/>
        </a:p>
      </dgm:t>
    </dgm:pt>
    <dgm:pt modelId="{7B19C6D1-2E4E-4B64-A775-BCE02867B05C}" type="sibTrans" cxnId="{C8468E4B-A776-40C9-A7CE-6C7CAA22AAB8}">
      <dgm:prSet/>
      <dgm:spPr/>
      <dgm:t>
        <a:bodyPr/>
        <a:lstStyle/>
        <a:p>
          <a:endParaRPr lang="fr-FR"/>
        </a:p>
      </dgm:t>
    </dgm:pt>
    <dgm:pt modelId="{11639696-A780-462C-97A9-68F3A5DA3791}">
      <dgm:prSet phldrT="[Text]" custT="1"/>
      <dgm:spPr/>
      <dgm:t>
        <a:bodyPr/>
        <a:lstStyle/>
        <a:p>
          <a:r>
            <a:rPr lang="en-GB" sz="3200" dirty="0"/>
            <a:t>Collective actions</a:t>
          </a:r>
          <a:endParaRPr lang="fr-FR" sz="3200" dirty="0"/>
        </a:p>
      </dgm:t>
    </dgm:pt>
    <dgm:pt modelId="{5E39AE28-B0D8-4E18-8754-939A39027BA3}" type="parTrans" cxnId="{BF71A247-B523-451D-BC36-C6B50818A5DA}">
      <dgm:prSet/>
      <dgm:spPr/>
      <dgm:t>
        <a:bodyPr/>
        <a:lstStyle/>
        <a:p>
          <a:endParaRPr lang="fr-FR"/>
        </a:p>
      </dgm:t>
    </dgm:pt>
    <dgm:pt modelId="{5F2AA220-81DD-4EBE-9B92-2AD1428A5F6D}" type="sibTrans" cxnId="{BF71A247-B523-451D-BC36-C6B50818A5DA}">
      <dgm:prSet/>
      <dgm:spPr/>
      <dgm:t>
        <a:bodyPr/>
        <a:lstStyle/>
        <a:p>
          <a:endParaRPr lang="fr-FR"/>
        </a:p>
      </dgm:t>
    </dgm:pt>
    <dgm:pt modelId="{AB00C93F-47EF-4EF8-ABE3-8DB27C658D17}" type="pres">
      <dgm:prSet presAssocID="{53D2F82A-8F65-434C-AADE-D06890DB27E8}" presName="diagram" presStyleCnt="0">
        <dgm:presLayoutVars>
          <dgm:chMax val="1"/>
          <dgm:dir/>
          <dgm:animLvl val="ctr"/>
          <dgm:resizeHandles val="exact"/>
        </dgm:presLayoutVars>
      </dgm:prSet>
      <dgm:spPr/>
    </dgm:pt>
    <dgm:pt modelId="{40498A44-1E01-4DE3-A0EF-6D4DE6A38DC7}" type="pres">
      <dgm:prSet presAssocID="{53D2F82A-8F65-434C-AADE-D06890DB27E8}" presName="matrix" presStyleCnt="0"/>
      <dgm:spPr/>
    </dgm:pt>
    <dgm:pt modelId="{5A0F08C7-A39C-4F89-AC41-FEF888C93C2F}" type="pres">
      <dgm:prSet presAssocID="{53D2F82A-8F65-434C-AADE-D06890DB27E8}" presName="tile1" presStyleLbl="node1" presStyleIdx="0" presStyleCnt="4"/>
      <dgm:spPr/>
    </dgm:pt>
    <dgm:pt modelId="{8A3D2732-126A-4E26-88F0-43E519D4708D}" type="pres">
      <dgm:prSet presAssocID="{53D2F82A-8F65-434C-AADE-D06890DB27E8}" presName="tile1text" presStyleLbl="node1" presStyleIdx="0" presStyleCnt="4">
        <dgm:presLayoutVars>
          <dgm:chMax val="0"/>
          <dgm:chPref val="0"/>
          <dgm:bulletEnabled val="1"/>
        </dgm:presLayoutVars>
      </dgm:prSet>
      <dgm:spPr/>
    </dgm:pt>
    <dgm:pt modelId="{BFA0795A-078E-405B-8A54-F1CCD2F8FB32}" type="pres">
      <dgm:prSet presAssocID="{53D2F82A-8F65-434C-AADE-D06890DB27E8}" presName="tile2" presStyleLbl="node1" presStyleIdx="1" presStyleCnt="4"/>
      <dgm:spPr/>
    </dgm:pt>
    <dgm:pt modelId="{21725172-BBEA-4ECF-ACAC-292528499125}" type="pres">
      <dgm:prSet presAssocID="{53D2F82A-8F65-434C-AADE-D06890DB27E8}" presName="tile2text" presStyleLbl="node1" presStyleIdx="1" presStyleCnt="4">
        <dgm:presLayoutVars>
          <dgm:chMax val="0"/>
          <dgm:chPref val="0"/>
          <dgm:bulletEnabled val="1"/>
        </dgm:presLayoutVars>
      </dgm:prSet>
      <dgm:spPr/>
    </dgm:pt>
    <dgm:pt modelId="{26921846-43A5-4378-9022-9AB128122DD4}" type="pres">
      <dgm:prSet presAssocID="{53D2F82A-8F65-434C-AADE-D06890DB27E8}" presName="tile3" presStyleLbl="node1" presStyleIdx="2" presStyleCnt="4"/>
      <dgm:spPr/>
    </dgm:pt>
    <dgm:pt modelId="{085FA39B-A0B5-4F3B-841B-6BF74FFAF23F}" type="pres">
      <dgm:prSet presAssocID="{53D2F82A-8F65-434C-AADE-D06890DB27E8}" presName="tile3text" presStyleLbl="node1" presStyleIdx="2" presStyleCnt="4">
        <dgm:presLayoutVars>
          <dgm:chMax val="0"/>
          <dgm:chPref val="0"/>
          <dgm:bulletEnabled val="1"/>
        </dgm:presLayoutVars>
      </dgm:prSet>
      <dgm:spPr/>
    </dgm:pt>
    <dgm:pt modelId="{3FA7E9C5-0F4A-40B2-A3AF-92305A14752A}" type="pres">
      <dgm:prSet presAssocID="{53D2F82A-8F65-434C-AADE-D06890DB27E8}" presName="tile4" presStyleLbl="node1" presStyleIdx="3" presStyleCnt="4"/>
      <dgm:spPr/>
    </dgm:pt>
    <dgm:pt modelId="{6A6F90A8-FA68-43AC-9624-E0C444A9CA11}" type="pres">
      <dgm:prSet presAssocID="{53D2F82A-8F65-434C-AADE-D06890DB27E8}" presName="tile4text" presStyleLbl="node1" presStyleIdx="3" presStyleCnt="4">
        <dgm:presLayoutVars>
          <dgm:chMax val="0"/>
          <dgm:chPref val="0"/>
          <dgm:bulletEnabled val="1"/>
        </dgm:presLayoutVars>
      </dgm:prSet>
      <dgm:spPr/>
    </dgm:pt>
    <dgm:pt modelId="{6E97F9B3-B937-4B8D-AC63-35ADF310666D}" type="pres">
      <dgm:prSet presAssocID="{53D2F82A-8F65-434C-AADE-D06890DB27E8}" presName="centerTile" presStyleLbl="fgShp" presStyleIdx="0" presStyleCnt="1">
        <dgm:presLayoutVars>
          <dgm:chMax val="0"/>
          <dgm:chPref val="0"/>
        </dgm:presLayoutVars>
      </dgm:prSet>
      <dgm:spPr/>
    </dgm:pt>
  </dgm:ptLst>
  <dgm:cxnLst>
    <dgm:cxn modelId="{ADCA623F-E013-4385-BAA7-499995ACE47E}" srcId="{07E63A53-C17C-4E72-8F84-96898240A1FF}" destId="{D4D17423-01E5-4FC9-830D-04357B3D7337}" srcOrd="1" destOrd="0" parTransId="{ABC0F10C-A796-41FF-830E-FB6F98CF08CE}" sibTransId="{3495E514-EC28-433F-B9C7-DD22EAB61883}"/>
    <dgm:cxn modelId="{F7369E5D-25A3-451A-AD8F-EFCE747056B6}" srcId="{53D2F82A-8F65-434C-AADE-D06890DB27E8}" destId="{07E63A53-C17C-4E72-8F84-96898240A1FF}" srcOrd="0" destOrd="0" parTransId="{3A44B3D8-13A9-46D8-B0A5-0459828342AF}" sibTransId="{77C9ACE2-6039-4EC6-BAB7-5AA2B00F8474}"/>
    <dgm:cxn modelId="{C7A7FF5D-CE6E-496F-B636-BCE04BDDAFBD}" type="presOf" srcId="{07E63A53-C17C-4E72-8F84-96898240A1FF}" destId="{6E97F9B3-B937-4B8D-AC63-35ADF310666D}" srcOrd="0" destOrd="0" presId="urn:microsoft.com/office/officeart/2005/8/layout/matrix1"/>
    <dgm:cxn modelId="{BF71A247-B523-451D-BC36-C6B50818A5DA}" srcId="{07E63A53-C17C-4E72-8F84-96898240A1FF}" destId="{11639696-A780-462C-97A9-68F3A5DA3791}" srcOrd="3" destOrd="0" parTransId="{5E39AE28-B0D8-4E18-8754-939A39027BA3}" sibTransId="{5F2AA220-81DD-4EBE-9B92-2AD1428A5F6D}"/>
    <dgm:cxn modelId="{C8468E4B-A776-40C9-A7CE-6C7CAA22AAB8}" srcId="{07E63A53-C17C-4E72-8F84-96898240A1FF}" destId="{0F596C87-3A51-4181-9931-71CB53EFEF47}" srcOrd="2" destOrd="0" parTransId="{163595FC-B2A3-444C-8CE1-804E032D196F}" sibTransId="{7B19C6D1-2E4E-4B64-A775-BCE02867B05C}"/>
    <dgm:cxn modelId="{0B0C8F4C-AF1D-4934-B6C8-1A003B40304A}" srcId="{07E63A53-C17C-4E72-8F84-96898240A1FF}" destId="{C6B0252F-2E40-40E6-BABA-39F8F19F3D39}" srcOrd="0" destOrd="0" parTransId="{B865FC60-DD11-45D9-9985-A579F13D4120}" sibTransId="{8D88A0E5-3F8D-4DAA-9E34-CC8DD9280C56}"/>
    <dgm:cxn modelId="{1A246573-E1B1-4FBA-AE08-877687C95194}" type="presOf" srcId="{11639696-A780-462C-97A9-68F3A5DA3791}" destId="{6A6F90A8-FA68-43AC-9624-E0C444A9CA11}" srcOrd="1" destOrd="0" presId="urn:microsoft.com/office/officeart/2005/8/layout/matrix1"/>
    <dgm:cxn modelId="{CCED6259-38BA-4ADE-9684-BC1DD0B8275D}" type="presOf" srcId="{C6B0252F-2E40-40E6-BABA-39F8F19F3D39}" destId="{8A3D2732-126A-4E26-88F0-43E519D4708D}" srcOrd="1" destOrd="0" presId="urn:microsoft.com/office/officeart/2005/8/layout/matrix1"/>
    <dgm:cxn modelId="{934BD0A3-C270-46FF-9F72-0331A5BEAD8A}" type="presOf" srcId="{0F596C87-3A51-4181-9931-71CB53EFEF47}" destId="{26921846-43A5-4378-9022-9AB128122DD4}" srcOrd="0" destOrd="0" presId="urn:microsoft.com/office/officeart/2005/8/layout/matrix1"/>
    <dgm:cxn modelId="{E1641CB3-3E2F-4494-83F2-57D9B8AACE44}" type="presOf" srcId="{C6B0252F-2E40-40E6-BABA-39F8F19F3D39}" destId="{5A0F08C7-A39C-4F89-AC41-FEF888C93C2F}" srcOrd="0" destOrd="0" presId="urn:microsoft.com/office/officeart/2005/8/layout/matrix1"/>
    <dgm:cxn modelId="{E94A12BD-20E0-4D79-9094-7741CA6DF77E}" type="presOf" srcId="{0F596C87-3A51-4181-9931-71CB53EFEF47}" destId="{085FA39B-A0B5-4F3B-841B-6BF74FFAF23F}" srcOrd="1" destOrd="0" presId="urn:microsoft.com/office/officeart/2005/8/layout/matrix1"/>
    <dgm:cxn modelId="{0FF3FDCC-B2EF-47DA-BFE0-DBB10E387298}" type="presOf" srcId="{11639696-A780-462C-97A9-68F3A5DA3791}" destId="{3FA7E9C5-0F4A-40B2-A3AF-92305A14752A}" srcOrd="0" destOrd="0" presId="urn:microsoft.com/office/officeart/2005/8/layout/matrix1"/>
    <dgm:cxn modelId="{BD84BAE0-74BA-4C79-B6A8-712CD5AD15C1}" type="presOf" srcId="{D4D17423-01E5-4FC9-830D-04357B3D7337}" destId="{BFA0795A-078E-405B-8A54-F1CCD2F8FB32}" srcOrd="0" destOrd="0" presId="urn:microsoft.com/office/officeart/2005/8/layout/matrix1"/>
    <dgm:cxn modelId="{20FF16E5-FB0D-4D28-B64F-929D4B8F0D04}" type="presOf" srcId="{53D2F82A-8F65-434C-AADE-D06890DB27E8}" destId="{AB00C93F-47EF-4EF8-ABE3-8DB27C658D17}" srcOrd="0" destOrd="0" presId="urn:microsoft.com/office/officeart/2005/8/layout/matrix1"/>
    <dgm:cxn modelId="{C7260FEC-C128-4098-AE08-7A469D240203}" type="presOf" srcId="{D4D17423-01E5-4FC9-830D-04357B3D7337}" destId="{21725172-BBEA-4ECF-ACAC-292528499125}" srcOrd="1" destOrd="0" presId="urn:microsoft.com/office/officeart/2005/8/layout/matrix1"/>
    <dgm:cxn modelId="{829B27D1-617A-4F9E-9586-0FBEE44977E7}" type="presParOf" srcId="{AB00C93F-47EF-4EF8-ABE3-8DB27C658D17}" destId="{40498A44-1E01-4DE3-A0EF-6D4DE6A38DC7}" srcOrd="0" destOrd="0" presId="urn:microsoft.com/office/officeart/2005/8/layout/matrix1"/>
    <dgm:cxn modelId="{4FECFBE9-CDAA-4250-B103-04C3DE1AF817}" type="presParOf" srcId="{40498A44-1E01-4DE3-A0EF-6D4DE6A38DC7}" destId="{5A0F08C7-A39C-4F89-AC41-FEF888C93C2F}" srcOrd="0" destOrd="0" presId="urn:microsoft.com/office/officeart/2005/8/layout/matrix1"/>
    <dgm:cxn modelId="{2B2A5E67-802B-43C4-AC25-E45A0E8A7FBF}" type="presParOf" srcId="{40498A44-1E01-4DE3-A0EF-6D4DE6A38DC7}" destId="{8A3D2732-126A-4E26-88F0-43E519D4708D}" srcOrd="1" destOrd="0" presId="urn:microsoft.com/office/officeart/2005/8/layout/matrix1"/>
    <dgm:cxn modelId="{3155E066-BEBF-45F1-84BD-2B00833DE419}" type="presParOf" srcId="{40498A44-1E01-4DE3-A0EF-6D4DE6A38DC7}" destId="{BFA0795A-078E-405B-8A54-F1CCD2F8FB32}" srcOrd="2" destOrd="0" presId="urn:microsoft.com/office/officeart/2005/8/layout/matrix1"/>
    <dgm:cxn modelId="{4AED12DA-4DDC-4FE2-8E89-61F588CA1132}" type="presParOf" srcId="{40498A44-1E01-4DE3-A0EF-6D4DE6A38DC7}" destId="{21725172-BBEA-4ECF-ACAC-292528499125}" srcOrd="3" destOrd="0" presId="urn:microsoft.com/office/officeart/2005/8/layout/matrix1"/>
    <dgm:cxn modelId="{3E3EC415-760A-4A21-9461-5F18F4A3A48A}" type="presParOf" srcId="{40498A44-1E01-4DE3-A0EF-6D4DE6A38DC7}" destId="{26921846-43A5-4378-9022-9AB128122DD4}" srcOrd="4" destOrd="0" presId="urn:microsoft.com/office/officeart/2005/8/layout/matrix1"/>
    <dgm:cxn modelId="{405C0C22-4F91-4FE8-806A-EAAC103620DB}" type="presParOf" srcId="{40498A44-1E01-4DE3-A0EF-6D4DE6A38DC7}" destId="{085FA39B-A0B5-4F3B-841B-6BF74FFAF23F}" srcOrd="5" destOrd="0" presId="urn:microsoft.com/office/officeart/2005/8/layout/matrix1"/>
    <dgm:cxn modelId="{325B3A1C-CD85-43A5-9FA7-90506BEFB4E6}" type="presParOf" srcId="{40498A44-1E01-4DE3-A0EF-6D4DE6A38DC7}" destId="{3FA7E9C5-0F4A-40B2-A3AF-92305A14752A}" srcOrd="6" destOrd="0" presId="urn:microsoft.com/office/officeart/2005/8/layout/matrix1"/>
    <dgm:cxn modelId="{E0AF3865-FEB2-445A-9C4F-42AD5554D0DA}" type="presParOf" srcId="{40498A44-1E01-4DE3-A0EF-6D4DE6A38DC7}" destId="{6A6F90A8-FA68-43AC-9624-E0C444A9CA11}" srcOrd="7" destOrd="0" presId="urn:microsoft.com/office/officeart/2005/8/layout/matrix1"/>
    <dgm:cxn modelId="{7009F967-955F-4AC4-A585-517EBE25317B}" type="presParOf" srcId="{AB00C93F-47EF-4EF8-ABE3-8DB27C658D17}" destId="{6E97F9B3-B937-4B8D-AC63-35ADF310666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3D2F82A-8F65-434C-AADE-D06890DB27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07E63A53-C17C-4E72-8F84-96898240A1FF}">
      <dgm:prSet phldrT="[Text]" custT="1"/>
      <dgm:spPr/>
      <dgm:t>
        <a:bodyPr/>
        <a:lstStyle/>
        <a:p>
          <a:r>
            <a:rPr lang="fr-FR" sz="2400" b="1" i="0" u="none" dirty="0" err="1"/>
            <a:t>Barriers</a:t>
          </a:r>
          <a:endParaRPr lang="fr-FR" sz="2400" b="1" dirty="0">
            <a:solidFill>
              <a:schemeClr val="bg1"/>
            </a:solidFill>
          </a:endParaRPr>
        </a:p>
      </dgm:t>
    </dgm:pt>
    <dgm:pt modelId="{3A44B3D8-13A9-46D8-B0A5-0459828342AF}" type="parTrans" cxnId="{F7369E5D-25A3-451A-AD8F-EFCE747056B6}">
      <dgm:prSet/>
      <dgm:spPr/>
      <dgm:t>
        <a:bodyPr/>
        <a:lstStyle/>
        <a:p>
          <a:endParaRPr lang="fr-FR"/>
        </a:p>
      </dgm:t>
    </dgm:pt>
    <dgm:pt modelId="{77C9ACE2-6039-4EC6-BAB7-5AA2B00F8474}" type="sibTrans" cxnId="{F7369E5D-25A3-451A-AD8F-EFCE747056B6}">
      <dgm:prSet/>
      <dgm:spPr/>
      <dgm:t>
        <a:bodyPr/>
        <a:lstStyle/>
        <a:p>
          <a:endParaRPr lang="fr-FR"/>
        </a:p>
      </dgm:t>
    </dgm:pt>
    <dgm:pt modelId="{C6B0252F-2E40-40E6-BABA-39F8F19F3D39}">
      <dgm:prSet phldrT="[Text]" custT="1"/>
      <dgm:spPr/>
      <dgm:t>
        <a:bodyPr/>
        <a:lstStyle/>
        <a:p>
          <a:r>
            <a:rPr lang="en-GB" sz="3200" b="0" i="0" u="none" dirty="0"/>
            <a:t>Lack of safeguarding of specificity</a:t>
          </a:r>
          <a:endParaRPr lang="fr-FR" sz="3200" dirty="0"/>
        </a:p>
      </dgm:t>
    </dgm:pt>
    <dgm:pt modelId="{B865FC60-DD11-45D9-9985-A579F13D4120}" type="parTrans" cxnId="{0B0C8F4C-AF1D-4934-B6C8-1A003B40304A}">
      <dgm:prSet/>
      <dgm:spPr/>
      <dgm:t>
        <a:bodyPr/>
        <a:lstStyle/>
        <a:p>
          <a:endParaRPr lang="fr-FR"/>
        </a:p>
      </dgm:t>
    </dgm:pt>
    <dgm:pt modelId="{8D88A0E5-3F8D-4DAA-9E34-CC8DD9280C56}" type="sibTrans" cxnId="{0B0C8F4C-AF1D-4934-B6C8-1A003B40304A}">
      <dgm:prSet/>
      <dgm:spPr/>
      <dgm:t>
        <a:bodyPr/>
        <a:lstStyle/>
        <a:p>
          <a:endParaRPr lang="fr-FR"/>
        </a:p>
      </dgm:t>
    </dgm:pt>
    <dgm:pt modelId="{D4D17423-01E5-4FC9-830D-04357B3D7337}">
      <dgm:prSet phldrT="[Text]" custT="1"/>
      <dgm:spPr/>
      <dgm:t>
        <a:bodyPr/>
        <a:lstStyle/>
        <a:p>
          <a:r>
            <a:rPr lang="fr-FR" sz="3200" noProof="0" dirty="0"/>
            <a:t>Low </a:t>
          </a:r>
          <a:r>
            <a:rPr lang="fr-FR" sz="3200" noProof="0" dirty="0" err="1"/>
            <a:t>governance</a:t>
          </a:r>
          <a:r>
            <a:rPr lang="fr-FR" sz="3200" noProof="0" dirty="0"/>
            <a:t> of value </a:t>
          </a:r>
          <a:r>
            <a:rPr lang="fr-FR" sz="3200" noProof="0" dirty="0" err="1"/>
            <a:t>chains</a:t>
          </a:r>
          <a:endParaRPr lang="fr-FR" sz="3200" noProof="0" dirty="0"/>
        </a:p>
      </dgm:t>
    </dgm:pt>
    <dgm:pt modelId="{ABC0F10C-A796-41FF-830E-FB6F98CF08CE}" type="parTrans" cxnId="{ADCA623F-E013-4385-BAA7-499995ACE47E}">
      <dgm:prSet/>
      <dgm:spPr/>
      <dgm:t>
        <a:bodyPr/>
        <a:lstStyle/>
        <a:p>
          <a:endParaRPr lang="fr-FR"/>
        </a:p>
      </dgm:t>
    </dgm:pt>
    <dgm:pt modelId="{3495E514-EC28-433F-B9C7-DD22EAB61883}" type="sibTrans" cxnId="{ADCA623F-E013-4385-BAA7-499995ACE47E}">
      <dgm:prSet/>
      <dgm:spPr/>
      <dgm:t>
        <a:bodyPr/>
        <a:lstStyle/>
        <a:p>
          <a:endParaRPr lang="fr-FR"/>
        </a:p>
      </dgm:t>
    </dgm:pt>
    <dgm:pt modelId="{0F596C87-3A51-4181-9931-71CB53EFEF47}">
      <dgm:prSet phldrT="[Text]" custT="1"/>
      <dgm:spPr/>
      <dgm:t>
        <a:bodyPr/>
        <a:lstStyle/>
        <a:p>
          <a:r>
            <a:rPr lang="fr-FR" sz="3200" b="0" i="0" u="none" dirty="0" err="1"/>
            <a:t>Lack</a:t>
          </a:r>
          <a:r>
            <a:rPr lang="fr-FR" sz="3200" b="0" i="0" u="none" dirty="0"/>
            <a:t> of </a:t>
          </a:r>
          <a:r>
            <a:rPr lang="fr-FR" sz="3200" b="0" i="0" u="none" dirty="0" err="1"/>
            <a:t>market</a:t>
          </a:r>
          <a:r>
            <a:rPr lang="fr-FR" sz="3200" b="0" i="0" u="none" dirty="0"/>
            <a:t> power</a:t>
          </a:r>
          <a:endParaRPr lang="fr-FR" sz="3200" dirty="0"/>
        </a:p>
      </dgm:t>
    </dgm:pt>
    <dgm:pt modelId="{163595FC-B2A3-444C-8CE1-804E032D196F}" type="parTrans" cxnId="{C8468E4B-A776-40C9-A7CE-6C7CAA22AAB8}">
      <dgm:prSet/>
      <dgm:spPr/>
      <dgm:t>
        <a:bodyPr/>
        <a:lstStyle/>
        <a:p>
          <a:endParaRPr lang="fr-FR"/>
        </a:p>
      </dgm:t>
    </dgm:pt>
    <dgm:pt modelId="{7B19C6D1-2E4E-4B64-A775-BCE02867B05C}" type="sibTrans" cxnId="{C8468E4B-A776-40C9-A7CE-6C7CAA22AAB8}">
      <dgm:prSet/>
      <dgm:spPr/>
      <dgm:t>
        <a:bodyPr/>
        <a:lstStyle/>
        <a:p>
          <a:endParaRPr lang="fr-FR"/>
        </a:p>
      </dgm:t>
    </dgm:pt>
    <dgm:pt modelId="{11639696-A780-462C-97A9-68F3A5DA3791}">
      <dgm:prSet phldrT="[Text]" custT="1"/>
      <dgm:spPr/>
      <dgm:t>
        <a:bodyPr/>
        <a:lstStyle/>
        <a:p>
          <a:r>
            <a:rPr lang="en-US" sz="3200" dirty="0"/>
            <a:t>High production costs</a:t>
          </a:r>
          <a:endParaRPr lang="fr-FR" sz="3200" dirty="0"/>
        </a:p>
      </dgm:t>
    </dgm:pt>
    <dgm:pt modelId="{5E39AE28-B0D8-4E18-8754-939A39027BA3}" type="parTrans" cxnId="{BF71A247-B523-451D-BC36-C6B50818A5DA}">
      <dgm:prSet/>
      <dgm:spPr/>
      <dgm:t>
        <a:bodyPr/>
        <a:lstStyle/>
        <a:p>
          <a:endParaRPr lang="fr-FR"/>
        </a:p>
      </dgm:t>
    </dgm:pt>
    <dgm:pt modelId="{5F2AA220-81DD-4EBE-9B92-2AD1428A5F6D}" type="sibTrans" cxnId="{BF71A247-B523-451D-BC36-C6B50818A5DA}">
      <dgm:prSet/>
      <dgm:spPr/>
      <dgm:t>
        <a:bodyPr/>
        <a:lstStyle/>
        <a:p>
          <a:endParaRPr lang="fr-FR"/>
        </a:p>
      </dgm:t>
    </dgm:pt>
    <dgm:pt modelId="{AB00C93F-47EF-4EF8-ABE3-8DB27C658D17}" type="pres">
      <dgm:prSet presAssocID="{53D2F82A-8F65-434C-AADE-D06890DB27E8}" presName="diagram" presStyleCnt="0">
        <dgm:presLayoutVars>
          <dgm:chMax val="1"/>
          <dgm:dir/>
          <dgm:animLvl val="ctr"/>
          <dgm:resizeHandles val="exact"/>
        </dgm:presLayoutVars>
      </dgm:prSet>
      <dgm:spPr/>
    </dgm:pt>
    <dgm:pt modelId="{40498A44-1E01-4DE3-A0EF-6D4DE6A38DC7}" type="pres">
      <dgm:prSet presAssocID="{53D2F82A-8F65-434C-AADE-D06890DB27E8}" presName="matrix" presStyleCnt="0"/>
      <dgm:spPr/>
    </dgm:pt>
    <dgm:pt modelId="{5A0F08C7-A39C-4F89-AC41-FEF888C93C2F}" type="pres">
      <dgm:prSet presAssocID="{53D2F82A-8F65-434C-AADE-D06890DB27E8}" presName="tile1" presStyleLbl="node1" presStyleIdx="0" presStyleCnt="4"/>
      <dgm:spPr/>
    </dgm:pt>
    <dgm:pt modelId="{8A3D2732-126A-4E26-88F0-43E519D4708D}" type="pres">
      <dgm:prSet presAssocID="{53D2F82A-8F65-434C-AADE-D06890DB27E8}" presName="tile1text" presStyleLbl="node1" presStyleIdx="0" presStyleCnt="4">
        <dgm:presLayoutVars>
          <dgm:chMax val="0"/>
          <dgm:chPref val="0"/>
          <dgm:bulletEnabled val="1"/>
        </dgm:presLayoutVars>
      </dgm:prSet>
      <dgm:spPr/>
    </dgm:pt>
    <dgm:pt modelId="{BFA0795A-078E-405B-8A54-F1CCD2F8FB32}" type="pres">
      <dgm:prSet presAssocID="{53D2F82A-8F65-434C-AADE-D06890DB27E8}" presName="tile2" presStyleLbl="node1" presStyleIdx="1" presStyleCnt="4"/>
      <dgm:spPr/>
    </dgm:pt>
    <dgm:pt modelId="{21725172-BBEA-4ECF-ACAC-292528499125}" type="pres">
      <dgm:prSet presAssocID="{53D2F82A-8F65-434C-AADE-D06890DB27E8}" presName="tile2text" presStyleLbl="node1" presStyleIdx="1" presStyleCnt="4">
        <dgm:presLayoutVars>
          <dgm:chMax val="0"/>
          <dgm:chPref val="0"/>
          <dgm:bulletEnabled val="1"/>
        </dgm:presLayoutVars>
      </dgm:prSet>
      <dgm:spPr/>
    </dgm:pt>
    <dgm:pt modelId="{26921846-43A5-4378-9022-9AB128122DD4}" type="pres">
      <dgm:prSet presAssocID="{53D2F82A-8F65-434C-AADE-D06890DB27E8}" presName="tile3" presStyleLbl="node1" presStyleIdx="2" presStyleCnt="4"/>
      <dgm:spPr/>
    </dgm:pt>
    <dgm:pt modelId="{085FA39B-A0B5-4F3B-841B-6BF74FFAF23F}" type="pres">
      <dgm:prSet presAssocID="{53D2F82A-8F65-434C-AADE-D06890DB27E8}" presName="tile3text" presStyleLbl="node1" presStyleIdx="2" presStyleCnt="4">
        <dgm:presLayoutVars>
          <dgm:chMax val="0"/>
          <dgm:chPref val="0"/>
          <dgm:bulletEnabled val="1"/>
        </dgm:presLayoutVars>
      </dgm:prSet>
      <dgm:spPr/>
    </dgm:pt>
    <dgm:pt modelId="{3FA7E9C5-0F4A-40B2-A3AF-92305A14752A}" type="pres">
      <dgm:prSet presAssocID="{53D2F82A-8F65-434C-AADE-D06890DB27E8}" presName="tile4" presStyleLbl="node1" presStyleIdx="3" presStyleCnt="4"/>
      <dgm:spPr/>
    </dgm:pt>
    <dgm:pt modelId="{6A6F90A8-FA68-43AC-9624-E0C444A9CA11}" type="pres">
      <dgm:prSet presAssocID="{53D2F82A-8F65-434C-AADE-D06890DB27E8}" presName="tile4text" presStyleLbl="node1" presStyleIdx="3" presStyleCnt="4">
        <dgm:presLayoutVars>
          <dgm:chMax val="0"/>
          <dgm:chPref val="0"/>
          <dgm:bulletEnabled val="1"/>
        </dgm:presLayoutVars>
      </dgm:prSet>
      <dgm:spPr/>
    </dgm:pt>
    <dgm:pt modelId="{6E97F9B3-B937-4B8D-AC63-35ADF310666D}" type="pres">
      <dgm:prSet presAssocID="{53D2F82A-8F65-434C-AADE-D06890DB27E8}" presName="centerTile" presStyleLbl="fgShp" presStyleIdx="0" presStyleCnt="1">
        <dgm:presLayoutVars>
          <dgm:chMax val="0"/>
          <dgm:chPref val="0"/>
        </dgm:presLayoutVars>
      </dgm:prSet>
      <dgm:spPr/>
    </dgm:pt>
  </dgm:ptLst>
  <dgm:cxnLst>
    <dgm:cxn modelId="{5E1EA00C-18B2-410E-895A-64D8241EFB7D}" type="presOf" srcId="{11639696-A780-462C-97A9-68F3A5DA3791}" destId="{6A6F90A8-FA68-43AC-9624-E0C444A9CA11}" srcOrd="1" destOrd="0" presId="urn:microsoft.com/office/officeart/2005/8/layout/matrix1"/>
    <dgm:cxn modelId="{B684BF11-FCAA-42EC-9D6B-E244ED054DC9}" type="presOf" srcId="{53D2F82A-8F65-434C-AADE-D06890DB27E8}" destId="{AB00C93F-47EF-4EF8-ABE3-8DB27C658D17}" srcOrd="0" destOrd="0" presId="urn:microsoft.com/office/officeart/2005/8/layout/matrix1"/>
    <dgm:cxn modelId="{301A8D1C-EB47-4A65-AAD1-E00C3D16BFDE}" type="presOf" srcId="{C6B0252F-2E40-40E6-BABA-39F8F19F3D39}" destId="{5A0F08C7-A39C-4F89-AC41-FEF888C93C2F}" srcOrd="0" destOrd="0" presId="urn:microsoft.com/office/officeart/2005/8/layout/matrix1"/>
    <dgm:cxn modelId="{6E240924-DC74-403C-A178-DC36B7794689}" type="presOf" srcId="{D4D17423-01E5-4FC9-830D-04357B3D7337}" destId="{21725172-BBEA-4ECF-ACAC-292528499125}" srcOrd="1" destOrd="0" presId="urn:microsoft.com/office/officeart/2005/8/layout/matrix1"/>
    <dgm:cxn modelId="{FEB26E2E-3BFA-44B4-839D-5A5EE7D9470A}" type="presOf" srcId="{D4D17423-01E5-4FC9-830D-04357B3D7337}" destId="{BFA0795A-078E-405B-8A54-F1CCD2F8FB32}" srcOrd="0" destOrd="0" presId="urn:microsoft.com/office/officeart/2005/8/layout/matrix1"/>
    <dgm:cxn modelId="{ADCA623F-E013-4385-BAA7-499995ACE47E}" srcId="{07E63A53-C17C-4E72-8F84-96898240A1FF}" destId="{D4D17423-01E5-4FC9-830D-04357B3D7337}" srcOrd="1" destOrd="0" parTransId="{ABC0F10C-A796-41FF-830E-FB6F98CF08CE}" sibTransId="{3495E514-EC28-433F-B9C7-DD22EAB61883}"/>
    <dgm:cxn modelId="{F7369E5D-25A3-451A-AD8F-EFCE747056B6}" srcId="{53D2F82A-8F65-434C-AADE-D06890DB27E8}" destId="{07E63A53-C17C-4E72-8F84-96898240A1FF}" srcOrd="0" destOrd="0" parTransId="{3A44B3D8-13A9-46D8-B0A5-0459828342AF}" sibTransId="{77C9ACE2-6039-4EC6-BAB7-5AA2B00F8474}"/>
    <dgm:cxn modelId="{FFDF325F-AA4D-48AE-BBFC-293AF00FFFEE}" type="presOf" srcId="{C6B0252F-2E40-40E6-BABA-39F8F19F3D39}" destId="{8A3D2732-126A-4E26-88F0-43E519D4708D}" srcOrd="1" destOrd="0" presId="urn:microsoft.com/office/officeart/2005/8/layout/matrix1"/>
    <dgm:cxn modelId="{BF71A247-B523-451D-BC36-C6B50818A5DA}" srcId="{07E63A53-C17C-4E72-8F84-96898240A1FF}" destId="{11639696-A780-462C-97A9-68F3A5DA3791}" srcOrd="3" destOrd="0" parTransId="{5E39AE28-B0D8-4E18-8754-939A39027BA3}" sibTransId="{5F2AA220-81DD-4EBE-9B92-2AD1428A5F6D}"/>
    <dgm:cxn modelId="{C8468E4B-A776-40C9-A7CE-6C7CAA22AAB8}" srcId="{07E63A53-C17C-4E72-8F84-96898240A1FF}" destId="{0F596C87-3A51-4181-9931-71CB53EFEF47}" srcOrd="2" destOrd="0" parTransId="{163595FC-B2A3-444C-8CE1-804E032D196F}" sibTransId="{7B19C6D1-2E4E-4B64-A775-BCE02867B05C}"/>
    <dgm:cxn modelId="{0B0C8F4C-AF1D-4934-B6C8-1A003B40304A}" srcId="{07E63A53-C17C-4E72-8F84-96898240A1FF}" destId="{C6B0252F-2E40-40E6-BABA-39F8F19F3D39}" srcOrd="0" destOrd="0" parTransId="{B865FC60-DD11-45D9-9985-A579F13D4120}" sibTransId="{8D88A0E5-3F8D-4DAA-9E34-CC8DD9280C56}"/>
    <dgm:cxn modelId="{DF4701A0-43A6-46D1-AC0E-993B94530933}" type="presOf" srcId="{0F596C87-3A51-4181-9931-71CB53EFEF47}" destId="{26921846-43A5-4378-9022-9AB128122DD4}" srcOrd="0" destOrd="0" presId="urn:microsoft.com/office/officeart/2005/8/layout/matrix1"/>
    <dgm:cxn modelId="{960E71AA-C8D4-4133-9C1B-CB8B9493BF7C}" type="presOf" srcId="{11639696-A780-462C-97A9-68F3A5DA3791}" destId="{3FA7E9C5-0F4A-40B2-A3AF-92305A14752A}" srcOrd="0" destOrd="0" presId="urn:microsoft.com/office/officeart/2005/8/layout/matrix1"/>
    <dgm:cxn modelId="{46CB2DC6-2B67-44E3-87BD-98F33C426A4A}" type="presOf" srcId="{0F596C87-3A51-4181-9931-71CB53EFEF47}" destId="{085FA39B-A0B5-4F3B-841B-6BF74FFAF23F}" srcOrd="1" destOrd="0" presId="urn:microsoft.com/office/officeart/2005/8/layout/matrix1"/>
    <dgm:cxn modelId="{29865EEC-81AE-497B-B082-67173EA5A263}" type="presOf" srcId="{07E63A53-C17C-4E72-8F84-96898240A1FF}" destId="{6E97F9B3-B937-4B8D-AC63-35ADF310666D}" srcOrd="0" destOrd="0" presId="urn:microsoft.com/office/officeart/2005/8/layout/matrix1"/>
    <dgm:cxn modelId="{DBC99335-2BD0-4D18-98BB-7B0C30FA2278}" type="presParOf" srcId="{AB00C93F-47EF-4EF8-ABE3-8DB27C658D17}" destId="{40498A44-1E01-4DE3-A0EF-6D4DE6A38DC7}" srcOrd="0" destOrd="0" presId="urn:microsoft.com/office/officeart/2005/8/layout/matrix1"/>
    <dgm:cxn modelId="{9A9EA805-DA7C-4CA2-AF53-1ADE17BB6D2E}" type="presParOf" srcId="{40498A44-1E01-4DE3-A0EF-6D4DE6A38DC7}" destId="{5A0F08C7-A39C-4F89-AC41-FEF888C93C2F}" srcOrd="0" destOrd="0" presId="urn:microsoft.com/office/officeart/2005/8/layout/matrix1"/>
    <dgm:cxn modelId="{FCABEC89-B9C1-4338-B6F7-4F99D0BC214F}" type="presParOf" srcId="{40498A44-1E01-4DE3-A0EF-6D4DE6A38DC7}" destId="{8A3D2732-126A-4E26-88F0-43E519D4708D}" srcOrd="1" destOrd="0" presId="urn:microsoft.com/office/officeart/2005/8/layout/matrix1"/>
    <dgm:cxn modelId="{117259E7-ADCE-4ED6-9918-BD22CE31E702}" type="presParOf" srcId="{40498A44-1E01-4DE3-A0EF-6D4DE6A38DC7}" destId="{BFA0795A-078E-405B-8A54-F1CCD2F8FB32}" srcOrd="2" destOrd="0" presId="urn:microsoft.com/office/officeart/2005/8/layout/matrix1"/>
    <dgm:cxn modelId="{58D2D371-BC22-4332-9AEA-681B029D25DD}" type="presParOf" srcId="{40498A44-1E01-4DE3-A0EF-6D4DE6A38DC7}" destId="{21725172-BBEA-4ECF-ACAC-292528499125}" srcOrd="3" destOrd="0" presId="urn:microsoft.com/office/officeart/2005/8/layout/matrix1"/>
    <dgm:cxn modelId="{BEC7AAE6-129E-4D14-9E7E-461B96A8D9F2}" type="presParOf" srcId="{40498A44-1E01-4DE3-A0EF-6D4DE6A38DC7}" destId="{26921846-43A5-4378-9022-9AB128122DD4}" srcOrd="4" destOrd="0" presId="urn:microsoft.com/office/officeart/2005/8/layout/matrix1"/>
    <dgm:cxn modelId="{4847BB5B-9EA6-4C7B-8D58-0BAC00D4DE6A}" type="presParOf" srcId="{40498A44-1E01-4DE3-A0EF-6D4DE6A38DC7}" destId="{085FA39B-A0B5-4F3B-841B-6BF74FFAF23F}" srcOrd="5" destOrd="0" presId="urn:microsoft.com/office/officeart/2005/8/layout/matrix1"/>
    <dgm:cxn modelId="{DC93290A-023D-4BFD-8E69-57B861D72C29}" type="presParOf" srcId="{40498A44-1E01-4DE3-A0EF-6D4DE6A38DC7}" destId="{3FA7E9C5-0F4A-40B2-A3AF-92305A14752A}" srcOrd="6" destOrd="0" presId="urn:microsoft.com/office/officeart/2005/8/layout/matrix1"/>
    <dgm:cxn modelId="{8CF5A4D5-EC9B-476D-9CB2-7BD64B1828B1}" type="presParOf" srcId="{40498A44-1E01-4DE3-A0EF-6D4DE6A38DC7}" destId="{6A6F90A8-FA68-43AC-9624-E0C444A9CA11}" srcOrd="7" destOrd="0" presId="urn:microsoft.com/office/officeart/2005/8/layout/matrix1"/>
    <dgm:cxn modelId="{0D33D33A-0863-4C74-BEE9-80503B8C15DE}" type="presParOf" srcId="{AB00C93F-47EF-4EF8-ABE3-8DB27C658D17}" destId="{6E97F9B3-B937-4B8D-AC63-35ADF310666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F7EDDA-DED4-4A34-A193-FA6C47362D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50FDC7FA-D4BD-4BBC-9DCA-999EC3B0B8E5}">
      <dgm:prSet phldrT="[Text]"/>
      <dgm:spPr/>
      <dgm:t>
        <a:bodyPr/>
        <a:lstStyle/>
        <a:p>
          <a:r>
            <a:rPr lang="fr-FR" dirty="0"/>
            <a:t>New </a:t>
          </a:r>
          <a:r>
            <a:rPr lang="fr-FR" dirty="0" err="1"/>
            <a:t>Institutional</a:t>
          </a:r>
          <a:r>
            <a:rPr lang="fr-FR" dirty="0"/>
            <a:t> </a:t>
          </a:r>
          <a:r>
            <a:rPr lang="fr-FR" dirty="0" err="1"/>
            <a:t>Economics</a:t>
          </a:r>
          <a:endParaRPr lang="fr-FR" dirty="0"/>
        </a:p>
      </dgm:t>
    </dgm:pt>
    <dgm:pt modelId="{8989AE3E-EEF0-40EB-B0D1-BD4D9EF0B77A}" type="parTrans" cxnId="{364CFFF3-8605-4F2C-B457-B98E8E98F3BC}">
      <dgm:prSet/>
      <dgm:spPr/>
      <dgm:t>
        <a:bodyPr/>
        <a:lstStyle/>
        <a:p>
          <a:endParaRPr lang="fr-FR"/>
        </a:p>
      </dgm:t>
    </dgm:pt>
    <dgm:pt modelId="{1C04A2D3-E398-44D6-B845-B4D5B43BEE6E}" type="sibTrans" cxnId="{364CFFF3-8605-4F2C-B457-B98E8E98F3BC}">
      <dgm:prSet/>
      <dgm:spPr/>
      <dgm:t>
        <a:bodyPr/>
        <a:lstStyle/>
        <a:p>
          <a:endParaRPr lang="fr-FR"/>
        </a:p>
      </dgm:t>
    </dgm:pt>
    <dgm:pt modelId="{2A06DAD8-7120-474C-A031-39533137C75A}">
      <dgm:prSet phldrT="[Text]"/>
      <dgm:spPr/>
      <dgm:t>
        <a:bodyPr/>
        <a:lstStyle/>
        <a:p>
          <a:r>
            <a:rPr lang="en-GB" dirty="0"/>
            <a:t>Quality signs, a driving role for value chains</a:t>
          </a:r>
          <a:r>
            <a:rPr lang="fr-FR" dirty="0"/>
            <a:t>(Bombaj et al., 2021)</a:t>
          </a:r>
        </a:p>
      </dgm:t>
    </dgm:pt>
    <dgm:pt modelId="{3A820FF5-90B0-4145-94A9-2E3508FA4F46}" type="parTrans" cxnId="{2A758C73-1BA6-4CEA-86CA-6A7BB82AF71A}">
      <dgm:prSet/>
      <dgm:spPr/>
      <dgm:t>
        <a:bodyPr/>
        <a:lstStyle/>
        <a:p>
          <a:endParaRPr lang="fr-FR"/>
        </a:p>
      </dgm:t>
    </dgm:pt>
    <dgm:pt modelId="{1E4E3D7C-041D-4384-AC21-89AA08BAAC15}" type="sibTrans" cxnId="{2A758C73-1BA6-4CEA-86CA-6A7BB82AF71A}">
      <dgm:prSet/>
      <dgm:spPr/>
      <dgm:t>
        <a:bodyPr/>
        <a:lstStyle/>
        <a:p>
          <a:endParaRPr lang="fr-FR"/>
        </a:p>
      </dgm:t>
    </dgm:pt>
    <dgm:pt modelId="{71D10B2B-3FFB-442D-BFF5-2C08A552429D}">
      <dgm:prSet phldrT="[Text]"/>
      <dgm:spPr/>
      <dgm:t>
        <a:bodyPr/>
        <a:lstStyle/>
        <a:p>
          <a:r>
            <a:rPr lang="fr-FR" dirty="0"/>
            <a:t>Information </a:t>
          </a:r>
          <a:r>
            <a:rPr lang="fr-FR" dirty="0" err="1"/>
            <a:t>asymmetry</a:t>
          </a:r>
          <a:r>
            <a:rPr lang="fr-FR" dirty="0"/>
            <a:t> (Hoxha et al., 2023)</a:t>
          </a:r>
        </a:p>
      </dgm:t>
    </dgm:pt>
    <dgm:pt modelId="{9201379F-A135-4650-B5A6-121C8A32C35F}" type="parTrans" cxnId="{D0C5BDBD-9157-49CE-B0C3-313A1007BEA9}">
      <dgm:prSet/>
      <dgm:spPr/>
      <dgm:t>
        <a:bodyPr/>
        <a:lstStyle/>
        <a:p>
          <a:endParaRPr lang="fr-FR"/>
        </a:p>
      </dgm:t>
    </dgm:pt>
    <dgm:pt modelId="{E71CF607-0727-4698-9046-8FCB60BE19B4}" type="sibTrans" cxnId="{D0C5BDBD-9157-49CE-B0C3-313A1007BEA9}">
      <dgm:prSet/>
      <dgm:spPr/>
      <dgm:t>
        <a:bodyPr/>
        <a:lstStyle/>
        <a:p>
          <a:endParaRPr lang="fr-FR"/>
        </a:p>
      </dgm:t>
    </dgm:pt>
    <dgm:pt modelId="{374312B2-084A-48BA-9AAD-8B021D3A2344}">
      <dgm:prSet phldrT="[Text]"/>
      <dgm:spPr/>
      <dgm:t>
        <a:bodyPr/>
        <a:lstStyle/>
        <a:p>
          <a:r>
            <a:rPr lang="fr-FR" dirty="0" err="1"/>
            <a:t>Localised</a:t>
          </a:r>
          <a:r>
            <a:rPr lang="fr-FR" dirty="0"/>
            <a:t> </a:t>
          </a:r>
          <a:r>
            <a:rPr lang="fr-FR" dirty="0" err="1"/>
            <a:t>Agrifood</a:t>
          </a:r>
          <a:r>
            <a:rPr lang="fr-FR" dirty="0"/>
            <a:t> </a:t>
          </a:r>
          <a:r>
            <a:rPr lang="fr-FR" dirty="0" err="1"/>
            <a:t>Systems</a:t>
          </a:r>
          <a:r>
            <a:rPr lang="fr-FR" dirty="0"/>
            <a:t> (SYAL)</a:t>
          </a:r>
        </a:p>
      </dgm:t>
    </dgm:pt>
    <dgm:pt modelId="{87DC6269-A36D-4B9C-8F9E-AB1B8EFBD708}" type="parTrans" cxnId="{94BB65CE-71E0-43E6-90A1-082941D18E4F}">
      <dgm:prSet/>
      <dgm:spPr/>
      <dgm:t>
        <a:bodyPr/>
        <a:lstStyle/>
        <a:p>
          <a:endParaRPr lang="fr-FR"/>
        </a:p>
      </dgm:t>
    </dgm:pt>
    <dgm:pt modelId="{A11DEF4E-47EC-4940-A2B2-62B6C229462A}" type="sibTrans" cxnId="{94BB65CE-71E0-43E6-90A1-082941D18E4F}">
      <dgm:prSet/>
      <dgm:spPr/>
      <dgm:t>
        <a:bodyPr/>
        <a:lstStyle/>
        <a:p>
          <a:endParaRPr lang="fr-FR"/>
        </a:p>
      </dgm:t>
    </dgm:pt>
    <dgm:pt modelId="{1E6D1589-5A7A-42BA-B4C7-CD957909A309}">
      <dgm:prSet phldrT="[Text]"/>
      <dgm:spPr/>
      <dgm:t>
        <a:bodyPr/>
        <a:lstStyle/>
        <a:p>
          <a:r>
            <a:rPr lang="en-GB" dirty="0"/>
            <a:t>Dynamics of local production systems (Bombaj et al., 2022) </a:t>
          </a:r>
          <a:endParaRPr lang="fr-FR" dirty="0"/>
        </a:p>
      </dgm:t>
    </dgm:pt>
    <dgm:pt modelId="{20301A25-04FB-4772-9EC3-B7E3FD063751}" type="parTrans" cxnId="{E471F9F9-5604-46DF-8F63-5F05DAC6822C}">
      <dgm:prSet/>
      <dgm:spPr/>
      <dgm:t>
        <a:bodyPr/>
        <a:lstStyle/>
        <a:p>
          <a:endParaRPr lang="fr-FR"/>
        </a:p>
      </dgm:t>
    </dgm:pt>
    <dgm:pt modelId="{91A80085-AC54-44D4-9558-DDEF82FB945A}" type="sibTrans" cxnId="{E471F9F9-5604-46DF-8F63-5F05DAC6822C}">
      <dgm:prSet/>
      <dgm:spPr/>
      <dgm:t>
        <a:bodyPr/>
        <a:lstStyle/>
        <a:p>
          <a:endParaRPr lang="fr-FR"/>
        </a:p>
      </dgm:t>
    </dgm:pt>
    <dgm:pt modelId="{B8DCF3F0-4104-455B-BC1F-D199B379F87D}">
      <dgm:prSet phldrT="[Text]"/>
      <dgm:spPr/>
      <dgm:t>
        <a:bodyPr/>
        <a:lstStyle/>
        <a:p>
          <a:r>
            <a:rPr lang="en-GB" dirty="0"/>
            <a:t>Territorial approach</a:t>
          </a:r>
          <a:endParaRPr lang="fr-FR" dirty="0"/>
        </a:p>
      </dgm:t>
    </dgm:pt>
    <dgm:pt modelId="{3E320019-A943-4992-9FB6-A92D1763B7AE}" type="parTrans" cxnId="{22B45E04-3A86-41A2-A03C-AA7315BC280A}">
      <dgm:prSet/>
      <dgm:spPr/>
      <dgm:t>
        <a:bodyPr/>
        <a:lstStyle/>
        <a:p>
          <a:endParaRPr lang="fr-FR"/>
        </a:p>
      </dgm:t>
    </dgm:pt>
    <dgm:pt modelId="{1C1DF6BC-6C73-4DF9-AFD2-B8FF81368048}" type="sibTrans" cxnId="{22B45E04-3A86-41A2-A03C-AA7315BC280A}">
      <dgm:prSet/>
      <dgm:spPr/>
      <dgm:t>
        <a:bodyPr/>
        <a:lstStyle/>
        <a:p>
          <a:endParaRPr lang="fr-FR"/>
        </a:p>
      </dgm:t>
    </dgm:pt>
    <dgm:pt modelId="{EEF2F4FC-B759-4B00-814D-BA47001C67E8}">
      <dgm:prSet phldrT="[Text]"/>
      <dgm:spPr/>
      <dgm:t>
        <a:bodyPr/>
        <a:lstStyle/>
        <a:p>
          <a:r>
            <a:rPr lang="fr-FR" b="0" i="0" u="none" dirty="0"/>
            <a:t>Theory of </a:t>
          </a:r>
          <a:r>
            <a:rPr lang="fr-FR" b="0" i="0" u="none" dirty="0" err="1"/>
            <a:t>planned</a:t>
          </a:r>
          <a:r>
            <a:rPr lang="fr-FR" b="0" i="0" u="none" dirty="0"/>
            <a:t> </a:t>
          </a:r>
          <a:r>
            <a:rPr lang="fr-FR" b="0" i="0" u="none" dirty="0" err="1"/>
            <a:t>behaviour</a:t>
          </a:r>
          <a:endParaRPr lang="fr-FR" dirty="0"/>
        </a:p>
      </dgm:t>
    </dgm:pt>
    <dgm:pt modelId="{74302F21-6EEC-4FDF-9E8B-1C5A0900C478}" type="parTrans" cxnId="{E31D191C-DDF7-45B4-9FA4-0BB0CFD99E7B}">
      <dgm:prSet/>
      <dgm:spPr/>
      <dgm:t>
        <a:bodyPr/>
        <a:lstStyle/>
        <a:p>
          <a:endParaRPr lang="fr-FR"/>
        </a:p>
      </dgm:t>
    </dgm:pt>
    <dgm:pt modelId="{8ED1ECAE-9208-4FE0-AC1C-F01688DBCC7F}" type="sibTrans" cxnId="{E31D191C-DDF7-45B4-9FA4-0BB0CFD99E7B}">
      <dgm:prSet/>
      <dgm:spPr/>
      <dgm:t>
        <a:bodyPr/>
        <a:lstStyle/>
        <a:p>
          <a:endParaRPr lang="fr-FR"/>
        </a:p>
      </dgm:t>
    </dgm:pt>
    <dgm:pt modelId="{D0ED3921-E5CB-449B-9ED3-9EFA5028F4C0}">
      <dgm:prSet phldrT="[Text]"/>
      <dgm:spPr/>
      <dgm:t>
        <a:bodyPr/>
        <a:lstStyle/>
        <a:p>
          <a:r>
            <a:rPr lang="en-US" dirty="0"/>
            <a:t>Risk aversion (</a:t>
          </a:r>
          <a:r>
            <a:rPr lang="en-US" dirty="0" err="1"/>
            <a:t>Dessart</a:t>
          </a:r>
          <a:r>
            <a:rPr lang="en-US" dirty="0"/>
            <a:t> et al., 2019)</a:t>
          </a:r>
          <a:endParaRPr lang="fr-FR" dirty="0"/>
        </a:p>
      </dgm:t>
    </dgm:pt>
    <dgm:pt modelId="{1CF6AF52-3BF0-4B60-9481-E2A4836028F3}" type="parTrans" cxnId="{5711C531-1D4A-4C32-82E1-332C042FF5AB}">
      <dgm:prSet/>
      <dgm:spPr/>
      <dgm:t>
        <a:bodyPr/>
        <a:lstStyle/>
        <a:p>
          <a:endParaRPr lang="fr-FR"/>
        </a:p>
      </dgm:t>
    </dgm:pt>
    <dgm:pt modelId="{5459316C-C0A8-437B-B7FF-68406B39B45D}" type="sibTrans" cxnId="{5711C531-1D4A-4C32-82E1-332C042FF5AB}">
      <dgm:prSet/>
      <dgm:spPr/>
      <dgm:t>
        <a:bodyPr/>
        <a:lstStyle/>
        <a:p>
          <a:endParaRPr lang="fr-FR"/>
        </a:p>
      </dgm:t>
    </dgm:pt>
    <dgm:pt modelId="{2070A115-6EA8-4547-A4A4-CE70D7FD5359}">
      <dgm:prSet phldrT="[Text]"/>
      <dgm:spPr/>
      <dgm:t>
        <a:bodyPr/>
        <a:lstStyle/>
        <a:p>
          <a:r>
            <a:rPr lang="fr-FR" b="0" i="0" u="none" dirty="0" err="1"/>
            <a:t>Endogenous</a:t>
          </a:r>
          <a:r>
            <a:rPr lang="fr-FR" b="0" i="0" u="none" dirty="0"/>
            <a:t> and </a:t>
          </a:r>
          <a:r>
            <a:rPr lang="fr-FR" b="0" i="0" u="none" dirty="0" err="1"/>
            <a:t>exogenous</a:t>
          </a:r>
          <a:r>
            <a:rPr lang="fr-FR" b="0" i="0" u="none" dirty="0"/>
            <a:t> </a:t>
          </a:r>
          <a:r>
            <a:rPr lang="fr-FR" b="0" i="0" u="none" dirty="0" err="1"/>
            <a:t>factors</a:t>
          </a:r>
          <a:r>
            <a:rPr lang="fr-FR" b="0" i="0" u="none" dirty="0"/>
            <a:t> (Barnes et al., 2022).</a:t>
          </a:r>
          <a:endParaRPr lang="fr-FR" dirty="0"/>
        </a:p>
      </dgm:t>
    </dgm:pt>
    <dgm:pt modelId="{3E62FCC0-FB78-4ACE-AE8D-B2D5742EF423}" type="parTrans" cxnId="{A0B94C49-98AF-4A81-B0FB-A916D20F2A9B}">
      <dgm:prSet/>
      <dgm:spPr/>
      <dgm:t>
        <a:bodyPr/>
        <a:lstStyle/>
        <a:p>
          <a:endParaRPr lang="fr-FR"/>
        </a:p>
      </dgm:t>
    </dgm:pt>
    <dgm:pt modelId="{3018D0C8-8717-43F2-80A8-F1894F10986C}" type="sibTrans" cxnId="{A0B94C49-98AF-4A81-B0FB-A916D20F2A9B}">
      <dgm:prSet/>
      <dgm:spPr/>
      <dgm:t>
        <a:bodyPr/>
        <a:lstStyle/>
        <a:p>
          <a:endParaRPr lang="fr-FR"/>
        </a:p>
      </dgm:t>
    </dgm:pt>
    <dgm:pt modelId="{90C78782-37B9-4069-BABB-F2CD15F82C65}" type="pres">
      <dgm:prSet presAssocID="{37F7EDDA-DED4-4A34-A193-FA6C47362DF3}" presName="Name0" presStyleCnt="0">
        <dgm:presLayoutVars>
          <dgm:dir/>
          <dgm:animLvl val="lvl"/>
          <dgm:resizeHandles val="exact"/>
        </dgm:presLayoutVars>
      </dgm:prSet>
      <dgm:spPr/>
    </dgm:pt>
    <dgm:pt modelId="{0365842E-9E9D-437A-86E3-546C697101D9}" type="pres">
      <dgm:prSet presAssocID="{50FDC7FA-D4BD-4BBC-9DCA-999EC3B0B8E5}" presName="linNode" presStyleCnt="0"/>
      <dgm:spPr/>
    </dgm:pt>
    <dgm:pt modelId="{6ABF28A4-4238-435B-B0AF-1AD2B0B325B3}" type="pres">
      <dgm:prSet presAssocID="{50FDC7FA-D4BD-4BBC-9DCA-999EC3B0B8E5}" presName="parentText" presStyleLbl="node1" presStyleIdx="0" presStyleCnt="3">
        <dgm:presLayoutVars>
          <dgm:chMax val="1"/>
          <dgm:bulletEnabled val="1"/>
        </dgm:presLayoutVars>
      </dgm:prSet>
      <dgm:spPr/>
    </dgm:pt>
    <dgm:pt modelId="{CD06AD6F-1CFA-45A5-8CC2-B766B6F34C1F}" type="pres">
      <dgm:prSet presAssocID="{50FDC7FA-D4BD-4BBC-9DCA-999EC3B0B8E5}" presName="descendantText" presStyleLbl="alignAccFollowNode1" presStyleIdx="0" presStyleCnt="3">
        <dgm:presLayoutVars>
          <dgm:bulletEnabled val="1"/>
        </dgm:presLayoutVars>
      </dgm:prSet>
      <dgm:spPr/>
    </dgm:pt>
    <dgm:pt modelId="{1DE91EBF-A0DE-458F-AD4E-E8E1FF6E370B}" type="pres">
      <dgm:prSet presAssocID="{1C04A2D3-E398-44D6-B845-B4D5B43BEE6E}" presName="sp" presStyleCnt="0"/>
      <dgm:spPr/>
    </dgm:pt>
    <dgm:pt modelId="{70736FF2-A1E9-45E8-B444-86870263FBA4}" type="pres">
      <dgm:prSet presAssocID="{374312B2-084A-48BA-9AAD-8B021D3A2344}" presName="linNode" presStyleCnt="0"/>
      <dgm:spPr/>
    </dgm:pt>
    <dgm:pt modelId="{75CD8022-6F3A-4FC2-B597-76E112016EF9}" type="pres">
      <dgm:prSet presAssocID="{374312B2-084A-48BA-9AAD-8B021D3A2344}" presName="parentText" presStyleLbl="node1" presStyleIdx="1" presStyleCnt="3">
        <dgm:presLayoutVars>
          <dgm:chMax val="1"/>
          <dgm:bulletEnabled val="1"/>
        </dgm:presLayoutVars>
      </dgm:prSet>
      <dgm:spPr/>
    </dgm:pt>
    <dgm:pt modelId="{358EB3C3-FD27-41F1-81D7-9C335A84F375}" type="pres">
      <dgm:prSet presAssocID="{374312B2-084A-48BA-9AAD-8B021D3A2344}" presName="descendantText" presStyleLbl="alignAccFollowNode1" presStyleIdx="1" presStyleCnt="3">
        <dgm:presLayoutVars>
          <dgm:bulletEnabled val="1"/>
        </dgm:presLayoutVars>
      </dgm:prSet>
      <dgm:spPr/>
    </dgm:pt>
    <dgm:pt modelId="{62E14D8C-D0D3-4B10-A96E-1B7791E470F4}" type="pres">
      <dgm:prSet presAssocID="{A11DEF4E-47EC-4940-A2B2-62B6C229462A}" presName="sp" presStyleCnt="0"/>
      <dgm:spPr/>
    </dgm:pt>
    <dgm:pt modelId="{DF73703A-EAAA-46E4-B418-211F9F88A3C1}" type="pres">
      <dgm:prSet presAssocID="{EEF2F4FC-B759-4B00-814D-BA47001C67E8}" presName="linNode" presStyleCnt="0"/>
      <dgm:spPr/>
    </dgm:pt>
    <dgm:pt modelId="{6BB278E4-7392-4C2E-A95C-DACF8680EE34}" type="pres">
      <dgm:prSet presAssocID="{EEF2F4FC-B759-4B00-814D-BA47001C67E8}" presName="parentText" presStyleLbl="node1" presStyleIdx="2" presStyleCnt="3">
        <dgm:presLayoutVars>
          <dgm:chMax val="1"/>
          <dgm:bulletEnabled val="1"/>
        </dgm:presLayoutVars>
      </dgm:prSet>
      <dgm:spPr/>
    </dgm:pt>
    <dgm:pt modelId="{2F7E751A-B09E-4A0D-9465-732BEF82ABCC}" type="pres">
      <dgm:prSet presAssocID="{EEF2F4FC-B759-4B00-814D-BA47001C67E8}" presName="descendantText" presStyleLbl="alignAccFollowNode1" presStyleIdx="2" presStyleCnt="3">
        <dgm:presLayoutVars>
          <dgm:bulletEnabled val="1"/>
        </dgm:presLayoutVars>
      </dgm:prSet>
      <dgm:spPr/>
    </dgm:pt>
  </dgm:ptLst>
  <dgm:cxnLst>
    <dgm:cxn modelId="{22B45E04-3A86-41A2-A03C-AA7315BC280A}" srcId="{374312B2-084A-48BA-9AAD-8B021D3A2344}" destId="{B8DCF3F0-4104-455B-BC1F-D199B379F87D}" srcOrd="1" destOrd="0" parTransId="{3E320019-A943-4992-9FB6-A92D1763B7AE}" sibTransId="{1C1DF6BC-6C73-4DF9-AFD2-B8FF81368048}"/>
    <dgm:cxn modelId="{96F05414-2B2A-4B91-B6F6-D3A7E58DA465}" type="presOf" srcId="{2A06DAD8-7120-474C-A031-39533137C75A}" destId="{CD06AD6F-1CFA-45A5-8CC2-B766B6F34C1F}" srcOrd="0" destOrd="0" presId="urn:microsoft.com/office/officeart/2005/8/layout/vList5"/>
    <dgm:cxn modelId="{E31D191C-DDF7-45B4-9FA4-0BB0CFD99E7B}" srcId="{37F7EDDA-DED4-4A34-A193-FA6C47362DF3}" destId="{EEF2F4FC-B759-4B00-814D-BA47001C67E8}" srcOrd="2" destOrd="0" parTransId="{74302F21-6EEC-4FDF-9E8B-1C5A0900C478}" sibTransId="{8ED1ECAE-9208-4FE0-AC1C-F01688DBCC7F}"/>
    <dgm:cxn modelId="{9809A62B-D714-4B8D-A90D-1FFA487F9C57}" type="presOf" srcId="{1E6D1589-5A7A-42BA-B4C7-CD957909A309}" destId="{358EB3C3-FD27-41F1-81D7-9C335A84F375}" srcOrd="0" destOrd="0" presId="urn:microsoft.com/office/officeart/2005/8/layout/vList5"/>
    <dgm:cxn modelId="{5711C531-1D4A-4C32-82E1-332C042FF5AB}" srcId="{EEF2F4FC-B759-4B00-814D-BA47001C67E8}" destId="{D0ED3921-E5CB-449B-9ED3-9EFA5028F4C0}" srcOrd="0" destOrd="0" parTransId="{1CF6AF52-3BF0-4B60-9481-E2A4836028F3}" sibTransId="{5459316C-C0A8-437B-B7FF-68406B39B45D}"/>
    <dgm:cxn modelId="{0AAA1E36-D28A-4E38-9B9C-293846886DA8}" type="presOf" srcId="{50FDC7FA-D4BD-4BBC-9DCA-999EC3B0B8E5}" destId="{6ABF28A4-4238-435B-B0AF-1AD2B0B325B3}" srcOrd="0" destOrd="0" presId="urn:microsoft.com/office/officeart/2005/8/layout/vList5"/>
    <dgm:cxn modelId="{1F92905B-BC12-447C-8E76-3463AC508535}" type="presOf" srcId="{37F7EDDA-DED4-4A34-A193-FA6C47362DF3}" destId="{90C78782-37B9-4069-BABB-F2CD15F82C65}" srcOrd="0" destOrd="0" presId="urn:microsoft.com/office/officeart/2005/8/layout/vList5"/>
    <dgm:cxn modelId="{0110745E-3CF2-4BA8-A944-D884277824A3}" type="presOf" srcId="{B8DCF3F0-4104-455B-BC1F-D199B379F87D}" destId="{358EB3C3-FD27-41F1-81D7-9C335A84F375}" srcOrd="0" destOrd="1" presId="urn:microsoft.com/office/officeart/2005/8/layout/vList5"/>
    <dgm:cxn modelId="{E57C8D62-C8F9-499F-818F-4E922120D612}" type="presOf" srcId="{2070A115-6EA8-4547-A4A4-CE70D7FD5359}" destId="{2F7E751A-B09E-4A0D-9465-732BEF82ABCC}" srcOrd="0" destOrd="1" presId="urn:microsoft.com/office/officeart/2005/8/layout/vList5"/>
    <dgm:cxn modelId="{A0B94C49-98AF-4A81-B0FB-A916D20F2A9B}" srcId="{EEF2F4FC-B759-4B00-814D-BA47001C67E8}" destId="{2070A115-6EA8-4547-A4A4-CE70D7FD5359}" srcOrd="1" destOrd="0" parTransId="{3E62FCC0-FB78-4ACE-AE8D-B2D5742EF423}" sibTransId="{3018D0C8-8717-43F2-80A8-F1894F10986C}"/>
    <dgm:cxn modelId="{87E83D6E-113E-48DE-81CA-9A30AED3A533}" type="presOf" srcId="{71D10B2B-3FFB-442D-BFF5-2C08A552429D}" destId="{CD06AD6F-1CFA-45A5-8CC2-B766B6F34C1F}" srcOrd="0" destOrd="1" presId="urn:microsoft.com/office/officeart/2005/8/layout/vList5"/>
    <dgm:cxn modelId="{2A758C73-1BA6-4CEA-86CA-6A7BB82AF71A}" srcId="{50FDC7FA-D4BD-4BBC-9DCA-999EC3B0B8E5}" destId="{2A06DAD8-7120-474C-A031-39533137C75A}" srcOrd="0" destOrd="0" parTransId="{3A820FF5-90B0-4145-94A9-2E3508FA4F46}" sibTransId="{1E4E3D7C-041D-4384-AC21-89AA08BAAC15}"/>
    <dgm:cxn modelId="{D034EFAF-56E1-42FC-8D27-0299DC97C01A}" type="presOf" srcId="{D0ED3921-E5CB-449B-9ED3-9EFA5028F4C0}" destId="{2F7E751A-B09E-4A0D-9465-732BEF82ABCC}" srcOrd="0" destOrd="0" presId="urn:microsoft.com/office/officeart/2005/8/layout/vList5"/>
    <dgm:cxn modelId="{466B96B0-50E0-488F-B112-61555E777C31}" type="presOf" srcId="{EEF2F4FC-B759-4B00-814D-BA47001C67E8}" destId="{6BB278E4-7392-4C2E-A95C-DACF8680EE34}" srcOrd="0" destOrd="0" presId="urn:microsoft.com/office/officeart/2005/8/layout/vList5"/>
    <dgm:cxn modelId="{D0C5BDBD-9157-49CE-B0C3-313A1007BEA9}" srcId="{50FDC7FA-D4BD-4BBC-9DCA-999EC3B0B8E5}" destId="{71D10B2B-3FFB-442D-BFF5-2C08A552429D}" srcOrd="1" destOrd="0" parTransId="{9201379F-A135-4650-B5A6-121C8A32C35F}" sibTransId="{E71CF607-0727-4698-9046-8FCB60BE19B4}"/>
    <dgm:cxn modelId="{94BB65CE-71E0-43E6-90A1-082941D18E4F}" srcId="{37F7EDDA-DED4-4A34-A193-FA6C47362DF3}" destId="{374312B2-084A-48BA-9AAD-8B021D3A2344}" srcOrd="1" destOrd="0" parTransId="{87DC6269-A36D-4B9C-8F9E-AB1B8EFBD708}" sibTransId="{A11DEF4E-47EC-4940-A2B2-62B6C229462A}"/>
    <dgm:cxn modelId="{364CFFF3-8605-4F2C-B457-B98E8E98F3BC}" srcId="{37F7EDDA-DED4-4A34-A193-FA6C47362DF3}" destId="{50FDC7FA-D4BD-4BBC-9DCA-999EC3B0B8E5}" srcOrd="0" destOrd="0" parTransId="{8989AE3E-EEF0-40EB-B0D1-BD4D9EF0B77A}" sibTransId="{1C04A2D3-E398-44D6-B845-B4D5B43BEE6E}"/>
    <dgm:cxn modelId="{04DCAEF8-DE57-4BDF-99E1-88AFDDF4DBD8}" type="presOf" srcId="{374312B2-084A-48BA-9AAD-8B021D3A2344}" destId="{75CD8022-6F3A-4FC2-B597-76E112016EF9}" srcOrd="0" destOrd="0" presId="urn:microsoft.com/office/officeart/2005/8/layout/vList5"/>
    <dgm:cxn modelId="{E471F9F9-5604-46DF-8F63-5F05DAC6822C}" srcId="{374312B2-084A-48BA-9AAD-8B021D3A2344}" destId="{1E6D1589-5A7A-42BA-B4C7-CD957909A309}" srcOrd="0" destOrd="0" parTransId="{20301A25-04FB-4772-9EC3-B7E3FD063751}" sibTransId="{91A80085-AC54-44D4-9558-DDEF82FB945A}"/>
    <dgm:cxn modelId="{DC552286-265A-486A-B944-6DFB4B65F4D7}" type="presParOf" srcId="{90C78782-37B9-4069-BABB-F2CD15F82C65}" destId="{0365842E-9E9D-437A-86E3-546C697101D9}" srcOrd="0" destOrd="0" presId="urn:microsoft.com/office/officeart/2005/8/layout/vList5"/>
    <dgm:cxn modelId="{036930D0-0254-48CB-A6BB-76E4D313221C}" type="presParOf" srcId="{0365842E-9E9D-437A-86E3-546C697101D9}" destId="{6ABF28A4-4238-435B-B0AF-1AD2B0B325B3}" srcOrd="0" destOrd="0" presId="urn:microsoft.com/office/officeart/2005/8/layout/vList5"/>
    <dgm:cxn modelId="{7FD576BB-B480-464F-AA6B-60F6E00FF25D}" type="presParOf" srcId="{0365842E-9E9D-437A-86E3-546C697101D9}" destId="{CD06AD6F-1CFA-45A5-8CC2-B766B6F34C1F}" srcOrd="1" destOrd="0" presId="urn:microsoft.com/office/officeart/2005/8/layout/vList5"/>
    <dgm:cxn modelId="{925A1A3C-1084-40EB-9545-9BE82F330B10}" type="presParOf" srcId="{90C78782-37B9-4069-BABB-F2CD15F82C65}" destId="{1DE91EBF-A0DE-458F-AD4E-E8E1FF6E370B}" srcOrd="1" destOrd="0" presId="urn:microsoft.com/office/officeart/2005/8/layout/vList5"/>
    <dgm:cxn modelId="{7A797261-5A52-49D4-AD02-74DAF1A13A46}" type="presParOf" srcId="{90C78782-37B9-4069-BABB-F2CD15F82C65}" destId="{70736FF2-A1E9-45E8-B444-86870263FBA4}" srcOrd="2" destOrd="0" presId="urn:microsoft.com/office/officeart/2005/8/layout/vList5"/>
    <dgm:cxn modelId="{9DC5A8DD-BF45-4F74-8332-D239B0BD4B1D}" type="presParOf" srcId="{70736FF2-A1E9-45E8-B444-86870263FBA4}" destId="{75CD8022-6F3A-4FC2-B597-76E112016EF9}" srcOrd="0" destOrd="0" presId="urn:microsoft.com/office/officeart/2005/8/layout/vList5"/>
    <dgm:cxn modelId="{FCCDFD5D-6680-4A67-A087-FEE3368CE0AF}" type="presParOf" srcId="{70736FF2-A1E9-45E8-B444-86870263FBA4}" destId="{358EB3C3-FD27-41F1-81D7-9C335A84F375}" srcOrd="1" destOrd="0" presId="urn:microsoft.com/office/officeart/2005/8/layout/vList5"/>
    <dgm:cxn modelId="{2735AC35-7718-4958-8304-D2A6B2C4FEBE}" type="presParOf" srcId="{90C78782-37B9-4069-BABB-F2CD15F82C65}" destId="{62E14D8C-D0D3-4B10-A96E-1B7791E470F4}" srcOrd="3" destOrd="0" presId="urn:microsoft.com/office/officeart/2005/8/layout/vList5"/>
    <dgm:cxn modelId="{3270C8FB-3E4A-4CEE-8FEE-466BA70C66CE}" type="presParOf" srcId="{90C78782-37B9-4069-BABB-F2CD15F82C65}" destId="{DF73703A-EAAA-46E4-B418-211F9F88A3C1}" srcOrd="4" destOrd="0" presId="urn:microsoft.com/office/officeart/2005/8/layout/vList5"/>
    <dgm:cxn modelId="{E3160713-A1EE-4E24-9FFA-02F5FA74C696}" type="presParOf" srcId="{DF73703A-EAAA-46E4-B418-211F9F88A3C1}" destId="{6BB278E4-7392-4C2E-A95C-DACF8680EE34}" srcOrd="0" destOrd="0" presId="urn:microsoft.com/office/officeart/2005/8/layout/vList5"/>
    <dgm:cxn modelId="{9208DB2D-3D84-4C22-950F-2F4CE604EA3E}" type="presParOf" srcId="{DF73703A-EAAA-46E4-B418-211F9F88A3C1}" destId="{2F7E751A-B09E-4A0D-9465-732BEF82AB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Results</a:t>
          </a:r>
          <a:endParaRPr lang="fr-FR" sz="1400" dirty="0">
            <a:solidFill>
              <a:schemeClr val="tx1"/>
            </a:solidFill>
          </a:endParaRP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Discussion</a:t>
          </a: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a:solidFill>
                <a:schemeClr val="tx1"/>
              </a:solidFill>
            </a:rPr>
            <a:t>Conclusions</a:t>
          </a: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36BD701A-1C23-4C6A-B756-B74A5532C1D4}" type="presOf" srcId="{26FE747D-54CE-454A-BB20-D60FB7B4B307}" destId="{0331BBD6-FEF5-4EBF-A3FD-D8E9B92C311B}" srcOrd="0" destOrd="0" presId="urn:microsoft.com/office/officeart/2005/8/layout/chevron1"/>
    <dgm:cxn modelId="{A8D66936-B3F2-4843-B90C-BE17B2CCAA6E}" type="presOf" srcId="{9B1D6522-364D-42A0-9327-1FAC21C23579}" destId="{4B1076FC-B819-486A-8575-84A6C5115689}"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DFD77AAD-8A45-41B5-8172-5E3F43036D45}" type="presOf" srcId="{90E3D4A1-1ACF-4DEC-9F27-9F407C98DFE7}" destId="{79984066-782D-478A-B43F-332F4884C7AD}" srcOrd="0" destOrd="0" presId="urn:microsoft.com/office/officeart/2005/8/layout/chevron1"/>
    <dgm:cxn modelId="{63C28BE2-CED7-4C0D-9DE6-86F3CB10D1DA}" type="presOf" srcId="{5C58F2C9-D46C-4F5F-98BE-DB6722DD8E20}" destId="{ABC28890-9E55-4D7C-8F7B-FCEB1F468632}" srcOrd="0" destOrd="0" presId="urn:microsoft.com/office/officeart/2005/8/layout/chevron1"/>
    <dgm:cxn modelId="{C5EAA195-FD08-4C58-BEE3-696E37ACA00C}" type="presParOf" srcId="{4B1076FC-B819-486A-8575-84A6C5115689}" destId="{ABC28890-9E55-4D7C-8F7B-FCEB1F468632}" srcOrd="0" destOrd="0" presId="urn:microsoft.com/office/officeart/2005/8/layout/chevron1"/>
    <dgm:cxn modelId="{B9DE619A-59BF-4E7B-901D-B56D3B946D50}" type="presParOf" srcId="{4B1076FC-B819-486A-8575-84A6C5115689}" destId="{6CB6F014-B570-4E87-AC46-B2721254581C}" srcOrd="1" destOrd="0" presId="urn:microsoft.com/office/officeart/2005/8/layout/chevron1"/>
    <dgm:cxn modelId="{27F40A0F-DFD1-4A9E-B841-729A216BE3CC}" type="presParOf" srcId="{4B1076FC-B819-486A-8575-84A6C5115689}" destId="{79984066-782D-478A-B43F-332F4884C7AD}" srcOrd="2" destOrd="0" presId="urn:microsoft.com/office/officeart/2005/8/layout/chevron1"/>
    <dgm:cxn modelId="{B0799250-C596-474D-AB39-B4E4510EC049}" type="presParOf" srcId="{4B1076FC-B819-486A-8575-84A6C5115689}" destId="{9731CD89-BDA0-4952-9A4F-116575B98964}" srcOrd="3" destOrd="0" presId="urn:microsoft.com/office/officeart/2005/8/layout/chevron1"/>
    <dgm:cxn modelId="{B2BCE2E5-6083-439D-B628-D0B413C12337}"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1D6522-364D-42A0-9327-1FAC21C23579}" type="doc">
      <dgm:prSet loTypeId="urn:microsoft.com/office/officeart/2005/8/layout/chevron1" loCatId="process" qsTypeId="urn:microsoft.com/office/officeart/2005/8/quickstyle/simple1" qsCatId="simple" csTypeId="urn:microsoft.com/office/officeart/2005/8/colors/accent1_2" csCatId="accent1" phldr="1"/>
      <dgm:spPr/>
    </dgm:pt>
    <dgm:pt modelId="{5C58F2C9-D46C-4F5F-98BE-DB6722DD8E20}">
      <dgm:prSet phldrT="[Text]" custT="1">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sz="1400" dirty="0" err="1">
              <a:solidFill>
                <a:schemeClr val="tx1"/>
              </a:solidFill>
            </a:rPr>
            <a:t>Context</a:t>
          </a:r>
          <a:r>
            <a:rPr lang="fr-FR" sz="1400" dirty="0">
              <a:solidFill>
                <a:schemeClr val="tx1"/>
              </a:solidFill>
            </a:rPr>
            <a:t> and issues</a:t>
          </a:r>
        </a:p>
      </dgm:t>
    </dgm:pt>
    <dgm:pt modelId="{EBF734CE-3DA6-4272-BAFC-0CC569E9C790}" type="parTrans" cxnId="{E297E64E-51EF-490D-8B5E-9FF8F0737591}">
      <dgm:prSet/>
      <dgm:spPr/>
      <dgm:t>
        <a:bodyPr/>
        <a:lstStyle/>
        <a:p>
          <a:endParaRPr lang="fr-FR"/>
        </a:p>
      </dgm:t>
    </dgm:pt>
    <dgm:pt modelId="{B71C41CF-2BC5-4C75-B59D-5AAE46600351}" type="sibTrans" cxnId="{E297E64E-51EF-490D-8B5E-9FF8F0737591}">
      <dgm:prSet/>
      <dgm:spPr/>
      <dgm:t>
        <a:bodyPr/>
        <a:lstStyle/>
        <a:p>
          <a:endParaRPr lang="fr-FR"/>
        </a:p>
      </dgm:t>
    </dgm:pt>
    <dgm:pt modelId="{90E3D4A1-1ACF-4DEC-9F27-9F407C98DFE7}">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65000"/>
          </a:schemeClr>
        </a:solidFill>
      </dgm:spPr>
      <dgm:t>
        <a:bodyPr/>
        <a:lstStyle/>
        <a:p>
          <a:r>
            <a:rPr lang="fr-FR" dirty="0" err="1">
              <a:solidFill>
                <a:schemeClr val="tx1"/>
              </a:solidFill>
            </a:rPr>
            <a:t>Theoretical</a:t>
          </a:r>
          <a:r>
            <a:rPr lang="fr-FR" dirty="0">
              <a:solidFill>
                <a:schemeClr val="tx1"/>
              </a:solidFill>
            </a:rPr>
            <a:t> </a:t>
          </a:r>
          <a:r>
            <a:rPr lang="fr-FR" dirty="0" err="1">
              <a:solidFill>
                <a:schemeClr val="tx1"/>
              </a:solidFill>
            </a:rPr>
            <a:t>framework</a:t>
          </a:r>
          <a:endParaRPr lang="fr-FR" dirty="0">
            <a:solidFill>
              <a:schemeClr val="tx1"/>
            </a:solidFill>
            <a:effectLst/>
          </a:endParaRPr>
        </a:p>
      </dgm:t>
    </dgm:pt>
    <dgm:pt modelId="{76BD8BD3-C9F1-4A2A-ADBD-8B991878515C}" type="parTrans" cxnId="{A1D9C95D-4A6A-4A51-A97C-1007E4003F91}">
      <dgm:prSet/>
      <dgm:spPr/>
      <dgm:t>
        <a:bodyPr/>
        <a:lstStyle/>
        <a:p>
          <a:endParaRPr lang="fr-FR"/>
        </a:p>
      </dgm:t>
    </dgm:pt>
    <dgm:pt modelId="{98BEB5EE-CADD-48DB-A837-132C6B943255}" type="sibTrans" cxnId="{A1D9C95D-4A6A-4A51-A97C-1007E4003F91}">
      <dgm:prSet/>
      <dgm:spPr/>
      <dgm:t>
        <a:bodyPr/>
        <a:lstStyle/>
        <a:p>
          <a:endParaRPr lang="fr-FR"/>
        </a:p>
      </dgm:t>
    </dgm:pt>
    <dgm:pt modelId="{26FE747D-54CE-454A-BB20-D60FB7B4B307}">
      <dgm:prSet phldrT="[Text]">
        <dgm:style>
          <a:lnRef idx="2">
            <a:schemeClr val="accent3">
              <a:shade val="50000"/>
            </a:schemeClr>
          </a:lnRef>
          <a:fillRef idx="1">
            <a:schemeClr val="accent3"/>
          </a:fillRef>
          <a:effectRef idx="0">
            <a:schemeClr val="accent3"/>
          </a:effectRef>
          <a:fontRef idx="minor">
            <a:schemeClr val="lt1"/>
          </a:fontRef>
        </dgm:style>
      </dgm:prSet>
      <dgm:spPr>
        <a:noFill/>
      </dgm:spPr>
      <dgm:t>
        <a:bodyPr/>
        <a:lstStyle/>
        <a:p>
          <a:r>
            <a:rPr lang="fr-FR" dirty="0" err="1">
              <a:solidFill>
                <a:schemeClr val="tx1"/>
              </a:solidFill>
              <a:effectLst/>
            </a:rPr>
            <a:t>Methodology</a:t>
          </a:r>
          <a:endParaRPr lang="fr-FR" dirty="0">
            <a:solidFill>
              <a:schemeClr val="tx1"/>
            </a:solidFill>
            <a:effectLst/>
          </a:endParaRPr>
        </a:p>
      </dgm:t>
    </dgm:pt>
    <dgm:pt modelId="{1B2251B6-04F0-4B64-BDB7-E7D9E7ACCD96}" type="parTrans" cxnId="{EA85F568-A693-499C-9E88-5AED3798ADC5}">
      <dgm:prSet/>
      <dgm:spPr/>
      <dgm:t>
        <a:bodyPr/>
        <a:lstStyle/>
        <a:p>
          <a:endParaRPr lang="fr-FR"/>
        </a:p>
      </dgm:t>
    </dgm:pt>
    <dgm:pt modelId="{304F1460-8D77-4DEE-8A4D-6AEC69FEED1C}" type="sibTrans" cxnId="{EA85F568-A693-499C-9E88-5AED3798ADC5}">
      <dgm:prSet/>
      <dgm:spPr/>
      <dgm:t>
        <a:bodyPr/>
        <a:lstStyle/>
        <a:p>
          <a:endParaRPr lang="fr-FR"/>
        </a:p>
      </dgm:t>
    </dgm:pt>
    <dgm:pt modelId="{4B1076FC-B819-486A-8575-84A6C5115689}" type="pres">
      <dgm:prSet presAssocID="{9B1D6522-364D-42A0-9327-1FAC21C23579}" presName="Name0" presStyleCnt="0">
        <dgm:presLayoutVars>
          <dgm:dir/>
          <dgm:animLvl val="lvl"/>
          <dgm:resizeHandles val="exact"/>
        </dgm:presLayoutVars>
      </dgm:prSet>
      <dgm:spPr/>
    </dgm:pt>
    <dgm:pt modelId="{ABC28890-9E55-4D7C-8F7B-FCEB1F468632}" type="pres">
      <dgm:prSet presAssocID="{5C58F2C9-D46C-4F5F-98BE-DB6722DD8E20}" presName="parTxOnly" presStyleLbl="node1" presStyleIdx="0" presStyleCnt="3">
        <dgm:presLayoutVars>
          <dgm:chMax val="0"/>
          <dgm:chPref val="0"/>
          <dgm:bulletEnabled val="1"/>
        </dgm:presLayoutVars>
      </dgm:prSet>
      <dgm:spPr/>
    </dgm:pt>
    <dgm:pt modelId="{6CB6F014-B570-4E87-AC46-B2721254581C}" type="pres">
      <dgm:prSet presAssocID="{B71C41CF-2BC5-4C75-B59D-5AAE46600351}" presName="parTxOnlySpace" presStyleCnt="0"/>
      <dgm:spPr/>
    </dgm:pt>
    <dgm:pt modelId="{79984066-782D-478A-B43F-332F4884C7AD}" type="pres">
      <dgm:prSet presAssocID="{90E3D4A1-1ACF-4DEC-9F27-9F407C98DFE7}" presName="parTxOnly" presStyleLbl="node1" presStyleIdx="1" presStyleCnt="3">
        <dgm:presLayoutVars>
          <dgm:chMax val="0"/>
          <dgm:chPref val="0"/>
          <dgm:bulletEnabled val="1"/>
        </dgm:presLayoutVars>
      </dgm:prSet>
      <dgm:spPr/>
    </dgm:pt>
    <dgm:pt modelId="{9731CD89-BDA0-4952-9A4F-116575B98964}" type="pres">
      <dgm:prSet presAssocID="{98BEB5EE-CADD-48DB-A837-132C6B943255}" presName="parTxOnlySpace" presStyleCnt="0"/>
      <dgm:spPr/>
    </dgm:pt>
    <dgm:pt modelId="{0331BBD6-FEF5-4EBF-A3FD-D8E9B92C311B}" type="pres">
      <dgm:prSet presAssocID="{26FE747D-54CE-454A-BB20-D60FB7B4B307}" presName="parTxOnly" presStyleLbl="node1" presStyleIdx="2" presStyleCnt="3">
        <dgm:presLayoutVars>
          <dgm:chMax val="0"/>
          <dgm:chPref val="0"/>
          <dgm:bulletEnabled val="1"/>
        </dgm:presLayoutVars>
      </dgm:prSet>
      <dgm:spPr/>
    </dgm:pt>
  </dgm:ptLst>
  <dgm:cxnLst>
    <dgm:cxn modelId="{FC87E53A-54CE-4DC2-91B9-3B1D07A59FD4}" type="presOf" srcId="{90E3D4A1-1ACF-4DEC-9F27-9F407C98DFE7}" destId="{79984066-782D-478A-B43F-332F4884C7AD}" srcOrd="0" destOrd="0" presId="urn:microsoft.com/office/officeart/2005/8/layout/chevron1"/>
    <dgm:cxn modelId="{A1D9C95D-4A6A-4A51-A97C-1007E4003F91}" srcId="{9B1D6522-364D-42A0-9327-1FAC21C23579}" destId="{90E3D4A1-1ACF-4DEC-9F27-9F407C98DFE7}" srcOrd="1" destOrd="0" parTransId="{76BD8BD3-C9F1-4A2A-ADBD-8B991878515C}" sibTransId="{98BEB5EE-CADD-48DB-A837-132C6B943255}"/>
    <dgm:cxn modelId="{EA85F568-A693-499C-9E88-5AED3798ADC5}" srcId="{9B1D6522-364D-42A0-9327-1FAC21C23579}" destId="{26FE747D-54CE-454A-BB20-D60FB7B4B307}" srcOrd="2" destOrd="0" parTransId="{1B2251B6-04F0-4B64-BDB7-E7D9E7ACCD96}" sibTransId="{304F1460-8D77-4DEE-8A4D-6AEC69FEED1C}"/>
    <dgm:cxn modelId="{E297E64E-51EF-490D-8B5E-9FF8F0737591}" srcId="{9B1D6522-364D-42A0-9327-1FAC21C23579}" destId="{5C58F2C9-D46C-4F5F-98BE-DB6722DD8E20}" srcOrd="0" destOrd="0" parTransId="{EBF734CE-3DA6-4272-BAFC-0CC569E9C790}" sibTransId="{B71C41CF-2BC5-4C75-B59D-5AAE46600351}"/>
    <dgm:cxn modelId="{47928355-CB4A-4FC4-AC9A-EEFB5412D2BB}" type="presOf" srcId="{26FE747D-54CE-454A-BB20-D60FB7B4B307}" destId="{0331BBD6-FEF5-4EBF-A3FD-D8E9B92C311B}" srcOrd="0" destOrd="0" presId="urn:microsoft.com/office/officeart/2005/8/layout/chevron1"/>
    <dgm:cxn modelId="{02EDE0C7-7EF1-4E75-BEAA-7CAB0687E4AF}" type="presOf" srcId="{9B1D6522-364D-42A0-9327-1FAC21C23579}" destId="{4B1076FC-B819-486A-8575-84A6C5115689}" srcOrd="0" destOrd="0" presId="urn:microsoft.com/office/officeart/2005/8/layout/chevron1"/>
    <dgm:cxn modelId="{A6963DE9-F666-4787-B6B7-E32337B35D7B}" type="presOf" srcId="{5C58F2C9-D46C-4F5F-98BE-DB6722DD8E20}" destId="{ABC28890-9E55-4D7C-8F7B-FCEB1F468632}" srcOrd="0" destOrd="0" presId="urn:microsoft.com/office/officeart/2005/8/layout/chevron1"/>
    <dgm:cxn modelId="{D590D58A-C885-4F58-856A-25D236C65687}" type="presParOf" srcId="{4B1076FC-B819-486A-8575-84A6C5115689}" destId="{ABC28890-9E55-4D7C-8F7B-FCEB1F468632}" srcOrd="0" destOrd="0" presId="urn:microsoft.com/office/officeart/2005/8/layout/chevron1"/>
    <dgm:cxn modelId="{D078A176-7447-4D73-8A67-09C984983015}" type="presParOf" srcId="{4B1076FC-B819-486A-8575-84A6C5115689}" destId="{6CB6F014-B570-4E87-AC46-B2721254581C}" srcOrd="1" destOrd="0" presId="urn:microsoft.com/office/officeart/2005/8/layout/chevron1"/>
    <dgm:cxn modelId="{16CFF647-A476-4B05-A698-BE186AF53315}" type="presParOf" srcId="{4B1076FC-B819-486A-8575-84A6C5115689}" destId="{79984066-782D-478A-B43F-332F4884C7AD}" srcOrd="2" destOrd="0" presId="urn:microsoft.com/office/officeart/2005/8/layout/chevron1"/>
    <dgm:cxn modelId="{6211C3F9-1366-4EE9-A7A3-2A7B24F1C5E3}" type="presParOf" srcId="{4B1076FC-B819-486A-8575-84A6C5115689}" destId="{9731CD89-BDA0-4952-9A4F-116575B98964}" srcOrd="3" destOrd="0" presId="urn:microsoft.com/office/officeart/2005/8/layout/chevron1"/>
    <dgm:cxn modelId="{3E2C768D-1337-4521-92F0-292BC97A839D}" type="presParOf" srcId="{4B1076FC-B819-486A-8575-84A6C5115689}" destId="{0331BBD6-FEF5-4EBF-A3FD-D8E9B92C311B}"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06738-FB57-4B22-AB8D-EE60A4A9F826}">
      <dsp:nvSpPr>
        <dsp:cNvPr id="0" name=""/>
        <dsp:cNvSpPr/>
      </dsp:nvSpPr>
      <dsp:spPr>
        <a:xfrm>
          <a:off x="2409255" y="0"/>
          <a:ext cx="5796184" cy="36200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i="0" kern="1200" noProof="0" dirty="0">
              <a:solidFill>
                <a:schemeClr val="bg1"/>
              </a:solidFill>
            </a:rPr>
            <a:t>The practices implemented by farmers are interconnected as sustainability strategies not only attempt to address individual farmers' challenges, but also contribute to overcoming shared challenges at local, national and broader levels.</a:t>
          </a:r>
          <a:endParaRPr lang="fr-FR" sz="2000" b="1" i="0" kern="1200" noProof="0" dirty="0">
            <a:solidFill>
              <a:schemeClr val="bg1"/>
            </a:solidFill>
          </a:endParaRPr>
        </a:p>
      </dsp:txBody>
      <dsp:txXfrm>
        <a:off x="3258086" y="530149"/>
        <a:ext cx="4098522" cy="25597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21F12-5D20-46C6-85C1-4EADF8A51E57}">
      <dsp:nvSpPr>
        <dsp:cNvPr id="0" name=""/>
        <dsp:cNvSpPr/>
      </dsp:nvSpPr>
      <dsp:spPr>
        <a:xfrm rot="5400000">
          <a:off x="3740695" y="-1332777"/>
          <a:ext cx="1091802" cy="40344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No surplus
</a:t>
          </a:r>
          <a:r>
            <a:rPr lang="fr-FR" sz="2400" kern="1200" dirty="0" err="1"/>
            <a:t>Occasional</a:t>
          </a:r>
          <a:r>
            <a:rPr lang="fr-FR" sz="2400" kern="1200" dirty="0"/>
            <a:t> sale</a:t>
          </a:r>
        </a:p>
      </dsp:txBody>
      <dsp:txXfrm rot="-5400000">
        <a:off x="2269375" y="191840"/>
        <a:ext cx="3981147" cy="985208"/>
      </dsp:txXfrm>
    </dsp:sp>
    <dsp:sp modelId="{7B94DC69-9C0B-4D4A-8A09-32D22C3B2F2F}">
      <dsp:nvSpPr>
        <dsp:cNvPr id="0" name=""/>
        <dsp:cNvSpPr/>
      </dsp:nvSpPr>
      <dsp:spPr>
        <a:xfrm>
          <a:off x="0" y="2067"/>
          <a:ext cx="2269374" cy="136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err="1"/>
            <a:t>Subsistence</a:t>
          </a:r>
          <a:r>
            <a:rPr lang="fr-FR" sz="2400" kern="1200" dirty="0"/>
            <a:t> </a:t>
          </a:r>
          <a:r>
            <a:rPr lang="fr-FR" sz="2400" kern="1200" dirty="0" err="1"/>
            <a:t>farms</a:t>
          </a:r>
          <a:endParaRPr lang="fr-FR" sz="2400" kern="1200" dirty="0"/>
        </a:p>
        <a:p>
          <a:pPr marL="0" lvl="0" indent="0" algn="ctr" defTabSz="1066800">
            <a:lnSpc>
              <a:spcPct val="90000"/>
            </a:lnSpc>
            <a:spcBef>
              <a:spcPct val="0"/>
            </a:spcBef>
            <a:spcAft>
              <a:spcPct val="35000"/>
            </a:spcAft>
            <a:buNone/>
          </a:pPr>
          <a:r>
            <a:rPr lang="fr-FR" sz="2400" kern="1200" dirty="0"/>
            <a:t>57%</a:t>
          </a:r>
        </a:p>
      </dsp:txBody>
      <dsp:txXfrm>
        <a:off x="66622" y="68689"/>
        <a:ext cx="2136130" cy="1231509"/>
      </dsp:txXfrm>
    </dsp:sp>
    <dsp:sp modelId="{FF0E31D4-9D1C-4CDF-8375-BF7258E055C0}">
      <dsp:nvSpPr>
        <dsp:cNvPr id="0" name=""/>
        <dsp:cNvSpPr/>
      </dsp:nvSpPr>
      <dsp:spPr>
        <a:xfrm rot="5400000">
          <a:off x="3740695" y="100213"/>
          <a:ext cx="1091802" cy="40344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More frequent sales
Trend towards specialization</a:t>
          </a:r>
          <a:endParaRPr lang="fr-FR" sz="2400" kern="1200" dirty="0"/>
        </a:p>
      </dsp:txBody>
      <dsp:txXfrm rot="-5400000">
        <a:off x="2269375" y="1624831"/>
        <a:ext cx="3981147" cy="985208"/>
      </dsp:txXfrm>
    </dsp:sp>
    <dsp:sp modelId="{CE5DE793-614F-4C98-A9E0-4755DEE3C85B}">
      <dsp:nvSpPr>
        <dsp:cNvPr id="0" name=""/>
        <dsp:cNvSpPr/>
      </dsp:nvSpPr>
      <dsp:spPr>
        <a:xfrm>
          <a:off x="0" y="1435059"/>
          <a:ext cx="2269374" cy="136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err="1"/>
            <a:t>Intermediate</a:t>
          </a:r>
          <a:r>
            <a:rPr lang="fr-FR" sz="2400" kern="1200" dirty="0"/>
            <a:t> </a:t>
          </a:r>
          <a:r>
            <a:rPr lang="fr-FR" sz="2400" kern="1200" dirty="0" err="1"/>
            <a:t>farms</a:t>
          </a:r>
          <a:endParaRPr lang="fr-FR" sz="2400" kern="1200" dirty="0"/>
        </a:p>
        <a:p>
          <a:pPr marL="0" lvl="0" indent="0" algn="ctr" defTabSz="1066800">
            <a:lnSpc>
              <a:spcPct val="90000"/>
            </a:lnSpc>
            <a:spcBef>
              <a:spcPct val="0"/>
            </a:spcBef>
            <a:spcAft>
              <a:spcPct val="35000"/>
            </a:spcAft>
            <a:buNone/>
          </a:pPr>
          <a:r>
            <a:rPr lang="fr-FR" sz="2400" kern="1200" dirty="0"/>
            <a:t>33%</a:t>
          </a:r>
        </a:p>
      </dsp:txBody>
      <dsp:txXfrm>
        <a:off x="66622" y="1501681"/>
        <a:ext cx="2136130" cy="1231509"/>
      </dsp:txXfrm>
    </dsp:sp>
    <dsp:sp modelId="{8748891B-F90D-4EF4-8A3F-0BD2A330098B}">
      <dsp:nvSpPr>
        <dsp:cNvPr id="0" name=""/>
        <dsp:cNvSpPr/>
      </dsp:nvSpPr>
      <dsp:spPr>
        <a:xfrm rot="5400000">
          <a:off x="3740695" y="1533205"/>
          <a:ext cx="1091802" cy="40344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Surplus sold at market
Specialization (meat)</a:t>
          </a:r>
          <a:endParaRPr lang="fr-FR" sz="2400" kern="1200" dirty="0"/>
        </a:p>
      </dsp:txBody>
      <dsp:txXfrm rot="-5400000">
        <a:off x="2269375" y="3057823"/>
        <a:ext cx="3981147" cy="985208"/>
      </dsp:txXfrm>
    </dsp:sp>
    <dsp:sp modelId="{226660C5-34E3-4420-B7A6-F6925A0B6DF3}">
      <dsp:nvSpPr>
        <dsp:cNvPr id="0" name=""/>
        <dsp:cNvSpPr/>
      </dsp:nvSpPr>
      <dsp:spPr>
        <a:xfrm>
          <a:off x="0" y="2868050"/>
          <a:ext cx="2269374" cy="136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err="1"/>
            <a:t>Specialized</a:t>
          </a:r>
          <a:r>
            <a:rPr lang="fr-FR" sz="2400" kern="1200" dirty="0"/>
            <a:t> </a:t>
          </a:r>
          <a:r>
            <a:rPr lang="fr-FR" sz="2400" kern="1200" dirty="0" err="1"/>
            <a:t>farms</a:t>
          </a:r>
          <a:endParaRPr lang="fr-FR" sz="2400" kern="1200" dirty="0"/>
        </a:p>
        <a:p>
          <a:pPr marL="0" lvl="0" indent="0" algn="ctr" defTabSz="1066800">
            <a:lnSpc>
              <a:spcPct val="90000"/>
            </a:lnSpc>
            <a:spcBef>
              <a:spcPct val="0"/>
            </a:spcBef>
            <a:spcAft>
              <a:spcPct val="35000"/>
            </a:spcAft>
            <a:buNone/>
          </a:pPr>
          <a:r>
            <a:rPr lang="fr-FR" sz="2400" kern="1200" dirty="0"/>
            <a:t>10%</a:t>
          </a:r>
        </a:p>
      </dsp:txBody>
      <dsp:txXfrm>
        <a:off x="66622" y="2934672"/>
        <a:ext cx="2136130" cy="12315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4E2E9-1810-433F-ADA2-49532141A1C7}">
      <dsp:nvSpPr>
        <dsp:cNvPr id="0" name=""/>
        <dsp:cNvSpPr/>
      </dsp:nvSpPr>
      <dsp:spPr>
        <a:xfrm rot="16200000">
          <a:off x="307281" y="-307281"/>
          <a:ext cx="2034308" cy="264887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err="1"/>
            <a:t>Farm</a:t>
          </a:r>
          <a:r>
            <a:rPr lang="fr-FR" sz="2400" kern="1200" dirty="0"/>
            <a:t> structure</a:t>
          </a:r>
        </a:p>
      </dsp:txBody>
      <dsp:txXfrm rot="5400000">
        <a:off x="0" y="0"/>
        <a:ext cx="2648872" cy="1525731"/>
      </dsp:txXfrm>
    </dsp:sp>
    <dsp:sp modelId="{ECAA5115-3653-4CED-B54A-77CDE0724024}">
      <dsp:nvSpPr>
        <dsp:cNvPr id="0" name=""/>
        <dsp:cNvSpPr/>
      </dsp:nvSpPr>
      <dsp:spPr>
        <a:xfrm>
          <a:off x="2648872" y="0"/>
          <a:ext cx="2648872" cy="203430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t>High production </a:t>
          </a:r>
          <a:r>
            <a:rPr lang="fr-FR" sz="2400" kern="1200" dirty="0" err="1"/>
            <a:t>costs</a:t>
          </a:r>
          <a:endParaRPr lang="fr-FR" sz="2400" kern="1200" dirty="0"/>
        </a:p>
      </dsp:txBody>
      <dsp:txXfrm>
        <a:off x="2648872" y="0"/>
        <a:ext cx="2648872" cy="1525731"/>
      </dsp:txXfrm>
    </dsp:sp>
    <dsp:sp modelId="{9FE5F76D-C86F-4B0F-836C-85015A05D2C7}">
      <dsp:nvSpPr>
        <dsp:cNvPr id="0" name=""/>
        <dsp:cNvSpPr/>
      </dsp:nvSpPr>
      <dsp:spPr>
        <a:xfrm rot="10800000">
          <a:off x="0" y="2034308"/>
          <a:ext cx="2648872" cy="203430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err="1"/>
            <a:t>Lack</a:t>
          </a:r>
          <a:r>
            <a:rPr lang="fr-FR" sz="2400" kern="1200" dirty="0"/>
            <a:t> of </a:t>
          </a:r>
          <a:r>
            <a:rPr lang="fr-FR" sz="2400" kern="1200" dirty="0" err="1"/>
            <a:t>cooperatives</a:t>
          </a:r>
          <a:endParaRPr lang="fr-FR" sz="2400" kern="1200" dirty="0"/>
        </a:p>
      </dsp:txBody>
      <dsp:txXfrm rot="10800000">
        <a:off x="0" y="2542885"/>
        <a:ext cx="2648872" cy="1525731"/>
      </dsp:txXfrm>
    </dsp:sp>
    <dsp:sp modelId="{4BE1D80A-BF21-421A-AFE9-998F60F4C29A}">
      <dsp:nvSpPr>
        <dsp:cNvPr id="0" name=""/>
        <dsp:cNvSpPr/>
      </dsp:nvSpPr>
      <dsp:spPr>
        <a:xfrm rot="5400000">
          <a:off x="2956153" y="1727026"/>
          <a:ext cx="2034308" cy="264887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Sanitary control and </a:t>
          </a:r>
          <a:r>
            <a:rPr lang="en-GB" sz="2400" kern="1200" dirty="0" err="1"/>
            <a:t>labeling</a:t>
          </a:r>
          <a:r>
            <a:rPr lang="en-GB" sz="2400" kern="1200" dirty="0"/>
            <a:t> of food products</a:t>
          </a:r>
          <a:endParaRPr lang="fr-FR" sz="2400" kern="1200" dirty="0"/>
        </a:p>
      </dsp:txBody>
      <dsp:txXfrm rot="-5400000">
        <a:off x="2648872" y="2542885"/>
        <a:ext cx="2648872" cy="1525731"/>
      </dsp:txXfrm>
    </dsp:sp>
    <dsp:sp modelId="{A503A918-3B88-422C-9C6E-A2AAD66AB65A}">
      <dsp:nvSpPr>
        <dsp:cNvPr id="0" name=""/>
        <dsp:cNvSpPr/>
      </dsp:nvSpPr>
      <dsp:spPr>
        <a:xfrm>
          <a:off x="1854210" y="1525731"/>
          <a:ext cx="1589323" cy="101715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Strong demand for fresh meat</a:t>
          </a:r>
          <a:endParaRPr lang="fr-FR" sz="1800" b="1" kern="1200" dirty="0">
            <a:solidFill>
              <a:schemeClr val="tx1"/>
            </a:solidFill>
          </a:endParaRPr>
        </a:p>
      </dsp:txBody>
      <dsp:txXfrm>
        <a:off x="1903863" y="1575384"/>
        <a:ext cx="1490017" cy="9178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08C7-A39C-4F89-AC41-FEF888C93C2F}">
      <dsp:nvSpPr>
        <dsp:cNvPr id="0" name=""/>
        <dsp:cNvSpPr/>
      </dsp:nvSpPr>
      <dsp:spPr>
        <a:xfrm rot="16200000">
          <a:off x="1611709" y="-1611709"/>
          <a:ext cx="2262981" cy="5486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kern="1200" noProof="0" dirty="0"/>
            <a:t>Product </a:t>
          </a:r>
          <a:r>
            <a:rPr lang="fr-FR" sz="3200" kern="1200" noProof="0" dirty="0" err="1"/>
            <a:t>specificity</a:t>
          </a:r>
          <a:r>
            <a:rPr lang="fr-FR" sz="3200" kern="1200" noProof="0" dirty="0"/>
            <a:t>
</a:t>
          </a:r>
          <a:r>
            <a:rPr lang="fr-FR" sz="3200" kern="1200" noProof="0" dirty="0" err="1"/>
            <a:t>Meat</a:t>
          </a:r>
          <a:r>
            <a:rPr lang="fr-FR" sz="3200" kern="1200" noProof="0" dirty="0"/>
            <a:t>/</a:t>
          </a:r>
          <a:r>
            <a:rPr lang="fr-FR" sz="3200" kern="1200" noProof="0" dirty="0" err="1"/>
            <a:t>Cheese</a:t>
          </a:r>
          <a:endParaRPr lang="fr-FR" sz="3200" kern="1200" noProof="0" dirty="0"/>
        </a:p>
      </dsp:txBody>
      <dsp:txXfrm rot="5400000">
        <a:off x="-1" y="1"/>
        <a:ext cx="5486400" cy="1697236"/>
      </dsp:txXfrm>
    </dsp:sp>
    <dsp:sp modelId="{BFA0795A-078E-405B-8A54-F1CCD2F8FB32}">
      <dsp:nvSpPr>
        <dsp:cNvPr id="0" name=""/>
        <dsp:cNvSpPr/>
      </dsp:nvSpPr>
      <dsp:spPr>
        <a:xfrm>
          <a:off x="5486400" y="0"/>
          <a:ext cx="54864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kern="1200" dirty="0"/>
            <a:t>Short circuits</a:t>
          </a:r>
        </a:p>
      </dsp:txBody>
      <dsp:txXfrm>
        <a:off x="5486400" y="0"/>
        <a:ext cx="5486400" cy="1697236"/>
      </dsp:txXfrm>
    </dsp:sp>
    <dsp:sp modelId="{26921846-43A5-4378-9022-9AB128122DD4}">
      <dsp:nvSpPr>
        <dsp:cNvPr id="0" name=""/>
        <dsp:cNvSpPr/>
      </dsp:nvSpPr>
      <dsp:spPr>
        <a:xfrm rot="10800000">
          <a:off x="0" y="2262981"/>
          <a:ext cx="54864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0" i="0" u="none" kern="1200" dirty="0"/>
            <a:t>Strong demand for local animal products with specificity</a:t>
          </a:r>
          <a:endParaRPr lang="fr-FR" sz="3200" kern="1200" dirty="0"/>
        </a:p>
      </dsp:txBody>
      <dsp:txXfrm rot="10800000">
        <a:off x="0" y="2828726"/>
        <a:ext cx="5486400" cy="1697236"/>
      </dsp:txXfrm>
    </dsp:sp>
    <dsp:sp modelId="{3FA7E9C5-0F4A-40B2-A3AF-92305A14752A}">
      <dsp:nvSpPr>
        <dsp:cNvPr id="0" name=""/>
        <dsp:cNvSpPr/>
      </dsp:nvSpPr>
      <dsp:spPr>
        <a:xfrm rot="5400000">
          <a:off x="7098109" y="651272"/>
          <a:ext cx="2262981" cy="5486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Collective actions</a:t>
          </a:r>
          <a:endParaRPr lang="fr-FR" sz="3200" kern="1200" dirty="0"/>
        </a:p>
      </dsp:txBody>
      <dsp:txXfrm rot="-5400000">
        <a:off x="5486399" y="2828726"/>
        <a:ext cx="5486400" cy="1697236"/>
      </dsp:txXfrm>
    </dsp:sp>
    <dsp:sp modelId="{6E97F9B3-B937-4B8D-AC63-35ADF310666D}">
      <dsp:nvSpPr>
        <dsp:cNvPr id="0" name=""/>
        <dsp:cNvSpPr/>
      </dsp:nvSpPr>
      <dsp:spPr>
        <a:xfrm>
          <a:off x="3840480" y="1697236"/>
          <a:ext cx="3291840" cy="113149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u="none" kern="1200" dirty="0" err="1"/>
            <a:t>Factors</a:t>
          </a:r>
          <a:r>
            <a:rPr lang="fr-FR" sz="2400" b="1" i="0" u="none" kern="1200" dirty="0"/>
            <a:t> for transition</a:t>
          </a:r>
          <a:endParaRPr lang="fr-FR" sz="2400" b="1" kern="1200" dirty="0">
            <a:solidFill>
              <a:schemeClr val="bg1"/>
            </a:solidFill>
          </a:endParaRPr>
        </a:p>
      </dsp:txBody>
      <dsp:txXfrm>
        <a:off x="3895715" y="1752471"/>
        <a:ext cx="3181370" cy="10210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08C7-A39C-4F89-AC41-FEF888C93C2F}">
      <dsp:nvSpPr>
        <dsp:cNvPr id="0" name=""/>
        <dsp:cNvSpPr/>
      </dsp:nvSpPr>
      <dsp:spPr>
        <a:xfrm rot="16200000">
          <a:off x="1611709" y="-1611709"/>
          <a:ext cx="2262981" cy="5486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0" i="0" u="none" kern="1200" dirty="0"/>
            <a:t>Lack of safeguarding of specificity</a:t>
          </a:r>
          <a:endParaRPr lang="fr-FR" sz="3200" kern="1200" dirty="0"/>
        </a:p>
      </dsp:txBody>
      <dsp:txXfrm rot="5400000">
        <a:off x="-1" y="1"/>
        <a:ext cx="5486400" cy="1697236"/>
      </dsp:txXfrm>
    </dsp:sp>
    <dsp:sp modelId="{BFA0795A-078E-405B-8A54-F1CCD2F8FB32}">
      <dsp:nvSpPr>
        <dsp:cNvPr id="0" name=""/>
        <dsp:cNvSpPr/>
      </dsp:nvSpPr>
      <dsp:spPr>
        <a:xfrm>
          <a:off x="5486400" y="0"/>
          <a:ext cx="54864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kern="1200" noProof="0" dirty="0"/>
            <a:t>Low </a:t>
          </a:r>
          <a:r>
            <a:rPr lang="fr-FR" sz="3200" kern="1200" noProof="0" dirty="0" err="1"/>
            <a:t>governance</a:t>
          </a:r>
          <a:r>
            <a:rPr lang="fr-FR" sz="3200" kern="1200" noProof="0" dirty="0"/>
            <a:t> of value </a:t>
          </a:r>
          <a:r>
            <a:rPr lang="fr-FR" sz="3200" kern="1200" noProof="0" dirty="0" err="1"/>
            <a:t>chains</a:t>
          </a:r>
          <a:endParaRPr lang="fr-FR" sz="3200" kern="1200" noProof="0" dirty="0"/>
        </a:p>
      </dsp:txBody>
      <dsp:txXfrm>
        <a:off x="5486400" y="0"/>
        <a:ext cx="5486400" cy="1697236"/>
      </dsp:txXfrm>
    </dsp:sp>
    <dsp:sp modelId="{26921846-43A5-4378-9022-9AB128122DD4}">
      <dsp:nvSpPr>
        <dsp:cNvPr id="0" name=""/>
        <dsp:cNvSpPr/>
      </dsp:nvSpPr>
      <dsp:spPr>
        <a:xfrm rot="10800000">
          <a:off x="0" y="2262981"/>
          <a:ext cx="54864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b="0" i="0" u="none" kern="1200" dirty="0" err="1"/>
            <a:t>Lack</a:t>
          </a:r>
          <a:r>
            <a:rPr lang="fr-FR" sz="3200" b="0" i="0" u="none" kern="1200" dirty="0"/>
            <a:t> of </a:t>
          </a:r>
          <a:r>
            <a:rPr lang="fr-FR" sz="3200" b="0" i="0" u="none" kern="1200" dirty="0" err="1"/>
            <a:t>market</a:t>
          </a:r>
          <a:r>
            <a:rPr lang="fr-FR" sz="3200" b="0" i="0" u="none" kern="1200" dirty="0"/>
            <a:t> power</a:t>
          </a:r>
          <a:endParaRPr lang="fr-FR" sz="3200" kern="1200" dirty="0"/>
        </a:p>
      </dsp:txBody>
      <dsp:txXfrm rot="10800000">
        <a:off x="0" y="2828726"/>
        <a:ext cx="5486400" cy="1697236"/>
      </dsp:txXfrm>
    </dsp:sp>
    <dsp:sp modelId="{3FA7E9C5-0F4A-40B2-A3AF-92305A14752A}">
      <dsp:nvSpPr>
        <dsp:cNvPr id="0" name=""/>
        <dsp:cNvSpPr/>
      </dsp:nvSpPr>
      <dsp:spPr>
        <a:xfrm rot="5400000">
          <a:off x="7098109" y="651272"/>
          <a:ext cx="2262981" cy="5486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High production costs</a:t>
          </a:r>
          <a:endParaRPr lang="fr-FR" sz="3200" kern="1200" dirty="0"/>
        </a:p>
      </dsp:txBody>
      <dsp:txXfrm rot="-5400000">
        <a:off x="5486399" y="2828726"/>
        <a:ext cx="5486400" cy="1697236"/>
      </dsp:txXfrm>
    </dsp:sp>
    <dsp:sp modelId="{6E97F9B3-B937-4B8D-AC63-35ADF310666D}">
      <dsp:nvSpPr>
        <dsp:cNvPr id="0" name=""/>
        <dsp:cNvSpPr/>
      </dsp:nvSpPr>
      <dsp:spPr>
        <a:xfrm>
          <a:off x="3840480" y="1697236"/>
          <a:ext cx="3291840" cy="113149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u="none" kern="1200" dirty="0" err="1"/>
            <a:t>Barriers</a:t>
          </a:r>
          <a:endParaRPr lang="fr-FR" sz="2400" b="1" kern="1200" dirty="0">
            <a:solidFill>
              <a:schemeClr val="bg1"/>
            </a:solidFill>
          </a:endParaRPr>
        </a:p>
      </dsp:txBody>
      <dsp:txXfrm>
        <a:off x="3895715" y="1752471"/>
        <a:ext cx="3181370" cy="10210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6AD6F-1CFA-45A5-8CC2-B766B6F34C1F}">
      <dsp:nvSpPr>
        <dsp:cNvPr id="0" name=""/>
        <dsp:cNvSpPr/>
      </dsp:nvSpPr>
      <dsp:spPr>
        <a:xfrm rot="5400000">
          <a:off x="7442391" y="-2942198"/>
          <a:ext cx="1430295" cy="76776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Quality signs, a driving role for value chains</a:t>
          </a:r>
          <a:r>
            <a:rPr lang="fr-FR" sz="2600" kern="1200" dirty="0"/>
            <a:t>(Bombaj et al., 2021)</a:t>
          </a:r>
        </a:p>
        <a:p>
          <a:pPr marL="228600" lvl="1" indent="-228600" algn="l" defTabSz="1155700">
            <a:lnSpc>
              <a:spcPct val="90000"/>
            </a:lnSpc>
            <a:spcBef>
              <a:spcPct val="0"/>
            </a:spcBef>
            <a:spcAft>
              <a:spcPct val="15000"/>
            </a:spcAft>
            <a:buChar char="•"/>
          </a:pPr>
          <a:r>
            <a:rPr lang="fr-FR" sz="2600" kern="1200" dirty="0"/>
            <a:t>Information </a:t>
          </a:r>
          <a:r>
            <a:rPr lang="fr-FR" sz="2600" kern="1200" dirty="0" err="1"/>
            <a:t>asymmetry</a:t>
          </a:r>
          <a:r>
            <a:rPr lang="fr-FR" sz="2600" kern="1200" dirty="0"/>
            <a:t> (Hoxha et al., 2023)</a:t>
          </a:r>
        </a:p>
      </dsp:txBody>
      <dsp:txXfrm rot="-5400000">
        <a:off x="4318697" y="251317"/>
        <a:ext cx="7607863" cy="1290653"/>
      </dsp:txXfrm>
    </dsp:sp>
    <dsp:sp modelId="{6ABF28A4-4238-435B-B0AF-1AD2B0B325B3}">
      <dsp:nvSpPr>
        <dsp:cNvPr id="0" name=""/>
        <dsp:cNvSpPr/>
      </dsp:nvSpPr>
      <dsp:spPr>
        <a:xfrm>
          <a:off x="0" y="2708"/>
          <a:ext cx="4318697" cy="17878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fr-FR" sz="4000" kern="1200" dirty="0"/>
            <a:t>New </a:t>
          </a:r>
          <a:r>
            <a:rPr lang="fr-FR" sz="4000" kern="1200" dirty="0" err="1"/>
            <a:t>Institutional</a:t>
          </a:r>
          <a:r>
            <a:rPr lang="fr-FR" sz="4000" kern="1200" dirty="0"/>
            <a:t> </a:t>
          </a:r>
          <a:r>
            <a:rPr lang="fr-FR" sz="4000" kern="1200" dirty="0" err="1"/>
            <a:t>Economics</a:t>
          </a:r>
          <a:endParaRPr lang="fr-FR" sz="4000" kern="1200" dirty="0"/>
        </a:p>
      </dsp:txBody>
      <dsp:txXfrm>
        <a:off x="87277" y="89985"/>
        <a:ext cx="4144143" cy="1613315"/>
      </dsp:txXfrm>
    </dsp:sp>
    <dsp:sp modelId="{358EB3C3-FD27-41F1-81D7-9C335A84F375}">
      <dsp:nvSpPr>
        <dsp:cNvPr id="0" name=""/>
        <dsp:cNvSpPr/>
      </dsp:nvSpPr>
      <dsp:spPr>
        <a:xfrm rot="5400000">
          <a:off x="7442391" y="-1064935"/>
          <a:ext cx="1430295" cy="76776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Dynamics of local production systems (Bombaj et al., 2022) </a:t>
          </a:r>
          <a:endParaRPr lang="fr-FR" sz="2600" kern="1200" dirty="0"/>
        </a:p>
        <a:p>
          <a:pPr marL="228600" lvl="1" indent="-228600" algn="l" defTabSz="1155700">
            <a:lnSpc>
              <a:spcPct val="90000"/>
            </a:lnSpc>
            <a:spcBef>
              <a:spcPct val="0"/>
            </a:spcBef>
            <a:spcAft>
              <a:spcPct val="15000"/>
            </a:spcAft>
            <a:buChar char="•"/>
          </a:pPr>
          <a:r>
            <a:rPr lang="en-GB" sz="2600" kern="1200" dirty="0"/>
            <a:t>Territorial approach</a:t>
          </a:r>
          <a:endParaRPr lang="fr-FR" sz="2600" kern="1200" dirty="0"/>
        </a:p>
      </dsp:txBody>
      <dsp:txXfrm rot="-5400000">
        <a:off x="4318697" y="2128580"/>
        <a:ext cx="7607863" cy="1290653"/>
      </dsp:txXfrm>
    </dsp:sp>
    <dsp:sp modelId="{75CD8022-6F3A-4FC2-B597-76E112016EF9}">
      <dsp:nvSpPr>
        <dsp:cNvPr id="0" name=""/>
        <dsp:cNvSpPr/>
      </dsp:nvSpPr>
      <dsp:spPr>
        <a:xfrm>
          <a:off x="0" y="1879972"/>
          <a:ext cx="4318697" cy="17878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fr-FR" sz="4000" kern="1200" dirty="0" err="1"/>
            <a:t>Localised</a:t>
          </a:r>
          <a:r>
            <a:rPr lang="fr-FR" sz="4000" kern="1200" dirty="0"/>
            <a:t> </a:t>
          </a:r>
          <a:r>
            <a:rPr lang="fr-FR" sz="4000" kern="1200" dirty="0" err="1"/>
            <a:t>Agrifood</a:t>
          </a:r>
          <a:r>
            <a:rPr lang="fr-FR" sz="4000" kern="1200" dirty="0"/>
            <a:t> </a:t>
          </a:r>
          <a:r>
            <a:rPr lang="fr-FR" sz="4000" kern="1200" dirty="0" err="1"/>
            <a:t>Systems</a:t>
          </a:r>
          <a:r>
            <a:rPr lang="fr-FR" sz="4000" kern="1200" dirty="0"/>
            <a:t> (SYAL)</a:t>
          </a:r>
        </a:p>
      </dsp:txBody>
      <dsp:txXfrm>
        <a:off x="87277" y="1967249"/>
        <a:ext cx="4144143" cy="1613315"/>
      </dsp:txXfrm>
    </dsp:sp>
    <dsp:sp modelId="{2F7E751A-B09E-4A0D-9465-732BEF82ABCC}">
      <dsp:nvSpPr>
        <dsp:cNvPr id="0" name=""/>
        <dsp:cNvSpPr/>
      </dsp:nvSpPr>
      <dsp:spPr>
        <a:xfrm rot="5400000">
          <a:off x="7442391" y="812327"/>
          <a:ext cx="1430295" cy="76776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Risk aversion (</a:t>
          </a:r>
          <a:r>
            <a:rPr lang="en-US" sz="2600" kern="1200" dirty="0" err="1"/>
            <a:t>Dessart</a:t>
          </a:r>
          <a:r>
            <a:rPr lang="en-US" sz="2600" kern="1200" dirty="0"/>
            <a:t> et al., 2019)</a:t>
          </a:r>
          <a:endParaRPr lang="fr-FR" sz="2600" kern="1200" dirty="0"/>
        </a:p>
        <a:p>
          <a:pPr marL="228600" lvl="1" indent="-228600" algn="l" defTabSz="1155700">
            <a:lnSpc>
              <a:spcPct val="90000"/>
            </a:lnSpc>
            <a:spcBef>
              <a:spcPct val="0"/>
            </a:spcBef>
            <a:spcAft>
              <a:spcPct val="15000"/>
            </a:spcAft>
            <a:buChar char="•"/>
          </a:pPr>
          <a:r>
            <a:rPr lang="fr-FR" sz="2600" b="0" i="0" u="none" kern="1200" dirty="0" err="1"/>
            <a:t>Endogenous</a:t>
          </a:r>
          <a:r>
            <a:rPr lang="fr-FR" sz="2600" b="0" i="0" u="none" kern="1200" dirty="0"/>
            <a:t> and </a:t>
          </a:r>
          <a:r>
            <a:rPr lang="fr-FR" sz="2600" b="0" i="0" u="none" kern="1200" dirty="0" err="1"/>
            <a:t>exogenous</a:t>
          </a:r>
          <a:r>
            <a:rPr lang="fr-FR" sz="2600" b="0" i="0" u="none" kern="1200" dirty="0"/>
            <a:t> </a:t>
          </a:r>
          <a:r>
            <a:rPr lang="fr-FR" sz="2600" b="0" i="0" u="none" kern="1200" dirty="0" err="1"/>
            <a:t>factors</a:t>
          </a:r>
          <a:r>
            <a:rPr lang="fr-FR" sz="2600" b="0" i="0" u="none" kern="1200" dirty="0"/>
            <a:t> (Barnes et al., 2022).</a:t>
          </a:r>
          <a:endParaRPr lang="fr-FR" sz="2600" kern="1200" dirty="0"/>
        </a:p>
      </dsp:txBody>
      <dsp:txXfrm rot="-5400000">
        <a:off x="4318697" y="4005843"/>
        <a:ext cx="7607863" cy="1290653"/>
      </dsp:txXfrm>
    </dsp:sp>
    <dsp:sp modelId="{6BB278E4-7392-4C2E-A95C-DACF8680EE34}">
      <dsp:nvSpPr>
        <dsp:cNvPr id="0" name=""/>
        <dsp:cNvSpPr/>
      </dsp:nvSpPr>
      <dsp:spPr>
        <a:xfrm>
          <a:off x="0" y="3757235"/>
          <a:ext cx="4318697" cy="17878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fr-FR" sz="4000" b="0" i="0" u="none" kern="1200" dirty="0"/>
            <a:t>Theory of </a:t>
          </a:r>
          <a:r>
            <a:rPr lang="fr-FR" sz="4000" b="0" i="0" u="none" kern="1200" dirty="0" err="1"/>
            <a:t>planned</a:t>
          </a:r>
          <a:r>
            <a:rPr lang="fr-FR" sz="4000" b="0" i="0" u="none" kern="1200" dirty="0"/>
            <a:t> </a:t>
          </a:r>
          <a:r>
            <a:rPr lang="fr-FR" sz="4000" b="0" i="0" u="none" kern="1200" dirty="0" err="1"/>
            <a:t>behaviour</a:t>
          </a:r>
          <a:endParaRPr lang="fr-FR" sz="4000" kern="1200" dirty="0"/>
        </a:p>
      </dsp:txBody>
      <dsp:txXfrm>
        <a:off x="87277" y="3844512"/>
        <a:ext cx="4144143" cy="16133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83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Results</a:t>
          </a:r>
          <a:endParaRPr lang="fr-FR" sz="1400" kern="1200" dirty="0">
            <a:solidFill>
              <a:schemeClr val="tx1"/>
            </a:solidFill>
          </a:endParaRPr>
        </a:p>
      </dsp:txBody>
      <dsp:txXfrm>
        <a:off x="448372" y="153120"/>
        <a:ext cx="1339620" cy="893079"/>
      </dsp:txXfrm>
    </dsp:sp>
    <dsp:sp modelId="{79984066-782D-478A-B43F-332F4884C7AD}">
      <dsp:nvSpPr>
        <dsp:cNvPr id="0" name=""/>
        <dsp:cNvSpPr/>
      </dsp:nvSpPr>
      <dsp:spPr>
        <a:xfrm>
          <a:off x="2011262"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Discussion</a:t>
          </a:r>
        </a:p>
      </dsp:txBody>
      <dsp:txXfrm>
        <a:off x="2457802" y="153120"/>
        <a:ext cx="1339620" cy="893079"/>
      </dsp:txXfrm>
    </dsp:sp>
    <dsp:sp modelId="{0331BBD6-FEF5-4EBF-A3FD-D8E9B92C311B}">
      <dsp:nvSpPr>
        <dsp:cNvPr id="0" name=""/>
        <dsp:cNvSpPr/>
      </dsp:nvSpPr>
      <dsp:spPr>
        <a:xfrm>
          <a:off x="4020691" y="153120"/>
          <a:ext cx="2232699" cy="893079"/>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Conclusions</a:t>
          </a:r>
        </a:p>
      </dsp:txBody>
      <dsp:txXfrm>
        <a:off x="4467231" y="153120"/>
        <a:ext cx="1339620" cy="893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890-9E55-4D7C-8F7B-FCEB1F468632}">
      <dsp:nvSpPr>
        <dsp:cNvPr id="0" name=""/>
        <dsp:cNvSpPr/>
      </dsp:nvSpPr>
      <dsp:spPr>
        <a:xfrm>
          <a:off x="1783"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tx1"/>
              </a:solidFill>
            </a:rPr>
            <a:t>Context</a:t>
          </a:r>
          <a:r>
            <a:rPr lang="fr-FR" sz="1400" kern="1200" dirty="0">
              <a:solidFill>
                <a:schemeClr val="tx1"/>
              </a:solidFill>
            </a:rPr>
            <a:t> and issues</a:t>
          </a:r>
        </a:p>
      </dsp:txBody>
      <dsp:txXfrm>
        <a:off x="436307" y="165136"/>
        <a:ext cx="1303572" cy="869047"/>
      </dsp:txXfrm>
    </dsp:sp>
    <dsp:sp modelId="{79984066-782D-478A-B43F-332F4884C7AD}">
      <dsp:nvSpPr>
        <dsp:cNvPr id="0" name=""/>
        <dsp:cNvSpPr/>
      </dsp:nvSpPr>
      <dsp:spPr>
        <a:xfrm>
          <a:off x="1957140" y="165136"/>
          <a:ext cx="2172619" cy="869047"/>
        </a:xfrm>
        <a:prstGeom prst="chevron">
          <a:avLst/>
        </a:prstGeom>
        <a:solidFill>
          <a:schemeClr val="bg1">
            <a:lumMod val="6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rPr>
            <a:t>Theoretical</a:t>
          </a:r>
          <a:r>
            <a:rPr lang="fr-FR" sz="1700" kern="1200" dirty="0">
              <a:solidFill>
                <a:schemeClr val="tx1"/>
              </a:solidFill>
            </a:rPr>
            <a:t> </a:t>
          </a:r>
          <a:r>
            <a:rPr lang="fr-FR" sz="1700" kern="1200" dirty="0" err="1">
              <a:solidFill>
                <a:schemeClr val="tx1"/>
              </a:solidFill>
            </a:rPr>
            <a:t>framework</a:t>
          </a:r>
          <a:endParaRPr lang="fr-FR" sz="1700" kern="1200" dirty="0">
            <a:solidFill>
              <a:schemeClr val="tx1"/>
            </a:solidFill>
            <a:effectLst/>
          </a:endParaRPr>
        </a:p>
      </dsp:txBody>
      <dsp:txXfrm>
        <a:off x="2391664" y="165136"/>
        <a:ext cx="1303572" cy="869047"/>
      </dsp:txXfrm>
    </dsp:sp>
    <dsp:sp modelId="{0331BBD6-FEF5-4EBF-A3FD-D8E9B92C311B}">
      <dsp:nvSpPr>
        <dsp:cNvPr id="0" name=""/>
        <dsp:cNvSpPr/>
      </dsp:nvSpPr>
      <dsp:spPr>
        <a:xfrm>
          <a:off x="3912498" y="165136"/>
          <a:ext cx="2172619" cy="869047"/>
        </a:xfrm>
        <a:prstGeom prst="chevron">
          <a:avLst/>
        </a:prstGeom>
        <a:no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chemeClr val="tx1"/>
              </a:solidFill>
              <a:effectLst/>
            </a:rPr>
            <a:t>Methodology</a:t>
          </a:r>
          <a:endParaRPr lang="fr-FR" sz="1700" kern="1200" dirty="0">
            <a:solidFill>
              <a:schemeClr val="tx1"/>
            </a:solidFill>
            <a:effectLst/>
          </a:endParaRPr>
        </a:p>
      </dsp:txBody>
      <dsp:txXfrm>
        <a:off x="4347022" y="165136"/>
        <a:ext cx="1303572" cy="8690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42C1E-58FA-4586-9E25-3F05901B81DD}"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98AFD-EA71-437D-AD36-403A10F9F2EA}" type="slidenum">
              <a:rPr lang="fr-FR" smtClean="0"/>
              <a:t>‹N°›</a:t>
            </a:fld>
            <a:endParaRPr lang="fr-FR"/>
          </a:p>
        </p:txBody>
      </p:sp>
    </p:spTree>
    <p:extLst>
      <p:ext uri="{BB962C8B-B14F-4D97-AF65-F5344CB8AC3E}">
        <p14:creationId xmlns:p14="http://schemas.microsoft.com/office/powerpoint/2010/main" val="361586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D8C7-93B8-1D93-690E-C5828955986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8ABD5A-7B05-10FA-2776-BA6E35115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8DF2C70-60E7-E850-42B5-1C173A0EE3D2}"/>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5" name="Espace réservé du pied de page 4">
            <a:extLst>
              <a:ext uri="{FF2B5EF4-FFF2-40B4-BE49-F238E27FC236}">
                <a16:creationId xmlns:a16="http://schemas.microsoft.com/office/drawing/2014/main" id="{5E3F3A3B-208B-E08D-57C0-F808C3F2BF12}"/>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AD37284D-D118-5EDD-E28D-6D66370534F9}"/>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401975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1B0DF-F05F-5A9F-B4A6-1FEC66FEEA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F5FF49F-C12A-AE9C-1A0F-E3D72AC4DD8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F33936-AC88-12E9-9181-C64A9F694F07}"/>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5" name="Espace réservé du pied de page 4">
            <a:extLst>
              <a:ext uri="{FF2B5EF4-FFF2-40B4-BE49-F238E27FC236}">
                <a16:creationId xmlns:a16="http://schemas.microsoft.com/office/drawing/2014/main" id="{B345FB59-1940-5552-550E-337F8DBA5B3F}"/>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9A8A6D1-23C5-2150-3C1A-EE3E5ACEB1E2}"/>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274292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0AFE91-9BDE-C873-6033-8E02DC66403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35472FA-E806-74E1-3F16-A1DCFF079C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C9EA44-0640-03A3-A7C9-582B65412040}"/>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5" name="Espace réservé du pied de page 4">
            <a:extLst>
              <a:ext uri="{FF2B5EF4-FFF2-40B4-BE49-F238E27FC236}">
                <a16:creationId xmlns:a16="http://schemas.microsoft.com/office/drawing/2014/main" id="{64D44D22-A7E7-48F0-B5CB-00BFBEDD06D5}"/>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E477CDB-7812-BD96-604A-FFB15FFDC106}"/>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345949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B8ECF-9654-58D2-2144-8AAFDDC3AD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64DF71-8741-7EE1-29AD-6ACCC2C9336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0577E7-1D70-01D2-435D-3531D459EA18}"/>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5" name="Espace réservé du pied de page 4">
            <a:extLst>
              <a:ext uri="{FF2B5EF4-FFF2-40B4-BE49-F238E27FC236}">
                <a16:creationId xmlns:a16="http://schemas.microsoft.com/office/drawing/2014/main" id="{9FEC76CA-4D4F-F6EE-6D51-16719EA73B7F}"/>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1CEFBB10-F2F6-6F9E-4A1B-9FBF0ED97E52}"/>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48590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531EF-FCD0-0FC1-3D1D-AEED1562DB9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84EBD05-3E74-58F6-F5BF-7536FAA56C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542A939-FDBC-62F7-A1A7-045D2DAFCB77}"/>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5" name="Espace réservé du pied de page 4">
            <a:extLst>
              <a:ext uri="{FF2B5EF4-FFF2-40B4-BE49-F238E27FC236}">
                <a16:creationId xmlns:a16="http://schemas.microsoft.com/office/drawing/2014/main" id="{D7F04A74-8E59-5397-EA84-C75B04A241C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30825EC1-5D19-879F-E829-6765BFA2F073}"/>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411315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BACA7-8105-6A49-574D-8D989808FD6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97B1EB-F066-796C-2184-7B09C9FED8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37AC19-963A-2920-5D7B-C94A12FF9E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02B272C-E645-C436-7C97-97D5D2E50DE6}"/>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6" name="Espace réservé du pied de page 5">
            <a:extLst>
              <a:ext uri="{FF2B5EF4-FFF2-40B4-BE49-F238E27FC236}">
                <a16:creationId xmlns:a16="http://schemas.microsoft.com/office/drawing/2014/main" id="{7FBC0330-5224-4D88-B68D-C02D942E849C}"/>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14768B04-5472-82E0-2145-B1CECEB75EC2}"/>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126306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C922D-EE48-314F-A887-9F6EDD62E08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328E128-EF84-8E39-9DAA-C32EF5428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B477940-14A0-5C96-67FC-076BAF7ECC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8E66126-5496-7D50-2185-D6C16186E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B8385BA-FBF1-82CC-48FC-EFA17340730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6AF4256-3461-8912-60DE-6E7009E8CCEA}"/>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8" name="Espace réservé du pied de page 7">
            <a:extLst>
              <a:ext uri="{FF2B5EF4-FFF2-40B4-BE49-F238E27FC236}">
                <a16:creationId xmlns:a16="http://schemas.microsoft.com/office/drawing/2014/main" id="{92D1FC08-A461-4001-829B-139E73AAF179}"/>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0F8D21AB-3278-F480-F962-05350B25A605}"/>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320652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E04D6-D08F-4A97-4EEB-3D699E6F796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D78D889-8567-E636-A6F1-66394EA135F3}"/>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4" name="Espace réservé du pied de page 3">
            <a:extLst>
              <a:ext uri="{FF2B5EF4-FFF2-40B4-BE49-F238E27FC236}">
                <a16:creationId xmlns:a16="http://schemas.microsoft.com/office/drawing/2014/main" id="{28D12D37-5090-9408-37C4-F8BC6CF27AC6}"/>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8F306929-6600-9072-143A-871ECEF6CDDC}"/>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351966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4428022-576E-7A95-528D-0E187796D6D7}"/>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3" name="Espace réservé du pied de page 2">
            <a:extLst>
              <a:ext uri="{FF2B5EF4-FFF2-40B4-BE49-F238E27FC236}">
                <a16:creationId xmlns:a16="http://schemas.microsoft.com/office/drawing/2014/main" id="{D3994FBD-74FA-A669-FA74-17B16F714BBB}"/>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FCAC6B63-6FA0-8F02-A3E0-9030DD43DF30}"/>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77331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ECA60-EB2B-A224-0464-6AA6753954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190E20B-08F9-C992-41CE-832D2D78C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1B8BD0A-39E4-51D8-CB1F-D15800A9B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153ED2-99D6-91E0-5C74-176745687967}"/>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6" name="Espace réservé du pied de page 5">
            <a:extLst>
              <a:ext uri="{FF2B5EF4-FFF2-40B4-BE49-F238E27FC236}">
                <a16:creationId xmlns:a16="http://schemas.microsoft.com/office/drawing/2014/main" id="{68F23362-F799-5D11-971E-D1ED8A6F43A0}"/>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A3167560-44B6-A0FB-39F6-09CF9FD1ADDD}"/>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291758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9B76B-AD9F-BCDB-DCE0-C5BDA74846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FA71BA8-A26E-5F6B-4EB3-18A47EEA6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46C81D-37DA-33D3-9BC6-9ED36EAB8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B2498D-CA3C-1878-DDF6-87CE9DBE4103}"/>
              </a:ext>
            </a:extLst>
          </p:cNvPr>
          <p:cNvSpPr>
            <a:spLocks noGrp="1"/>
          </p:cNvSpPr>
          <p:nvPr>
            <p:ph type="dt" sz="half" idx="10"/>
          </p:nvPr>
        </p:nvSpPr>
        <p:spPr/>
        <p:txBody>
          <a:bodyPr/>
          <a:lstStyle/>
          <a:p>
            <a:fld id="{65AB6618-2D92-42F1-B3BE-4E4B98A05692}" type="datetimeFigureOut">
              <a:rPr lang="en-GB" smtClean="0"/>
              <a:t>18/11/2024</a:t>
            </a:fld>
            <a:endParaRPr lang="en-GB"/>
          </a:p>
        </p:txBody>
      </p:sp>
      <p:sp>
        <p:nvSpPr>
          <p:cNvPr id="6" name="Espace réservé du pied de page 5">
            <a:extLst>
              <a:ext uri="{FF2B5EF4-FFF2-40B4-BE49-F238E27FC236}">
                <a16:creationId xmlns:a16="http://schemas.microsoft.com/office/drawing/2014/main" id="{1B8C8509-5942-ED49-24C4-7FFB615BBAF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50720C16-8774-8898-6197-8987951A70B2}"/>
              </a:ext>
            </a:extLst>
          </p:cNvPr>
          <p:cNvSpPr>
            <a:spLocks noGrp="1"/>
          </p:cNvSpPr>
          <p:nvPr>
            <p:ph type="sldNum" sz="quarter" idx="12"/>
          </p:nvPr>
        </p:nvSpPr>
        <p:spPr/>
        <p:txBody>
          <a:bodyPr/>
          <a:lstStyle/>
          <a:p>
            <a:fld id="{90B4F431-61C6-4DED-B582-EBABBF7856B1}" type="slidenum">
              <a:rPr lang="en-GB" smtClean="0"/>
              <a:t>‹N°›</a:t>
            </a:fld>
            <a:endParaRPr lang="en-GB"/>
          </a:p>
        </p:txBody>
      </p:sp>
    </p:spTree>
    <p:extLst>
      <p:ext uri="{BB962C8B-B14F-4D97-AF65-F5344CB8AC3E}">
        <p14:creationId xmlns:p14="http://schemas.microsoft.com/office/powerpoint/2010/main" val="350454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DF365F7-1837-00FD-B1BE-96D081740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CE7E048-6EAB-76F4-23DC-F83B4255E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C91CF9-E759-5D82-B25A-11CE4B442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B6618-2D92-42F1-B3BE-4E4B98A05692}" type="datetimeFigureOut">
              <a:rPr lang="en-GB" smtClean="0"/>
              <a:t>18/11/2024</a:t>
            </a:fld>
            <a:endParaRPr lang="en-GB"/>
          </a:p>
        </p:txBody>
      </p:sp>
      <p:sp>
        <p:nvSpPr>
          <p:cNvPr id="5" name="Espace réservé du pied de page 4">
            <a:extLst>
              <a:ext uri="{FF2B5EF4-FFF2-40B4-BE49-F238E27FC236}">
                <a16:creationId xmlns:a16="http://schemas.microsoft.com/office/drawing/2014/main" id="{1A23D8C5-FE75-54B3-352D-CBBFCBCA4D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67084A2A-6E35-7189-53A8-2B3023DB10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4F431-61C6-4DED-B582-EBABBF7856B1}" type="slidenum">
              <a:rPr lang="en-GB" smtClean="0"/>
              <a:t>‹N°›</a:t>
            </a:fld>
            <a:endParaRPr lang="en-GB"/>
          </a:p>
        </p:txBody>
      </p:sp>
    </p:spTree>
    <p:extLst>
      <p:ext uri="{BB962C8B-B14F-4D97-AF65-F5344CB8AC3E}">
        <p14:creationId xmlns:p14="http://schemas.microsoft.com/office/powerpoint/2010/main" val="409136413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diagramData" Target="../diagrams/data23.xml"/><Relationship Id="rId2" Type="http://schemas.openxmlformats.org/officeDocument/2006/relationships/diagramData" Target="../diagrams/data21.xml"/><Relationship Id="rId16" Type="http://schemas.microsoft.com/office/2007/relationships/diagramDrawing" Target="../diagrams/drawing23.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diagramData" Target="../diagrams/data26.xml"/><Relationship Id="rId2" Type="http://schemas.openxmlformats.org/officeDocument/2006/relationships/diagramData" Target="../diagrams/data24.xml"/><Relationship Id="rId16" Type="http://schemas.microsoft.com/office/2007/relationships/diagramDrawing" Target="../diagrams/drawing26.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5" Type="http://schemas.openxmlformats.org/officeDocument/2006/relationships/diagramColors" Target="../diagrams/colors26.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6.jpe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diagramData" Target="../diagrams/data20.xml"/><Relationship Id="rId3" Type="http://schemas.openxmlformats.org/officeDocument/2006/relationships/diagramData" Target="../diagrams/data17.xml"/><Relationship Id="rId21" Type="http://schemas.openxmlformats.org/officeDocument/2006/relationships/diagramColors" Target="../diagrams/colors20.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image" Target="../media/image8.jpeg"/><Relationship Id="rId16" Type="http://schemas.openxmlformats.org/officeDocument/2006/relationships/diagramColors" Target="../diagrams/colors19.xml"/><Relationship Id="rId20" Type="http://schemas.openxmlformats.org/officeDocument/2006/relationships/diagramQuickStyle" Target="../diagrams/quickStyle20.xml"/><Relationship Id="rId1" Type="http://schemas.openxmlformats.org/officeDocument/2006/relationships/slideLayout" Target="../slideLayouts/slideLayout1.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19" Type="http://schemas.openxmlformats.org/officeDocument/2006/relationships/diagramLayout" Target="../diagrams/layout20.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microsoft.com/office/2007/relationships/diagramDrawing" Target="../diagrams/drawing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8079-2BF8-6617-5FF4-1A0DA569B4C8}"/>
              </a:ext>
            </a:extLst>
          </p:cNvPr>
          <p:cNvSpPr>
            <a:spLocks noGrp="1"/>
          </p:cNvSpPr>
          <p:nvPr>
            <p:ph type="ctrTitle"/>
          </p:nvPr>
        </p:nvSpPr>
        <p:spPr>
          <a:xfrm>
            <a:off x="552091" y="127364"/>
            <a:ext cx="10896091" cy="2610221"/>
          </a:xfrm>
        </p:spPr>
        <p:txBody>
          <a:bodyPr>
            <a:noAutofit/>
          </a:bodyPr>
          <a:lstStyle/>
          <a:p>
            <a:pPr algn="ctr"/>
            <a:r>
              <a:rPr lang="en-GB" sz="2800" dirty="0"/>
              <a:t>International Conference – 20-22 November in Parma</a:t>
            </a:r>
            <a:br>
              <a:rPr lang="en-GB" sz="4000" dirty="0"/>
            </a:br>
            <a:br>
              <a:rPr lang="en-GB" sz="4000" dirty="0"/>
            </a:br>
            <a:r>
              <a:rPr lang="en-GB" sz="3200" b="1" dirty="0"/>
              <a:t>Is there potential for GI products in Albania? The contribution of the Theory of Planned Behaviour on farmers’ production practices</a:t>
            </a:r>
            <a:br>
              <a:rPr lang="en-GB" sz="3600" b="1" dirty="0"/>
            </a:br>
            <a:endParaRPr lang="en-GB" sz="4000" b="1" i="1" dirty="0"/>
          </a:p>
        </p:txBody>
      </p:sp>
      <p:pic>
        <p:nvPicPr>
          <p:cNvPr id="5" name="Picture 4" descr="A logo of a green and yellow leaf&#10;&#10;Description automatically generated">
            <a:extLst>
              <a:ext uri="{FF2B5EF4-FFF2-40B4-BE49-F238E27FC236}">
                <a16:creationId xmlns:a16="http://schemas.microsoft.com/office/drawing/2014/main" id="{1A3170DD-6745-218F-4E4A-726DE1025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00" y="4343399"/>
            <a:ext cx="3160869" cy="1722673"/>
          </a:xfrm>
          <a:prstGeom prst="rect">
            <a:avLst/>
          </a:prstGeom>
        </p:spPr>
      </p:pic>
      <p:pic>
        <p:nvPicPr>
          <p:cNvPr id="6" name="Picture 5">
            <a:extLst>
              <a:ext uri="{FF2B5EF4-FFF2-40B4-BE49-F238E27FC236}">
                <a16:creationId xmlns:a16="http://schemas.microsoft.com/office/drawing/2014/main" id="{982F87A0-0725-5CF3-B8CF-B9CF826EA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035" y="4409885"/>
            <a:ext cx="1723979" cy="1809018"/>
          </a:xfrm>
          <a:prstGeom prst="rect">
            <a:avLst/>
          </a:prstGeom>
        </p:spPr>
      </p:pic>
      <p:pic>
        <p:nvPicPr>
          <p:cNvPr id="3" name="Picture 1" descr="Description: https://www.google.com/a/umsh.edu.al/images/logo.gif?alpha=1&amp;service=google_default">
            <a:extLst>
              <a:ext uri="{FF2B5EF4-FFF2-40B4-BE49-F238E27FC236}">
                <a16:creationId xmlns:a16="http://schemas.microsoft.com/office/drawing/2014/main" id="{E766F88F-E99D-B3EF-D0E2-BBDCCFD81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198" y="4472560"/>
            <a:ext cx="2331504" cy="124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72389C23-AFF7-89E2-AA0C-91C7B55A1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331" y="4716693"/>
            <a:ext cx="2929133" cy="95401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7CB0FE00-1143-443D-82B3-2D8DAFFCF7C9}"/>
              </a:ext>
            </a:extLst>
          </p:cNvPr>
          <p:cNvSpPr txBox="1"/>
          <p:nvPr/>
        </p:nvSpPr>
        <p:spPr>
          <a:xfrm>
            <a:off x="4332517" y="3005840"/>
            <a:ext cx="3080551" cy="1015663"/>
          </a:xfrm>
          <a:prstGeom prst="rect">
            <a:avLst/>
          </a:prstGeom>
          <a:noFill/>
        </p:spPr>
        <p:txBody>
          <a:bodyPr wrap="square" rtlCol="0">
            <a:spAutoFit/>
          </a:bodyPr>
          <a:lstStyle/>
          <a:p>
            <a:pPr algn="ctr"/>
            <a:r>
              <a:rPr lang="en-US" sz="2000" b="1" dirty="0"/>
              <a:t>Majlinda SHEHU</a:t>
            </a:r>
          </a:p>
          <a:p>
            <a:pPr algn="ctr"/>
            <a:r>
              <a:rPr lang="en-US" sz="2000" b="1" dirty="0"/>
              <a:t>Valter HOXHA</a:t>
            </a:r>
          </a:p>
          <a:p>
            <a:pPr algn="ctr"/>
            <a:r>
              <a:rPr lang="en-US" sz="2000" b="1" dirty="0"/>
              <a:t>Florjan BOMBAJ</a:t>
            </a:r>
            <a:endParaRPr lang="fr-FR" b="1" dirty="0"/>
          </a:p>
        </p:txBody>
      </p:sp>
    </p:spTree>
    <p:extLst>
      <p:ext uri="{BB962C8B-B14F-4D97-AF65-F5344CB8AC3E}">
        <p14:creationId xmlns:p14="http://schemas.microsoft.com/office/powerpoint/2010/main" val="345601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10</a:t>
            </a:fld>
            <a:endParaRPr lang="fr-F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71647172"/>
              </p:ext>
            </p:extLst>
          </p:nvPr>
        </p:nvGraphicFramePr>
        <p:xfrm>
          <a:off x="541361" y="164965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D9B6F7CD-17AB-68F6-2838-BDC0642EF55A}"/>
              </a:ext>
            </a:extLst>
          </p:cNvPr>
          <p:cNvGraphicFramePr>
            <a:graphicFrameLocks/>
          </p:cNvGraphicFramePr>
          <p:nvPr>
            <p:extLst>
              <p:ext uri="{D42A27DB-BD31-4B8C-83A1-F6EECF244321}">
                <p14:modId xmlns:p14="http://schemas.microsoft.com/office/powerpoint/2010/main" val="1294723059"/>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4">
            <a:extLst>
              <a:ext uri="{FF2B5EF4-FFF2-40B4-BE49-F238E27FC236}">
                <a16:creationId xmlns:a16="http://schemas.microsoft.com/office/drawing/2014/main" id="{A7DBC9A7-E6C4-1265-054C-379C1EE773A9}"/>
              </a:ext>
            </a:extLst>
          </p:cNvPr>
          <p:cNvGraphicFramePr>
            <a:graphicFrameLocks/>
          </p:cNvGraphicFramePr>
          <p:nvPr>
            <p:extLst>
              <p:ext uri="{D42A27DB-BD31-4B8C-83A1-F6EECF244321}">
                <p14:modId xmlns:p14="http://schemas.microsoft.com/office/powerpoint/2010/main" val="1924194824"/>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11</a:t>
            </a:fld>
            <a:endParaRPr lang="fr-F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75641031"/>
              </p:ext>
            </p:extLst>
          </p:nvPr>
        </p:nvGraphicFramePr>
        <p:xfrm>
          <a:off x="541361" y="164965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4">
            <a:extLst>
              <a:ext uri="{FF2B5EF4-FFF2-40B4-BE49-F238E27FC236}">
                <a16:creationId xmlns:a16="http://schemas.microsoft.com/office/drawing/2014/main" id="{27A202C3-E0F7-9742-C557-BA104827739C}"/>
              </a:ext>
            </a:extLst>
          </p:cNvPr>
          <p:cNvGraphicFramePr>
            <a:graphicFrameLocks/>
          </p:cNvGraphicFramePr>
          <p:nvPr>
            <p:extLst>
              <p:ext uri="{D42A27DB-BD31-4B8C-83A1-F6EECF244321}">
                <p14:modId xmlns:p14="http://schemas.microsoft.com/office/powerpoint/2010/main" val="1294723059"/>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Content Placeholder 4">
            <a:extLst>
              <a:ext uri="{FF2B5EF4-FFF2-40B4-BE49-F238E27FC236}">
                <a16:creationId xmlns:a16="http://schemas.microsoft.com/office/drawing/2014/main" id="{08662112-E947-AD67-ED33-02F15963F973}"/>
              </a:ext>
            </a:extLst>
          </p:cNvPr>
          <p:cNvGraphicFramePr>
            <a:graphicFrameLocks/>
          </p:cNvGraphicFramePr>
          <p:nvPr>
            <p:extLst>
              <p:ext uri="{D42A27DB-BD31-4B8C-83A1-F6EECF244321}">
                <p14:modId xmlns:p14="http://schemas.microsoft.com/office/powerpoint/2010/main" val="1924194824"/>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12</a:t>
            </a:fld>
            <a:endParaRPr lang="fr-FR"/>
          </a:p>
        </p:txBody>
      </p:sp>
      <p:sp>
        <p:nvSpPr>
          <p:cNvPr id="6" name="Content Placeholder 5"/>
          <p:cNvSpPr>
            <a:spLocks noGrp="1"/>
          </p:cNvSpPr>
          <p:nvPr>
            <p:ph idx="1"/>
          </p:nvPr>
        </p:nvSpPr>
        <p:spPr/>
        <p:txBody>
          <a:bodyPr>
            <a:normAutofit/>
          </a:bodyPr>
          <a:lstStyle/>
          <a:p>
            <a:pPr algn="l" rtl="0"/>
            <a:r>
              <a:rPr lang="fr-FR" dirty="0"/>
              <a:t>Subsistence Farms: Surplus and Economic Viability</a:t>
            </a:r>
          </a:p>
          <a:p>
            <a:pPr algn="l" rtl="0"/>
            <a:endParaRPr lang="fr-FR" dirty="0"/>
          </a:p>
          <a:p>
            <a:pPr algn="l" rtl="0"/>
            <a:r>
              <a:rPr lang="fr-FR" dirty="0"/>
              <a:t>Expansion of local production systems</a:t>
            </a:r>
          </a:p>
          <a:p>
            <a:pPr algn="l" rtl="0"/>
            <a:endParaRPr lang="fr-FR" dirty="0"/>
          </a:p>
          <a:p>
            <a:pPr algn="l" rtl="0"/>
            <a:r>
              <a:rPr lang="fr-FR" dirty="0"/>
              <a:t>Inclusive rural development policies</a:t>
            </a:r>
          </a:p>
          <a:p>
            <a:pPr algn="l" rtl="0"/>
            <a:endParaRPr lang="fr-FR" dirty="0"/>
          </a:p>
          <a:p>
            <a:pPr algn="l" rtl="0"/>
            <a:r>
              <a:rPr lang="fr-FR" dirty="0"/>
              <a:t>NGOs; Associations; </a:t>
            </a:r>
            <a:r>
              <a:rPr lang="fr-FR" dirty="0" err="1"/>
              <a:t>Diaspora:important</a:t>
            </a:r>
            <a:r>
              <a:rPr lang="fr-FR" dirty="0"/>
              <a:t> </a:t>
            </a:r>
            <a:r>
              <a:rPr lang="fr-FR" dirty="0" err="1"/>
              <a:t>actors</a:t>
            </a:r>
            <a:endParaRPr lang="fr-FR" dirty="0"/>
          </a:p>
          <a:p>
            <a:pPr algn="l" rtl="0"/>
            <a:endParaRPr lang="fr-FR" dirty="0"/>
          </a:p>
          <a:p>
            <a:pPr algn="l" rtl="0"/>
            <a:endParaRPr lang="fr-FR" dirty="0"/>
          </a:p>
        </p:txBody>
      </p:sp>
      <p:graphicFrame>
        <p:nvGraphicFramePr>
          <p:cNvPr id="2" name="Content Placeholder 4">
            <a:extLst>
              <a:ext uri="{FF2B5EF4-FFF2-40B4-BE49-F238E27FC236}">
                <a16:creationId xmlns:a16="http://schemas.microsoft.com/office/drawing/2014/main" id="{62023C4A-EC64-309F-CC10-7233F3BC2A0F}"/>
              </a:ext>
            </a:extLst>
          </p:cNvPr>
          <p:cNvGraphicFramePr>
            <a:graphicFrameLocks/>
          </p:cNvGraphicFramePr>
          <p:nvPr>
            <p:extLst>
              <p:ext uri="{D42A27DB-BD31-4B8C-83A1-F6EECF244321}">
                <p14:modId xmlns:p14="http://schemas.microsoft.com/office/powerpoint/2010/main" val="56671973"/>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4">
            <a:extLst>
              <a:ext uri="{FF2B5EF4-FFF2-40B4-BE49-F238E27FC236}">
                <a16:creationId xmlns:a16="http://schemas.microsoft.com/office/drawing/2014/main" id="{488D325C-D07D-E361-CF9D-01050F33DCF4}"/>
              </a:ext>
            </a:extLst>
          </p:cNvPr>
          <p:cNvGraphicFramePr>
            <a:graphicFrameLocks/>
          </p:cNvGraphicFramePr>
          <p:nvPr>
            <p:extLst>
              <p:ext uri="{D42A27DB-BD31-4B8C-83A1-F6EECF244321}">
                <p14:modId xmlns:p14="http://schemas.microsoft.com/office/powerpoint/2010/main" val="2572402347"/>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13</a:t>
            </a:fld>
            <a:endParaRPr lang="fr-FR"/>
          </a:p>
        </p:txBody>
      </p:sp>
      <p:graphicFrame>
        <p:nvGraphicFramePr>
          <p:cNvPr id="2" name="Content Placeholder 4">
            <a:extLst>
              <a:ext uri="{FF2B5EF4-FFF2-40B4-BE49-F238E27FC236}">
                <a16:creationId xmlns:a16="http://schemas.microsoft.com/office/drawing/2014/main" id="{E8F1DDF0-1908-835B-B7F3-257F769EE483}"/>
              </a:ext>
            </a:extLst>
          </p:cNvPr>
          <p:cNvGraphicFramePr>
            <a:graphicFrameLocks/>
          </p:cNvGraphicFramePr>
          <p:nvPr>
            <p:extLst>
              <p:ext uri="{D42A27DB-BD31-4B8C-83A1-F6EECF244321}">
                <p14:modId xmlns:p14="http://schemas.microsoft.com/office/powerpoint/2010/main" val="1478377523"/>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4">
            <a:extLst>
              <a:ext uri="{FF2B5EF4-FFF2-40B4-BE49-F238E27FC236}">
                <a16:creationId xmlns:a16="http://schemas.microsoft.com/office/drawing/2014/main" id="{3146E3AD-4E55-80B6-8366-330856C91BED}"/>
              </a:ext>
            </a:extLst>
          </p:cNvPr>
          <p:cNvGraphicFramePr>
            <a:graphicFrameLocks/>
          </p:cNvGraphicFramePr>
          <p:nvPr>
            <p:extLst>
              <p:ext uri="{D42A27DB-BD31-4B8C-83A1-F6EECF244321}">
                <p14:modId xmlns:p14="http://schemas.microsoft.com/office/powerpoint/2010/main" val="1316646805"/>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ontent Placeholder 5">
            <a:extLst>
              <a:ext uri="{FF2B5EF4-FFF2-40B4-BE49-F238E27FC236}">
                <a16:creationId xmlns:a16="http://schemas.microsoft.com/office/drawing/2014/main" id="{B52C2EF3-84E6-196C-24E4-B97C14A12B48}"/>
              </a:ext>
            </a:extLst>
          </p:cNvPr>
          <p:cNvSpPr>
            <a:spLocks noGrp="1"/>
          </p:cNvSpPr>
          <p:nvPr>
            <p:ph idx="1"/>
          </p:nvPr>
        </p:nvSpPr>
        <p:spPr>
          <a:xfrm>
            <a:off x="838200" y="1825625"/>
            <a:ext cx="10515600" cy="4351338"/>
          </a:xfrm>
        </p:spPr>
        <p:txBody>
          <a:bodyPr>
            <a:normAutofit/>
          </a:bodyPr>
          <a:lstStyle/>
          <a:p>
            <a:r>
              <a:rPr lang="en-GB" sz="2400" b="0" i="0" u="none" strike="noStrike" baseline="0" dirty="0">
                <a:solidFill>
                  <a:srgbClr val="000000"/>
                </a:solidFill>
                <a:latin typeface="Calibri corps"/>
              </a:rPr>
              <a:t> A project (September 2023 - July 2024) examined Albanian farmers' adoption of sustainable practices, applying the Theory of Planned </a:t>
            </a:r>
            <a:r>
              <a:rPr lang="en-GB" sz="2400" b="0" i="0" u="none" strike="noStrike" baseline="0" dirty="0" err="1">
                <a:solidFill>
                  <a:srgbClr val="000000"/>
                </a:solidFill>
                <a:latin typeface="Calibri corps"/>
              </a:rPr>
              <a:t>Behavior</a:t>
            </a:r>
            <a:r>
              <a:rPr lang="en-GB" sz="2400" b="0" i="0" u="none" strike="noStrike" baseline="0" dirty="0">
                <a:solidFill>
                  <a:srgbClr val="000000"/>
                </a:solidFill>
                <a:latin typeface="Calibri corps"/>
              </a:rPr>
              <a:t> to study farmers’ intentions. </a:t>
            </a:r>
          </a:p>
          <a:p>
            <a:r>
              <a:rPr lang="en-GB" sz="2400" b="0" i="0" u="none" strike="noStrike" baseline="0" dirty="0">
                <a:solidFill>
                  <a:srgbClr val="000000"/>
                </a:solidFill>
                <a:latin typeface="Calibri corps"/>
              </a:rPr>
              <a:t>We assessed farmers’ beliefs, attitudes, social norms, perceived control, and behavioural intentions toward sustainable practices (e.g., crop rotation, reduced use of pesticides). </a:t>
            </a:r>
          </a:p>
          <a:p>
            <a:r>
              <a:rPr lang="en-GB" sz="2400" b="0" i="0" u="none" strike="noStrike" baseline="0" dirty="0">
                <a:solidFill>
                  <a:srgbClr val="000000"/>
                </a:solidFill>
                <a:latin typeface="Calibri corps"/>
              </a:rPr>
              <a:t>Data indicate that a 1.01 increase in attitude towards sustainable practices raises behavioural intentions by 0.1272, while social norms negatively impact intentions (-0.2968 for a 1.00 increase). </a:t>
            </a:r>
          </a:p>
          <a:p>
            <a:r>
              <a:rPr lang="en-GB" sz="2400" b="0" i="0" u="none" strike="noStrike" baseline="0" dirty="0">
                <a:solidFill>
                  <a:srgbClr val="000000"/>
                </a:solidFill>
                <a:latin typeface="Calibri corps"/>
              </a:rPr>
              <a:t>Perceived behavioural control showed a positive influence, with a 1.04 increase correlating to a 0.2014 increase in intentions. </a:t>
            </a:r>
            <a:endParaRPr lang="fr-FR" sz="3600" dirty="0">
              <a:latin typeface="Calibri corps"/>
            </a:endParaRPr>
          </a:p>
          <a:p>
            <a:pPr algn="l" rtl="0"/>
            <a:endParaRPr lang="fr-FR" dirty="0"/>
          </a:p>
          <a:p>
            <a:pPr algn="l" rtl="0"/>
            <a:endParaRPr lang="fr-FR" dirty="0"/>
          </a:p>
        </p:txBody>
      </p:sp>
    </p:spTree>
    <p:extLst>
      <p:ext uri="{BB962C8B-B14F-4D97-AF65-F5344CB8AC3E}">
        <p14:creationId xmlns:p14="http://schemas.microsoft.com/office/powerpoint/2010/main" val="420767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14</a:t>
            </a:fld>
            <a:endParaRPr lang="fr-FR"/>
          </a:p>
        </p:txBody>
      </p:sp>
      <p:sp>
        <p:nvSpPr>
          <p:cNvPr id="9" name="Content Placeholder 5"/>
          <p:cNvSpPr>
            <a:spLocks noGrp="1"/>
          </p:cNvSpPr>
          <p:nvPr>
            <p:ph idx="1"/>
          </p:nvPr>
        </p:nvSpPr>
        <p:spPr>
          <a:xfrm>
            <a:off x="581891" y="1143001"/>
            <a:ext cx="10972800" cy="5271654"/>
          </a:xfrm>
        </p:spPr>
        <p:txBody>
          <a:bodyPr>
            <a:normAutofit/>
          </a:bodyPr>
          <a:lstStyle/>
          <a:p>
            <a:pPr algn="l" rtl="0"/>
            <a:endParaRPr lang="fr-FR" dirty="0"/>
          </a:p>
          <a:p>
            <a:pPr algn="l" rtl="0"/>
            <a:r>
              <a:rPr lang="fr-FR" dirty="0"/>
              <a:t>Strategic market regulation mechanisms</a:t>
            </a:r>
          </a:p>
          <a:p>
            <a:pPr algn="l" rtl="0">
              <a:buNone/>
            </a:pPr>
            <a:endParaRPr lang="fr-FR" dirty="0"/>
          </a:p>
          <a:p>
            <a:pPr algn="l" rtl="0"/>
            <a:r>
              <a:rPr lang="fr-FR" dirty="0"/>
              <a:t>Public support to farm conditions </a:t>
            </a:r>
            <a:r>
              <a:rPr lang="fr-FR"/>
              <a:t>and infrastructure</a:t>
            </a:r>
            <a:endParaRPr lang="fr-FR" dirty="0"/>
          </a:p>
          <a:p>
            <a:pPr algn="l" rtl="0"/>
            <a:endParaRPr lang="fr-FR" dirty="0"/>
          </a:p>
          <a:p>
            <a:pPr algn="l" rtl="0"/>
            <a:r>
              <a:rPr lang="fr-FR" dirty="0"/>
              <a:t>Harmonizing local identities and the renovation of tradition</a:t>
            </a:r>
          </a:p>
          <a:p>
            <a:pPr algn="l" rtl="0"/>
            <a:endParaRPr lang="fr-FR" dirty="0"/>
          </a:p>
          <a:p>
            <a:pPr algn="l" rtl="0"/>
            <a:r>
              <a:rPr lang="fr-FR" dirty="0"/>
              <a:t>Social Capital: participation in associative structures</a:t>
            </a:r>
          </a:p>
          <a:p>
            <a:pPr algn="l" rtl="0">
              <a:buNone/>
            </a:pPr>
            <a:endParaRPr lang="fr-FR" dirty="0"/>
          </a:p>
          <a:p>
            <a:pPr algn="l" rtl="0">
              <a:buNone/>
            </a:pPr>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p:txBody>
      </p:sp>
      <p:graphicFrame>
        <p:nvGraphicFramePr>
          <p:cNvPr id="2" name="Content Placeholder 4">
            <a:extLst>
              <a:ext uri="{FF2B5EF4-FFF2-40B4-BE49-F238E27FC236}">
                <a16:creationId xmlns:a16="http://schemas.microsoft.com/office/drawing/2014/main" id="{CC46C672-01CC-E91C-2A1D-F14BCD9A4E17}"/>
              </a:ext>
            </a:extLst>
          </p:cNvPr>
          <p:cNvGraphicFramePr>
            <a:graphicFrameLocks/>
          </p:cNvGraphicFramePr>
          <p:nvPr>
            <p:extLst>
              <p:ext uri="{D42A27DB-BD31-4B8C-83A1-F6EECF244321}">
                <p14:modId xmlns:p14="http://schemas.microsoft.com/office/powerpoint/2010/main" val="3606073478"/>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4">
            <a:extLst>
              <a:ext uri="{FF2B5EF4-FFF2-40B4-BE49-F238E27FC236}">
                <a16:creationId xmlns:a16="http://schemas.microsoft.com/office/drawing/2014/main" id="{C8D40BC6-1C8C-393C-5AF0-5AAFCC6DFC0A}"/>
              </a:ext>
            </a:extLst>
          </p:cNvPr>
          <p:cNvGraphicFramePr>
            <a:graphicFrameLocks/>
          </p:cNvGraphicFramePr>
          <p:nvPr>
            <p:extLst>
              <p:ext uri="{D42A27DB-BD31-4B8C-83A1-F6EECF244321}">
                <p14:modId xmlns:p14="http://schemas.microsoft.com/office/powerpoint/2010/main" val="2753598656"/>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8FEFF-E949-1F78-F5F8-9772BD67AC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A17BFD-F7C1-D11A-761F-156BEE07943F}"/>
              </a:ext>
            </a:extLst>
          </p:cNvPr>
          <p:cNvSpPr>
            <a:spLocks noGrp="1"/>
          </p:cNvSpPr>
          <p:nvPr>
            <p:ph type="sldNum" sz="quarter" idx="12"/>
          </p:nvPr>
        </p:nvSpPr>
        <p:spPr/>
        <p:txBody>
          <a:bodyPr/>
          <a:lstStyle/>
          <a:p>
            <a:pPr algn="l" rtl="0"/>
            <a:fld id="{EAF06340-DE4D-462E-B741-C98924E5211F}" type="slidenum">
              <a:rPr lang="fr-FR" smtClean="0"/>
              <a:pPr algn="l" rtl="0"/>
              <a:t>15</a:t>
            </a:fld>
            <a:endParaRPr lang="fr-FR"/>
          </a:p>
        </p:txBody>
      </p:sp>
      <p:sp>
        <p:nvSpPr>
          <p:cNvPr id="9" name="Content Placeholder 5">
            <a:extLst>
              <a:ext uri="{FF2B5EF4-FFF2-40B4-BE49-F238E27FC236}">
                <a16:creationId xmlns:a16="http://schemas.microsoft.com/office/drawing/2014/main" id="{CA65C685-AF9A-AB22-EB87-91686C06903B}"/>
              </a:ext>
            </a:extLst>
          </p:cNvPr>
          <p:cNvSpPr>
            <a:spLocks noGrp="1"/>
          </p:cNvSpPr>
          <p:nvPr>
            <p:ph idx="1"/>
          </p:nvPr>
        </p:nvSpPr>
        <p:spPr>
          <a:xfrm>
            <a:off x="581891" y="1143001"/>
            <a:ext cx="10972800" cy="5271654"/>
          </a:xfrm>
        </p:spPr>
        <p:txBody>
          <a:bodyPr>
            <a:normAutofit fontScale="92500" lnSpcReduction="10000"/>
          </a:bodyPr>
          <a:lstStyle/>
          <a:p>
            <a:pPr algn="l" rtl="0"/>
            <a:endParaRPr lang="en-GB" b="0" i="0" u="none" strike="noStrike" baseline="0" dirty="0">
              <a:solidFill>
                <a:srgbClr val="000000"/>
              </a:solidFill>
              <a:latin typeface="Calibri corps"/>
            </a:endParaRPr>
          </a:p>
          <a:p>
            <a:pPr algn="l" rtl="0"/>
            <a:r>
              <a:rPr lang="en-GB" b="0" i="0" u="none" strike="noStrike" baseline="0" dirty="0">
                <a:solidFill>
                  <a:srgbClr val="000000"/>
                </a:solidFill>
                <a:latin typeface="Calibri corps"/>
              </a:rPr>
              <a:t>Given Albania's tourism appeal, local lamb products could offer economic value for farmers. </a:t>
            </a:r>
          </a:p>
          <a:p>
            <a:pPr algn="l" rtl="0"/>
            <a:endParaRPr lang="en-GB" b="0" i="0" u="none" strike="noStrike" baseline="0" dirty="0">
              <a:solidFill>
                <a:srgbClr val="000000"/>
              </a:solidFill>
              <a:latin typeface="Calibri corps"/>
            </a:endParaRPr>
          </a:p>
          <a:p>
            <a:pPr algn="l" rtl="0"/>
            <a:r>
              <a:rPr lang="en-GB" b="0" i="0" u="none" strike="noStrike" baseline="0" dirty="0">
                <a:solidFill>
                  <a:srgbClr val="000000"/>
                </a:solidFill>
                <a:latin typeface="Calibri corps"/>
              </a:rPr>
              <a:t>Urban consumers and tourists are willing to pay for local meat, suggesting the potential for short, high-quality value chains. </a:t>
            </a:r>
          </a:p>
          <a:p>
            <a:pPr algn="l" rtl="0"/>
            <a:endParaRPr lang="en-GB" b="0" i="0" u="none" strike="noStrike" baseline="0" dirty="0">
              <a:solidFill>
                <a:srgbClr val="000000"/>
              </a:solidFill>
              <a:latin typeface="Calibri corps"/>
            </a:endParaRPr>
          </a:p>
          <a:p>
            <a:pPr algn="l" rtl="0"/>
            <a:r>
              <a:rPr lang="en-GB" b="0" i="0" u="none" strike="noStrike" baseline="0" dirty="0">
                <a:solidFill>
                  <a:srgbClr val="000000"/>
                </a:solidFill>
                <a:latin typeface="Calibri corps"/>
              </a:rPr>
              <a:t>However, a lack of product specification or certification remains a barrier, as the meat—although produced from native breeds and using traditional methods—lacks a universal certification for authenticity. </a:t>
            </a:r>
          </a:p>
          <a:p>
            <a:pPr marL="0" indent="0" algn="l" rtl="0">
              <a:buNone/>
            </a:pPr>
            <a:endParaRPr lang="en-GB" b="0" i="0" u="none" strike="noStrike" baseline="0" dirty="0">
              <a:solidFill>
                <a:srgbClr val="000000"/>
              </a:solidFill>
              <a:latin typeface="Calibri corps"/>
            </a:endParaRPr>
          </a:p>
          <a:p>
            <a:pPr algn="l" rtl="0"/>
            <a:r>
              <a:rPr lang="en-GB" b="0" i="0" u="none" strike="noStrike" baseline="0" dirty="0">
                <a:solidFill>
                  <a:srgbClr val="000000"/>
                </a:solidFill>
                <a:latin typeface="Calibri corps"/>
              </a:rPr>
              <a:t>Farms focus on individual rather than collective solutions, leaving no standard definition or certification for “traditional” products. </a:t>
            </a:r>
            <a:endParaRPr lang="fr-FR" sz="4000" dirty="0">
              <a:latin typeface="Calibri corps"/>
            </a:endParaRPr>
          </a:p>
          <a:p>
            <a:pPr algn="l" rtl="0">
              <a:buNone/>
            </a:pPr>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a:p>
            <a:pPr algn="l" rtl="0"/>
            <a:endParaRPr lang="fr-FR" dirty="0"/>
          </a:p>
        </p:txBody>
      </p:sp>
      <p:graphicFrame>
        <p:nvGraphicFramePr>
          <p:cNvPr id="2" name="Content Placeholder 4">
            <a:extLst>
              <a:ext uri="{FF2B5EF4-FFF2-40B4-BE49-F238E27FC236}">
                <a16:creationId xmlns:a16="http://schemas.microsoft.com/office/drawing/2014/main" id="{F0573441-18B9-74E0-1E09-2E2DCA123AAF}"/>
              </a:ext>
            </a:extLst>
          </p:cNvPr>
          <p:cNvGraphicFramePr>
            <a:graphicFrameLocks/>
          </p:cNvGraphicFramePr>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4">
            <a:extLst>
              <a:ext uri="{FF2B5EF4-FFF2-40B4-BE49-F238E27FC236}">
                <a16:creationId xmlns:a16="http://schemas.microsoft.com/office/drawing/2014/main" id="{2B9EEAD4-1CAC-C634-2AB2-44BF9CCC2AB5}"/>
              </a:ext>
            </a:extLst>
          </p:cNvPr>
          <p:cNvGraphicFramePr>
            <a:graphicFrameLocks/>
          </p:cNvGraphicFramePr>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6038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fr-FR"/>
          </a:p>
        </p:txBody>
      </p:sp>
      <p:pic>
        <p:nvPicPr>
          <p:cNvPr id="1026" name="Picture 2" descr="C:\Users\Flori Bombaj.001\Desktop\Thèse Terrain\Korça\Documents Korça Courant Portable 31 Mai 2015\20150428_092424.jpg"/>
          <p:cNvPicPr>
            <a:picLocks noGrp="1" noChangeAspect="1" noChangeArrowheads="1"/>
          </p:cNvPicPr>
          <p:nvPr>
            <p:ph idx="1"/>
          </p:nvPr>
        </p:nvPicPr>
        <p:blipFill>
          <a:blip r:embed="rId2" cstate="print"/>
          <a:srcRect/>
          <a:stretch>
            <a:fillRect/>
          </a:stretch>
        </p:blipFill>
        <p:spPr bwMode="auto">
          <a:xfrm>
            <a:off x="0" y="1"/>
            <a:ext cx="5854889" cy="3575712"/>
          </a:xfrm>
          <a:prstGeom prst="rect">
            <a:avLst/>
          </a:prstGeom>
          <a:noFill/>
        </p:spPr>
      </p:pic>
      <p:pic>
        <p:nvPicPr>
          <p:cNvPr id="1027" name="Picture 3" descr="C:\Users\Flori Bombaj.001\Desktop\Thèse Terrain\Korça\Documents Korça Courant Portable 31 Mai 2015\20150508_084716.jpg"/>
          <p:cNvPicPr>
            <a:picLocks noChangeAspect="1" noChangeArrowheads="1"/>
          </p:cNvPicPr>
          <p:nvPr/>
        </p:nvPicPr>
        <p:blipFill>
          <a:blip r:embed="rId3" cstate="print"/>
          <a:srcRect/>
          <a:stretch>
            <a:fillRect/>
          </a:stretch>
        </p:blipFill>
        <p:spPr bwMode="auto">
          <a:xfrm>
            <a:off x="5854891" y="0"/>
            <a:ext cx="6337109" cy="3589361"/>
          </a:xfrm>
          <a:prstGeom prst="rect">
            <a:avLst/>
          </a:prstGeom>
          <a:noFill/>
        </p:spPr>
      </p:pic>
      <p:pic>
        <p:nvPicPr>
          <p:cNvPr id="6" name="Picture 5" descr="C:\Users\Flori Bombaj.001\Desktop\Thèse Terrain\Korça\Documents Korça Courant Portable 31 Mai 2015\20150507_194034.jpg"/>
          <p:cNvPicPr/>
          <p:nvPr/>
        </p:nvPicPr>
        <p:blipFill>
          <a:blip r:embed="rId4" cstate="print"/>
          <a:srcRect/>
          <a:stretch>
            <a:fillRect/>
          </a:stretch>
        </p:blipFill>
        <p:spPr bwMode="auto">
          <a:xfrm>
            <a:off x="-1" y="3581874"/>
            <a:ext cx="5868537" cy="3276125"/>
          </a:xfrm>
          <a:prstGeom prst="rect">
            <a:avLst/>
          </a:prstGeom>
          <a:noFill/>
          <a:ln w="9525">
            <a:noFill/>
            <a:miter lim="800000"/>
            <a:headEnd/>
            <a:tailEnd/>
          </a:ln>
        </p:spPr>
      </p:pic>
      <p:pic>
        <p:nvPicPr>
          <p:cNvPr id="7" name="Picture 6" descr="C:\Users\Flori Bombaj.001\Desktop\Thèse Terrain\Korça\Dossier Récent 24 Juin 2015\20150617_092035.jpg"/>
          <p:cNvPicPr/>
          <p:nvPr/>
        </p:nvPicPr>
        <p:blipFill>
          <a:blip r:embed="rId5" cstate="print"/>
          <a:srcRect/>
          <a:stretch>
            <a:fillRect/>
          </a:stretch>
        </p:blipFill>
        <p:spPr bwMode="auto">
          <a:xfrm>
            <a:off x="5868537" y="3606042"/>
            <a:ext cx="6323463" cy="325195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lgn="l" rtl="0"/>
            <a:fld id="{EAF06340-DE4D-462E-B741-C98924E5211F}" type="slidenum">
              <a:rPr lang="fr-FR" smtClean="0"/>
              <a:pPr algn="l" rtl="0"/>
              <a:t>16</a:t>
            </a:fld>
            <a:endParaRPr lang="fr-FR"/>
          </a:p>
        </p:txBody>
      </p:sp>
      <p:sp>
        <p:nvSpPr>
          <p:cNvPr id="9" name="Content Placeholder 2"/>
          <p:cNvSpPr txBox="1">
            <a:spLocks/>
          </p:cNvSpPr>
          <p:nvPr/>
        </p:nvSpPr>
        <p:spPr>
          <a:xfrm>
            <a:off x="442919" y="2857327"/>
            <a:ext cx="11282561" cy="1428934"/>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fr-FR" sz="4800" b="1" i="0" u="none" strike="noStrike" kern="1200" cap="none" spc="0" normalizeH="0" baseline="0" noProof="0" dirty="0">
                <a:ln>
                  <a:noFill/>
                </a:ln>
                <a:solidFill>
                  <a:schemeClr val="bg1"/>
                </a:solidFill>
                <a:effectLst/>
                <a:uLnTx/>
                <a:uFillTx/>
                <a:latin typeface="+mn-lt"/>
                <a:ea typeface="+mn-ea"/>
                <a:cs typeface="+mn-cs"/>
              </a:rPr>
              <a:t>Thank you for your attention!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r-FR" sz="4400" b="1" i="0" u="none" strike="noStrike" kern="1200" cap="none" spc="0" normalizeH="0" baseline="0" noProof="0" dirty="0">
              <a:ln>
                <a:noFill/>
              </a:ln>
              <a:solidFill>
                <a:schemeClr val="bg1"/>
              </a:solidFill>
              <a:effectLst/>
              <a:uLnTx/>
              <a:uFillTx/>
              <a:latin typeface="+mn-lt"/>
              <a:ea typeface="+mn-ea"/>
              <a:cs typeface="+mn-cs"/>
            </a:endParaRPr>
          </a:p>
          <a:p>
            <a:pPr marL="36576"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4400" b="1"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r-FR" sz="4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2</a:t>
            </a:fld>
            <a:endParaRPr lang="fr-FR"/>
          </a:p>
        </p:txBody>
      </p:sp>
      <p:sp>
        <p:nvSpPr>
          <p:cNvPr id="10" name="TextBox 9"/>
          <p:cNvSpPr txBox="1"/>
          <p:nvPr/>
        </p:nvSpPr>
        <p:spPr>
          <a:xfrm>
            <a:off x="668740" y="1651379"/>
            <a:ext cx="10918209" cy="5970865"/>
          </a:xfrm>
          <a:prstGeom prst="rect">
            <a:avLst/>
          </a:prstGeom>
          <a:noFill/>
        </p:spPr>
        <p:txBody>
          <a:bodyPr wrap="square" rtlCol="0">
            <a:spAutoFit/>
          </a:bodyPr>
          <a:lstStyle/>
          <a:p>
            <a:pPr algn="l" rtl="0">
              <a:buFont typeface="Wingdings" pitchFamily="2" charset="2"/>
              <a:buChar char="Ø"/>
            </a:pPr>
            <a:r>
              <a:rPr lang="fr-FR" sz="2800" dirty="0"/>
              <a:t>Diversity of mountain livestock systems</a:t>
            </a:r>
          </a:p>
          <a:p>
            <a:pPr algn="l" rtl="0">
              <a:buFont typeface="Wingdings" pitchFamily="2" charset="2"/>
              <a:buChar char="Ø"/>
            </a:pPr>
            <a:endParaRPr lang="fr-FR" sz="2800" dirty="0"/>
          </a:p>
          <a:p>
            <a:pPr algn="l" rtl="0"/>
            <a:endParaRPr lang="fr-FR" sz="2800" dirty="0"/>
          </a:p>
          <a:p>
            <a:pPr algn="l" rtl="0">
              <a:buFont typeface="Wingdings" pitchFamily="2" charset="2"/>
              <a:buChar char="Ø"/>
            </a:pPr>
            <a:r>
              <a:rPr lang="fr-FR" sz="2800" dirty="0"/>
              <a:t>Small farms: low surplus</a:t>
            </a:r>
          </a:p>
          <a:p>
            <a:pPr algn="l" rtl="0">
              <a:buFont typeface="Wingdings" pitchFamily="2" charset="2"/>
              <a:buChar char="Ø"/>
            </a:pPr>
            <a:endParaRPr lang="fr-FR" sz="2800" dirty="0"/>
          </a:p>
          <a:p>
            <a:pPr algn="l" rtl="0"/>
            <a:endParaRPr lang="fr-FR" sz="2800" dirty="0"/>
          </a:p>
          <a:p>
            <a:pPr algn="l" rtl="0">
              <a:buFont typeface="Wingdings" pitchFamily="2" charset="2"/>
              <a:buChar char="Ø"/>
            </a:pPr>
            <a:r>
              <a:rPr lang="fr-FR" sz="2800" dirty="0"/>
              <a:t>Product specificity but low added value</a:t>
            </a:r>
          </a:p>
          <a:p>
            <a:pPr algn="l" rtl="0">
              <a:buFont typeface="Wingdings" pitchFamily="2" charset="2"/>
              <a:buChar char="Ø"/>
            </a:pPr>
            <a:endParaRPr lang="fr-FR" sz="2800" dirty="0"/>
          </a:p>
          <a:p>
            <a:pPr algn="l" rtl="0">
              <a:buFont typeface="Wingdings" pitchFamily="2" charset="2"/>
              <a:buChar char="Ø"/>
            </a:pPr>
            <a:endParaRPr lang="fr-FR" sz="2800" dirty="0"/>
          </a:p>
          <a:p>
            <a:pPr algn="l" rtl="0">
              <a:buFont typeface="Wingdings" pitchFamily="2" charset="2"/>
              <a:buChar char="Ø"/>
            </a:pPr>
            <a:r>
              <a:rPr lang="fr-FR" sz="2800" dirty="0"/>
              <a:t>Informal market: location and proximity</a:t>
            </a:r>
          </a:p>
          <a:p>
            <a:pPr algn="l" rtl="0">
              <a:buFont typeface="Wingdings" pitchFamily="2" charset="2"/>
              <a:buChar char="Ø"/>
            </a:pPr>
            <a:endParaRPr lang="fr-FR" sz="2800" dirty="0"/>
          </a:p>
          <a:p>
            <a:pPr algn="l" rtl="0">
              <a:buFont typeface="Wingdings" pitchFamily="2" charset="2"/>
              <a:buChar char="Ø"/>
            </a:pPr>
            <a:endParaRPr lang="fr-FR" sz="2800" dirty="0"/>
          </a:p>
          <a:p>
            <a:pPr algn="l" rtl="0">
              <a:buFont typeface="Wingdings" pitchFamily="2" charset="2"/>
              <a:buChar char="Ø"/>
            </a:pPr>
            <a:endParaRPr lang="fr-FR" sz="2800" dirty="0"/>
          </a:p>
          <a:p>
            <a:pPr algn="l" rtl="0">
              <a:buFont typeface="Wingdings" pitchFamily="2" charset="2"/>
              <a:buChar char="Ø"/>
            </a:pPr>
            <a:endParaRPr lang="fr-FR" dirty="0"/>
          </a:p>
        </p:txBody>
      </p:sp>
      <p:graphicFrame>
        <p:nvGraphicFramePr>
          <p:cNvPr id="2" name="Content Placeholder 4">
            <a:extLst>
              <a:ext uri="{FF2B5EF4-FFF2-40B4-BE49-F238E27FC236}">
                <a16:creationId xmlns:a16="http://schemas.microsoft.com/office/drawing/2014/main" id="{87601284-CECA-8F1C-F956-9B71ADB9B795}"/>
              </a:ext>
            </a:extLst>
          </p:cNvPr>
          <p:cNvGraphicFramePr>
            <a:graphicFrameLocks/>
          </p:cNvGraphicFramePr>
          <p:nvPr>
            <p:extLst>
              <p:ext uri="{D42A27DB-BD31-4B8C-83A1-F6EECF244321}">
                <p14:modId xmlns:p14="http://schemas.microsoft.com/office/powerpoint/2010/main" val="3619480558"/>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4">
            <a:extLst>
              <a:ext uri="{FF2B5EF4-FFF2-40B4-BE49-F238E27FC236}">
                <a16:creationId xmlns:a16="http://schemas.microsoft.com/office/drawing/2014/main" id="{6286E82F-3743-29E8-A477-6B8EB2F5810E}"/>
              </a:ext>
            </a:extLst>
          </p:cNvPr>
          <p:cNvGraphicFramePr>
            <a:graphicFrameLocks/>
          </p:cNvGraphicFramePr>
          <p:nvPr>
            <p:extLst>
              <p:ext uri="{D42A27DB-BD31-4B8C-83A1-F6EECF244321}">
                <p14:modId xmlns:p14="http://schemas.microsoft.com/office/powerpoint/2010/main" val="2152317315"/>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3</a:t>
            </a:fld>
            <a:endParaRPr lang="fr-FR"/>
          </a:p>
        </p:txBody>
      </p:sp>
      <p:sp>
        <p:nvSpPr>
          <p:cNvPr id="2" name="Content Placeholder 5">
            <a:extLst>
              <a:ext uri="{FF2B5EF4-FFF2-40B4-BE49-F238E27FC236}">
                <a16:creationId xmlns:a16="http://schemas.microsoft.com/office/drawing/2014/main" id="{AA47232E-A804-0F16-CD1F-2947B05D7DCF}"/>
              </a:ext>
            </a:extLst>
          </p:cNvPr>
          <p:cNvSpPr txBox="1">
            <a:spLocks/>
          </p:cNvSpPr>
          <p:nvPr/>
        </p:nvSpPr>
        <p:spPr>
          <a:xfrm>
            <a:off x="107373" y="1340768"/>
            <a:ext cx="11798488" cy="538070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defTabSz="685800" rtl="0" fontAlgn="auto">
              <a:spcBef>
                <a:spcPts val="750"/>
              </a:spcBef>
              <a:spcAft>
                <a:spcPts val="0"/>
              </a:spcAft>
              <a:buFont typeface="Wingdings" panose="05000000000000000000" pitchFamily="2" charset="2"/>
              <a:buChar char="v"/>
            </a:pPr>
            <a:r>
              <a:rPr lang="fr-FR" sz="3200" dirty="0">
                <a:solidFill>
                  <a:srgbClr val="70AD47">
                    <a:lumMod val="75000"/>
                  </a:srgbClr>
                </a:solidFill>
                <a:latin typeface="Arial Body"/>
              </a:rPr>
              <a:t>Strategic mechanisms for market organization</a:t>
            </a:r>
            <a:endParaRPr lang="en-GB" sz="3200" dirty="0">
              <a:solidFill>
                <a:srgbClr val="70AD47">
                  <a:lumMod val="75000"/>
                </a:srgbClr>
              </a:solidFill>
              <a:latin typeface="Arial Body"/>
            </a:endParaRPr>
          </a:p>
          <a:p>
            <a:pPr marL="810816" indent="-270272" algn="l" defTabSz="685800" rtl="0" fontAlgn="auto">
              <a:spcBef>
                <a:spcPts val="750"/>
              </a:spcBef>
              <a:spcAft>
                <a:spcPts val="0"/>
              </a:spcAft>
              <a:buFont typeface="Wingdings" panose="05000000000000000000" pitchFamily="2" charset="2"/>
              <a:buChar char="ü"/>
            </a:pPr>
            <a:r>
              <a:rPr lang="fr-FR" dirty="0">
                <a:solidFill>
                  <a:srgbClr val="70AD47">
                    <a:lumMod val="75000"/>
                  </a:srgbClr>
                </a:solidFill>
                <a:latin typeface="Arial Body"/>
              </a:rPr>
              <a:t>Compliance with hygiene standards</a:t>
            </a:r>
          </a:p>
          <a:p>
            <a:pPr marL="810816" indent="-270272" algn="l" defTabSz="685800" rtl="0" fontAlgn="auto">
              <a:spcBef>
                <a:spcPts val="750"/>
              </a:spcBef>
              <a:spcAft>
                <a:spcPts val="0"/>
              </a:spcAft>
              <a:buFont typeface="Wingdings" panose="05000000000000000000" pitchFamily="2" charset="2"/>
              <a:buChar char="ü"/>
            </a:pPr>
            <a:r>
              <a:rPr lang="fr-FR" dirty="0">
                <a:solidFill>
                  <a:srgbClr val="70AD47">
                    <a:lumMod val="75000"/>
                  </a:srgbClr>
                </a:solidFill>
                <a:latin typeface="Arial Body"/>
              </a:rPr>
              <a:t>Physical infrastructure</a:t>
            </a:r>
          </a:p>
          <a:p>
            <a:pPr marL="810816" indent="-270272" algn="l" defTabSz="685800" rtl="0" fontAlgn="auto">
              <a:spcBef>
                <a:spcPts val="750"/>
              </a:spcBef>
              <a:spcAft>
                <a:spcPts val="0"/>
              </a:spcAft>
              <a:buFont typeface="Wingdings" panose="05000000000000000000" pitchFamily="2" charset="2"/>
              <a:buChar char="ü"/>
            </a:pPr>
            <a:r>
              <a:rPr lang="fr-FR" dirty="0">
                <a:solidFill>
                  <a:srgbClr val="70AD47">
                    <a:lumMod val="75000"/>
                  </a:srgbClr>
                </a:solidFill>
                <a:latin typeface="Arial Body"/>
              </a:rPr>
              <a:t>Organization of transactions</a:t>
            </a:r>
            <a:r>
              <a:rPr lang="en-GB" dirty="0">
                <a:solidFill>
                  <a:srgbClr val="70AD47">
                    <a:lumMod val="75000"/>
                  </a:srgbClr>
                </a:solidFill>
                <a:latin typeface="Arial Body"/>
              </a:rPr>
              <a:t> </a:t>
            </a:r>
          </a:p>
          <a:p>
            <a:pPr marL="257175" indent="-257175" algn="l" defTabSz="685800" rtl="0" fontAlgn="auto">
              <a:spcBef>
                <a:spcPts val="750"/>
              </a:spcBef>
              <a:spcAft>
                <a:spcPts val="0"/>
              </a:spcAft>
              <a:buFont typeface="Wingdings" panose="05000000000000000000" pitchFamily="2" charset="2"/>
              <a:buChar char="v"/>
            </a:pPr>
            <a:r>
              <a:rPr lang="fr-FR" sz="3200" dirty="0">
                <a:solidFill>
                  <a:srgbClr val="70AD47">
                    <a:lumMod val="75000"/>
                  </a:srgbClr>
                </a:solidFill>
                <a:latin typeface="Arial Body"/>
              </a:rPr>
              <a:t>Management of production resources</a:t>
            </a:r>
            <a:endParaRPr lang="en-GB" sz="3200" dirty="0">
              <a:solidFill>
                <a:srgbClr val="70AD47">
                  <a:lumMod val="75000"/>
                </a:srgbClr>
              </a:solidFill>
              <a:latin typeface="Arial Body"/>
            </a:endParaRPr>
          </a:p>
          <a:p>
            <a:pPr marL="810816" indent="-270272" algn="l" defTabSz="685800" rtl="0" fontAlgn="auto">
              <a:spcBef>
                <a:spcPts val="750"/>
              </a:spcBef>
              <a:spcAft>
                <a:spcPts val="0"/>
              </a:spcAft>
              <a:buFont typeface="Wingdings" panose="05000000000000000000" pitchFamily="2" charset="2"/>
              <a:buChar char="ü"/>
            </a:pPr>
            <a:r>
              <a:rPr lang="en-GB" dirty="0">
                <a:solidFill>
                  <a:srgbClr val="00B050"/>
                </a:solidFill>
                <a:latin typeface="Arial Body"/>
              </a:rPr>
              <a:t>Equality</a:t>
            </a:r>
            <a:r>
              <a:rPr lang="en-GB" dirty="0" err="1">
                <a:solidFill>
                  <a:srgbClr val="00B050"/>
                </a:solidFill>
                <a:latin typeface="Arial Body"/>
              </a:rPr>
              <a:t>access</a:t>
            </a:r>
            <a:endParaRPr lang="en-GB" dirty="0">
              <a:solidFill>
                <a:srgbClr val="00B050"/>
              </a:solidFill>
              <a:latin typeface="Arial Body"/>
            </a:endParaRPr>
          </a:p>
          <a:p>
            <a:pPr marL="810816" indent="-270272" algn="l" defTabSz="685800" rtl="0" fontAlgn="auto">
              <a:spcBef>
                <a:spcPts val="750"/>
              </a:spcBef>
              <a:spcAft>
                <a:spcPts val="0"/>
              </a:spcAft>
              <a:buFont typeface="Wingdings" panose="05000000000000000000" pitchFamily="2" charset="2"/>
              <a:buChar char="ü"/>
            </a:pPr>
            <a:r>
              <a:rPr lang="en-GB" dirty="0">
                <a:solidFill>
                  <a:srgbClr val="FF0000"/>
                </a:solidFill>
                <a:latin typeface="Arial Body"/>
              </a:rPr>
              <a:t>SUSTAINABILITY</a:t>
            </a:r>
          </a:p>
          <a:p>
            <a:pPr marL="257175" indent="-257175" algn="l" defTabSz="685800" rtl="0" fontAlgn="auto">
              <a:spcBef>
                <a:spcPts val="750"/>
              </a:spcBef>
              <a:spcAft>
                <a:spcPts val="0"/>
              </a:spcAft>
              <a:buFont typeface="Wingdings" panose="05000000000000000000" pitchFamily="2" charset="2"/>
              <a:buChar char="v"/>
            </a:pPr>
            <a:r>
              <a:rPr lang="en-GB" sz="3200" dirty="0">
                <a:solidFill>
                  <a:srgbClr val="70AD47">
                    <a:lumMod val="75000"/>
                  </a:srgbClr>
                </a:solidFill>
                <a:latin typeface="Arial Body"/>
              </a:rPr>
              <a:t>Share capital</a:t>
            </a:r>
          </a:p>
          <a:p>
            <a:pPr marL="810816" indent="-270272" algn="l" defTabSz="685800" rtl="0" fontAlgn="auto">
              <a:spcBef>
                <a:spcPts val="750"/>
              </a:spcBef>
              <a:spcAft>
                <a:spcPts val="0"/>
              </a:spcAft>
              <a:buFont typeface="Wingdings" panose="05000000000000000000" pitchFamily="2" charset="2"/>
              <a:buChar char="ü"/>
            </a:pPr>
            <a:r>
              <a:rPr lang="fr-FR" b="1" dirty="0">
                <a:solidFill>
                  <a:srgbClr val="FF0000"/>
                </a:solidFill>
                <a:latin typeface="Arial Body"/>
              </a:rPr>
              <a:t>Support for local consultation processes</a:t>
            </a:r>
          </a:p>
          <a:p>
            <a:pPr marL="810816" indent="-270272" algn="l" defTabSz="685800" rtl="0" fontAlgn="auto">
              <a:spcBef>
                <a:spcPts val="750"/>
              </a:spcBef>
              <a:spcAft>
                <a:spcPts val="0"/>
              </a:spcAft>
              <a:buFont typeface="Wingdings" panose="05000000000000000000" pitchFamily="2" charset="2"/>
              <a:buChar char="ü"/>
            </a:pPr>
            <a:r>
              <a:rPr lang="fr-FR" b="1" dirty="0">
                <a:solidFill>
                  <a:srgbClr val="FF0000"/>
                </a:solidFill>
                <a:latin typeface="Arial Body"/>
              </a:rPr>
              <a:t>Promote the grouping of farmers into collective organizations</a:t>
            </a:r>
          </a:p>
        </p:txBody>
      </p:sp>
      <p:graphicFrame>
        <p:nvGraphicFramePr>
          <p:cNvPr id="3" name="Content Placeholder 4">
            <a:extLst>
              <a:ext uri="{FF2B5EF4-FFF2-40B4-BE49-F238E27FC236}">
                <a16:creationId xmlns:a16="http://schemas.microsoft.com/office/drawing/2014/main" id="{4AD0C735-03DE-BC0D-CDA1-ACB993E19AE4}"/>
              </a:ext>
            </a:extLst>
          </p:cNvPr>
          <p:cNvGraphicFramePr>
            <a:graphicFrameLocks/>
          </p:cNvGraphicFramePr>
          <p:nvPr>
            <p:extLst>
              <p:ext uri="{D42A27DB-BD31-4B8C-83A1-F6EECF244321}">
                <p14:modId xmlns:p14="http://schemas.microsoft.com/office/powerpoint/2010/main" val="3479504236"/>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657AD510-F3BB-8E4D-EAFE-6B060F7CA9B0}"/>
              </a:ext>
            </a:extLst>
          </p:cNvPr>
          <p:cNvGraphicFramePr>
            <a:graphicFrameLocks/>
          </p:cNvGraphicFramePr>
          <p:nvPr>
            <p:extLst>
              <p:ext uri="{D42A27DB-BD31-4B8C-83A1-F6EECF244321}">
                <p14:modId xmlns:p14="http://schemas.microsoft.com/office/powerpoint/2010/main" val="726360832"/>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749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4</a:t>
            </a:fld>
            <a:endParaRPr lang="fr-FR"/>
          </a:p>
        </p:txBody>
      </p:sp>
      <p:sp>
        <p:nvSpPr>
          <p:cNvPr id="10" name="TextBox 9"/>
          <p:cNvSpPr txBox="1"/>
          <p:nvPr/>
        </p:nvSpPr>
        <p:spPr>
          <a:xfrm>
            <a:off x="668740" y="1651379"/>
            <a:ext cx="10918209" cy="4678204"/>
          </a:xfrm>
          <a:prstGeom prst="rect">
            <a:avLst/>
          </a:prstGeom>
          <a:noFill/>
        </p:spPr>
        <p:txBody>
          <a:bodyPr wrap="square" rtlCol="0">
            <a:spAutoFit/>
          </a:bodyPr>
          <a:lstStyle/>
          <a:p>
            <a:pPr algn="l" rtl="0">
              <a:buFont typeface="Wingdings" pitchFamily="2" charset="2"/>
              <a:buChar char="Ø"/>
            </a:pPr>
            <a:r>
              <a:rPr lang="fr-FR" sz="2800" dirty="0"/>
              <a:t>There is an urgent need to bring about significant change in the local production system in order to make agriculture more sustainable.</a:t>
            </a:r>
          </a:p>
          <a:p>
            <a:pPr algn="l" rtl="0"/>
            <a:endParaRPr lang="fr-FR" sz="2800" dirty="0"/>
          </a:p>
          <a:p>
            <a:pPr algn="l" rtl="0">
              <a:buFont typeface="Wingdings" pitchFamily="2" charset="2"/>
              <a:buChar char="Ø"/>
            </a:pPr>
            <a:r>
              <a:rPr lang="fr-FR" sz="2800" dirty="0"/>
              <a:t>Achieving such a transition of the food system is difficult:</a:t>
            </a:r>
          </a:p>
          <a:p>
            <a:pPr marL="457200" indent="-457200" algn="l" rtl="0">
              <a:buFont typeface="Wingdings" panose="05000000000000000000" pitchFamily="2" charset="2"/>
              <a:buChar char="ü"/>
            </a:pPr>
            <a:r>
              <a:rPr lang="fr-FR" sz="2800" b="1" dirty="0">
                <a:solidFill>
                  <a:srgbClr val="00B050"/>
                </a:solidFill>
              </a:rPr>
              <a:t>Catalysts</a:t>
            </a:r>
          </a:p>
          <a:p>
            <a:pPr marL="457200" indent="-457200" algn="l" rtl="0">
              <a:buFont typeface="Wingdings" panose="05000000000000000000" pitchFamily="2" charset="2"/>
              <a:buChar char="ü"/>
            </a:pPr>
            <a:r>
              <a:rPr lang="fr-FR" sz="2800" b="1" dirty="0">
                <a:solidFill>
                  <a:srgbClr val="FF0000"/>
                </a:solidFill>
              </a:rPr>
              <a:t>Barriers</a:t>
            </a:r>
          </a:p>
          <a:p>
            <a:pPr algn="l" rtl="0"/>
            <a:endParaRPr lang="fr-FR" sz="2800" dirty="0"/>
          </a:p>
          <a:p>
            <a:pPr algn="l" rtl="0">
              <a:buFont typeface="Wingdings" pitchFamily="2" charset="2"/>
              <a:buChar char="Ø"/>
            </a:pPr>
            <a:r>
              <a:rPr lang="fr-FR" sz="2800" dirty="0"/>
              <a:t>Pilot </a:t>
            </a:r>
            <a:r>
              <a:rPr lang="fr-FR" sz="2800" dirty="0" err="1"/>
              <a:t>project</a:t>
            </a:r>
            <a:r>
              <a:rPr lang="fr-FR" sz="2800" dirty="0"/>
              <a:t> </a:t>
            </a:r>
            <a:r>
              <a:rPr lang="fr-FR" sz="2800" dirty="0" err="1"/>
              <a:t>applied</a:t>
            </a:r>
            <a:r>
              <a:rPr lang="fr-FR" sz="2800" dirty="0"/>
              <a:t> in the Albanian context</a:t>
            </a:r>
          </a:p>
          <a:p>
            <a:pPr algn="l" rtl="0">
              <a:buFont typeface="Wingdings" pitchFamily="2" charset="2"/>
              <a:buChar char="Ø"/>
            </a:pPr>
            <a:endParaRPr lang="fr-FR" sz="2800" dirty="0"/>
          </a:p>
          <a:p>
            <a:pPr algn="l" rtl="0">
              <a:buFont typeface="Wingdings" pitchFamily="2" charset="2"/>
              <a:buChar char="Ø"/>
            </a:pPr>
            <a:endParaRPr lang="fr-FR" sz="2800" dirty="0"/>
          </a:p>
          <a:p>
            <a:pPr algn="l" rtl="0">
              <a:buFont typeface="Wingdings" pitchFamily="2" charset="2"/>
              <a:buChar char="Ø"/>
            </a:pPr>
            <a:endParaRPr lang="fr-FR" dirty="0"/>
          </a:p>
        </p:txBody>
      </p:sp>
      <p:graphicFrame>
        <p:nvGraphicFramePr>
          <p:cNvPr id="2" name="Content Placeholder 4">
            <a:extLst>
              <a:ext uri="{FF2B5EF4-FFF2-40B4-BE49-F238E27FC236}">
                <a16:creationId xmlns:a16="http://schemas.microsoft.com/office/drawing/2014/main" id="{10FAD332-2BE6-5149-CFD1-32C8BD4E07FD}"/>
              </a:ext>
            </a:extLst>
          </p:cNvPr>
          <p:cNvGraphicFramePr>
            <a:graphicFrameLocks/>
          </p:cNvGraphicFramePr>
          <p:nvPr>
            <p:extLst>
              <p:ext uri="{D42A27DB-BD31-4B8C-83A1-F6EECF244321}">
                <p14:modId xmlns:p14="http://schemas.microsoft.com/office/powerpoint/2010/main" val="3479504236"/>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4">
            <a:extLst>
              <a:ext uri="{FF2B5EF4-FFF2-40B4-BE49-F238E27FC236}">
                <a16:creationId xmlns:a16="http://schemas.microsoft.com/office/drawing/2014/main" id="{ED77796A-72E4-27AC-FED0-10072AB1B6F8}"/>
              </a:ext>
            </a:extLst>
          </p:cNvPr>
          <p:cNvGraphicFramePr>
            <a:graphicFrameLocks/>
          </p:cNvGraphicFramePr>
          <p:nvPr>
            <p:extLst>
              <p:ext uri="{D42A27DB-BD31-4B8C-83A1-F6EECF244321}">
                <p14:modId xmlns:p14="http://schemas.microsoft.com/office/powerpoint/2010/main" val="1797186973"/>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3866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5</a:t>
            </a:fld>
            <a:endParaRPr lang="fr-FR"/>
          </a:p>
        </p:txBody>
      </p:sp>
      <p:graphicFrame>
        <p:nvGraphicFramePr>
          <p:cNvPr id="6" name="Diagram 5"/>
          <p:cNvGraphicFramePr/>
          <p:nvPr>
            <p:extLst>
              <p:ext uri="{D42A27DB-BD31-4B8C-83A1-F6EECF244321}">
                <p14:modId xmlns:p14="http://schemas.microsoft.com/office/powerpoint/2010/main" val="3505417794"/>
              </p:ext>
            </p:extLst>
          </p:nvPr>
        </p:nvGraphicFramePr>
        <p:xfrm>
          <a:off x="0" y="1310185"/>
          <a:ext cx="11996382" cy="5547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4">
            <a:extLst>
              <a:ext uri="{FF2B5EF4-FFF2-40B4-BE49-F238E27FC236}">
                <a16:creationId xmlns:a16="http://schemas.microsoft.com/office/drawing/2014/main" id="{9D73B29A-28C4-AC84-98B0-3416EE3A97A4}"/>
              </a:ext>
            </a:extLst>
          </p:cNvPr>
          <p:cNvGraphicFramePr>
            <a:graphicFrameLocks/>
          </p:cNvGraphicFramePr>
          <p:nvPr>
            <p:extLst>
              <p:ext uri="{D42A27DB-BD31-4B8C-83A1-F6EECF244321}">
                <p14:modId xmlns:p14="http://schemas.microsoft.com/office/powerpoint/2010/main" val="3479504236"/>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Content Placeholder 4">
            <a:extLst>
              <a:ext uri="{FF2B5EF4-FFF2-40B4-BE49-F238E27FC236}">
                <a16:creationId xmlns:a16="http://schemas.microsoft.com/office/drawing/2014/main" id="{D787EEC3-28AC-2186-2EA0-E5356D3E9E5B}"/>
              </a:ext>
            </a:extLst>
          </p:cNvPr>
          <p:cNvGraphicFramePr>
            <a:graphicFrameLocks/>
          </p:cNvGraphicFramePr>
          <p:nvPr>
            <p:extLst>
              <p:ext uri="{D42A27DB-BD31-4B8C-83A1-F6EECF244321}">
                <p14:modId xmlns:p14="http://schemas.microsoft.com/office/powerpoint/2010/main" val="2001304354"/>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6</a:t>
            </a:fld>
            <a:endParaRPr lang="fr-F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85311495"/>
              </p:ext>
            </p:extLst>
          </p:nvPr>
        </p:nvGraphicFramePr>
        <p:xfrm>
          <a:off x="692905" y="1110653"/>
          <a:ext cx="10972800" cy="4859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9360526" y="1496236"/>
            <a:ext cx="2499379" cy="3771800"/>
            <a:chOff x="6689740" y="2927381"/>
            <a:chExt cx="2108143" cy="1686515"/>
          </a:xfrm>
        </p:grpSpPr>
        <p:sp>
          <p:nvSpPr>
            <p:cNvPr id="17" name="Rounded Rectangle 16"/>
            <p:cNvSpPr/>
            <p:nvPr/>
          </p:nvSpPr>
          <p:spPr>
            <a:xfrm>
              <a:off x="6689740" y="2927381"/>
              <a:ext cx="2108143" cy="16865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6739136" y="2976777"/>
              <a:ext cx="2009351" cy="1587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fr-FR" b="1" dirty="0">
                  <a:solidFill>
                    <a:srgbClr val="FFFF00"/>
                  </a:solidFill>
                </a:rPr>
                <a:t>Recognizing the multiple enablers and barriers to systemic change towards more sustainable agriculture: behavioral economics and the systems approach.</a:t>
              </a:r>
              <a:endParaRPr lang="fr-FR" b="1" kern="1200" dirty="0">
                <a:solidFill>
                  <a:srgbClr val="FFFF00"/>
                </a:solidFill>
              </a:endParaRPr>
            </a:p>
          </p:txBody>
        </p:sp>
      </p:grpSp>
      <p:grpSp>
        <p:nvGrpSpPr>
          <p:cNvPr id="10" name="Group 9"/>
          <p:cNvGrpSpPr/>
          <p:nvPr/>
        </p:nvGrpSpPr>
        <p:grpSpPr>
          <a:xfrm>
            <a:off x="4454729" y="4708478"/>
            <a:ext cx="3119778" cy="2149522"/>
            <a:chOff x="4398117" y="2950046"/>
            <a:chExt cx="2108143" cy="1686515"/>
          </a:xfrm>
        </p:grpSpPr>
        <p:sp>
          <p:nvSpPr>
            <p:cNvPr id="14" name="Rounded Rectangle 13"/>
            <p:cNvSpPr/>
            <p:nvPr/>
          </p:nvSpPr>
          <p:spPr>
            <a:xfrm>
              <a:off x="4398117" y="2950046"/>
              <a:ext cx="2108143" cy="16865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6"/>
            <p:cNvSpPr/>
            <p:nvPr/>
          </p:nvSpPr>
          <p:spPr>
            <a:xfrm>
              <a:off x="4447513" y="2999442"/>
              <a:ext cx="2009351" cy="1587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fr-FR" b="1" dirty="0">
                  <a:solidFill>
                    <a:srgbClr val="FFFF00"/>
                  </a:solidFill>
                </a:rPr>
                <a:t>Collective incentive mechanisms that can increase cooperation between farmers are known (</a:t>
              </a:r>
              <a:r>
                <a:rPr lang="fr-FR" b="1" dirty="0" err="1">
                  <a:solidFill>
                    <a:srgbClr val="FFFF00"/>
                  </a:solidFill>
                </a:rPr>
                <a:t>Barghusen</a:t>
              </a:r>
              <a:r>
                <a:rPr lang="fr-FR" b="1" dirty="0">
                  <a:solidFill>
                    <a:srgbClr val="FFFF00"/>
                  </a:solidFill>
                </a:rPr>
                <a:t>et al., 2021).</a:t>
              </a:r>
              <a:endParaRPr lang="fr-FR" b="1" kern="1200" dirty="0">
                <a:solidFill>
                  <a:srgbClr val="FFFF00"/>
                </a:solidFill>
              </a:endParaRPr>
            </a:p>
          </p:txBody>
        </p:sp>
      </p:grpSp>
      <p:grpSp>
        <p:nvGrpSpPr>
          <p:cNvPr id="11" name="Group 10"/>
          <p:cNvGrpSpPr/>
          <p:nvPr/>
        </p:nvGrpSpPr>
        <p:grpSpPr>
          <a:xfrm>
            <a:off x="382138" y="1523966"/>
            <a:ext cx="2565779" cy="3402876"/>
            <a:chOff x="2107184" y="2927815"/>
            <a:chExt cx="2108143" cy="1686515"/>
          </a:xfrm>
        </p:grpSpPr>
        <p:sp>
          <p:nvSpPr>
            <p:cNvPr id="12" name="Rounded Rectangle 11"/>
            <p:cNvSpPr/>
            <p:nvPr/>
          </p:nvSpPr>
          <p:spPr>
            <a:xfrm>
              <a:off x="2107184" y="2927815"/>
              <a:ext cx="2108143" cy="16865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8"/>
            <p:cNvSpPr/>
            <p:nvPr/>
          </p:nvSpPr>
          <p:spPr>
            <a:xfrm>
              <a:off x="2156580" y="2977211"/>
              <a:ext cx="2009351" cy="1587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rtl="0">
                <a:lnSpc>
                  <a:spcPct val="115000"/>
                </a:lnSpc>
                <a:spcAft>
                  <a:spcPts val="1000"/>
                </a:spcAft>
              </a:pPr>
              <a:r>
                <a:rPr lang="fr-FR" b="1" dirty="0">
                  <a:solidFill>
                    <a:srgbClr val="FFFF00"/>
                  </a:solidFill>
                  <a:ea typeface="Calibri"/>
                  <a:cs typeface="Arial"/>
                </a:rPr>
                <a:t>If collective incentive mechanisms are well designed, they can be more effective than incentives based on individual behavior (</a:t>
              </a:r>
              <a:r>
                <a:rPr lang="fr-FR" b="1" dirty="0" err="1">
                  <a:solidFill>
                    <a:srgbClr val="FFFF00"/>
                  </a:solidFill>
                  <a:ea typeface="Calibri"/>
                  <a:cs typeface="Arial"/>
                </a:rPr>
                <a:t>Segerson</a:t>
              </a:r>
              <a:r>
                <a:rPr lang="fr-FR" b="1" dirty="0">
                  <a:solidFill>
                    <a:srgbClr val="FFFF00"/>
                  </a:solidFill>
                  <a:ea typeface="Calibri"/>
                  <a:cs typeface="Arial"/>
                </a:rPr>
                <a:t>, 2013).</a:t>
              </a:r>
            </a:p>
          </p:txBody>
        </p:sp>
      </p:grpSp>
      <p:graphicFrame>
        <p:nvGraphicFramePr>
          <p:cNvPr id="2" name="Content Placeholder 4">
            <a:extLst>
              <a:ext uri="{FF2B5EF4-FFF2-40B4-BE49-F238E27FC236}">
                <a16:creationId xmlns:a16="http://schemas.microsoft.com/office/drawing/2014/main" id="{0EAC84BE-804A-4AFE-F7F8-50AAC31C8CFD}"/>
              </a:ext>
            </a:extLst>
          </p:cNvPr>
          <p:cNvGraphicFramePr>
            <a:graphicFrameLocks/>
          </p:cNvGraphicFramePr>
          <p:nvPr>
            <p:extLst>
              <p:ext uri="{D42A27DB-BD31-4B8C-83A1-F6EECF244321}">
                <p14:modId xmlns:p14="http://schemas.microsoft.com/office/powerpoint/2010/main" val="640316686"/>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Content Placeholder 4">
            <a:extLst>
              <a:ext uri="{FF2B5EF4-FFF2-40B4-BE49-F238E27FC236}">
                <a16:creationId xmlns:a16="http://schemas.microsoft.com/office/drawing/2014/main" id="{2FE152F2-4BD3-F7C0-1673-70D184BFCAA7}"/>
              </a:ext>
            </a:extLst>
          </p:cNvPr>
          <p:cNvGraphicFramePr>
            <a:graphicFrameLocks/>
          </p:cNvGraphicFramePr>
          <p:nvPr>
            <p:extLst>
              <p:ext uri="{D42A27DB-BD31-4B8C-83A1-F6EECF244321}">
                <p14:modId xmlns:p14="http://schemas.microsoft.com/office/powerpoint/2010/main" val="868783106"/>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7</a:t>
            </a:fld>
            <a:endParaRPr lang="fr-FR"/>
          </a:p>
        </p:txBody>
      </p:sp>
      <p:pic>
        <p:nvPicPr>
          <p:cNvPr id="2" name="Image 1">
            <a:extLst>
              <a:ext uri="{FF2B5EF4-FFF2-40B4-BE49-F238E27FC236}">
                <a16:creationId xmlns:a16="http://schemas.microsoft.com/office/drawing/2014/main" id="{ECB02517-3C26-531E-5D63-9C5B305922FE}"/>
              </a:ext>
            </a:extLst>
          </p:cNvPr>
          <p:cNvPicPr>
            <a:picLocks/>
          </p:cNvPicPr>
          <p:nvPr/>
        </p:nvPicPr>
        <p:blipFill>
          <a:blip r:embed="rId2" cstate="print"/>
          <a:stretch>
            <a:fillRect/>
          </a:stretch>
        </p:blipFill>
        <p:spPr>
          <a:xfrm>
            <a:off x="0" y="1093776"/>
            <a:ext cx="6468745" cy="5262576"/>
          </a:xfrm>
          <a:prstGeom prst="rect">
            <a:avLst/>
          </a:prstGeom>
        </p:spPr>
      </p:pic>
      <p:pic>
        <p:nvPicPr>
          <p:cNvPr id="3" name="Image 2">
            <a:extLst>
              <a:ext uri="{FF2B5EF4-FFF2-40B4-BE49-F238E27FC236}">
                <a16:creationId xmlns:a16="http://schemas.microsoft.com/office/drawing/2014/main" id="{85717ABD-E8C3-45C2-F345-B9121536FE36}"/>
              </a:ext>
            </a:extLst>
          </p:cNvPr>
          <p:cNvPicPr/>
          <p:nvPr/>
        </p:nvPicPr>
        <p:blipFill>
          <a:blip r:embed="rId3" cstate="print"/>
          <a:stretch>
            <a:fillRect/>
          </a:stretch>
        </p:blipFill>
        <p:spPr>
          <a:xfrm>
            <a:off x="6468745" y="1093776"/>
            <a:ext cx="5670861" cy="5262576"/>
          </a:xfrm>
          <a:prstGeom prst="rect">
            <a:avLst/>
          </a:prstGeom>
        </p:spPr>
      </p:pic>
      <p:sp>
        <p:nvSpPr>
          <p:cNvPr id="6" name="ZoneTexte 5">
            <a:extLst>
              <a:ext uri="{FF2B5EF4-FFF2-40B4-BE49-F238E27FC236}">
                <a16:creationId xmlns:a16="http://schemas.microsoft.com/office/drawing/2014/main" id="{EC0B04F1-9563-375D-FB87-AC20656FDBB3}"/>
              </a:ext>
            </a:extLst>
          </p:cNvPr>
          <p:cNvSpPr txBox="1"/>
          <p:nvPr/>
        </p:nvSpPr>
        <p:spPr>
          <a:xfrm>
            <a:off x="7901027" y="6345017"/>
            <a:ext cx="3011455" cy="369332"/>
          </a:xfrm>
          <a:prstGeom prst="rect">
            <a:avLst/>
          </a:prstGeom>
          <a:noFill/>
        </p:spPr>
        <p:txBody>
          <a:bodyPr wrap="square">
            <a:spAutoFit/>
          </a:bodyPr>
          <a:lstStyle/>
          <a:p>
            <a:pPr lvl="0" algn="l" rtl="0"/>
            <a:r>
              <a:rPr lang="en-US" dirty="0"/>
              <a:t>Source: (</a:t>
            </a:r>
            <a:r>
              <a:rPr lang="en-US" dirty="0" err="1"/>
              <a:t>Dessart</a:t>
            </a:r>
            <a:r>
              <a:rPr lang="en-US" dirty="0"/>
              <a:t> al., 2019)</a:t>
            </a:r>
            <a:endParaRPr lang="fr-FR" dirty="0"/>
          </a:p>
        </p:txBody>
      </p:sp>
      <p:sp>
        <p:nvSpPr>
          <p:cNvPr id="9" name="ZoneTexte 8">
            <a:extLst>
              <a:ext uri="{FF2B5EF4-FFF2-40B4-BE49-F238E27FC236}">
                <a16:creationId xmlns:a16="http://schemas.microsoft.com/office/drawing/2014/main" id="{9E392E5B-0A73-8EAE-04D8-E7A9636B8B7E}"/>
              </a:ext>
            </a:extLst>
          </p:cNvPr>
          <p:cNvSpPr txBox="1"/>
          <p:nvPr/>
        </p:nvSpPr>
        <p:spPr>
          <a:xfrm>
            <a:off x="1537721" y="6365682"/>
            <a:ext cx="3011455" cy="369332"/>
          </a:xfrm>
          <a:prstGeom prst="rect">
            <a:avLst/>
          </a:prstGeom>
          <a:noFill/>
        </p:spPr>
        <p:txBody>
          <a:bodyPr wrap="square">
            <a:spAutoFit/>
          </a:bodyPr>
          <a:lstStyle/>
          <a:p>
            <a:pPr lvl="0" algn="l" rtl="0"/>
            <a:r>
              <a:rPr lang="en-US" dirty="0"/>
              <a:t>Source: (Barnes et al., 2022)</a:t>
            </a:r>
            <a:endParaRPr lang="fr-FR" dirty="0"/>
          </a:p>
        </p:txBody>
      </p:sp>
      <p:graphicFrame>
        <p:nvGraphicFramePr>
          <p:cNvPr id="5" name="Content Placeholder 4">
            <a:extLst>
              <a:ext uri="{FF2B5EF4-FFF2-40B4-BE49-F238E27FC236}">
                <a16:creationId xmlns:a16="http://schemas.microsoft.com/office/drawing/2014/main" id="{2CBF1B8D-8E67-B054-B27E-BC9A2033C9A0}"/>
              </a:ext>
            </a:extLst>
          </p:cNvPr>
          <p:cNvGraphicFramePr>
            <a:graphicFrameLocks/>
          </p:cNvGraphicFramePr>
          <p:nvPr>
            <p:extLst>
              <p:ext uri="{D42A27DB-BD31-4B8C-83A1-F6EECF244321}">
                <p14:modId xmlns:p14="http://schemas.microsoft.com/office/powerpoint/2010/main" val="640316686"/>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4">
            <a:extLst>
              <a:ext uri="{FF2B5EF4-FFF2-40B4-BE49-F238E27FC236}">
                <a16:creationId xmlns:a16="http://schemas.microsoft.com/office/drawing/2014/main" id="{9D30D3D0-1982-DF0D-9959-28FF38D32C55}"/>
              </a:ext>
            </a:extLst>
          </p:cNvPr>
          <p:cNvGraphicFramePr>
            <a:graphicFrameLocks/>
          </p:cNvGraphicFramePr>
          <p:nvPr>
            <p:extLst>
              <p:ext uri="{D42A27DB-BD31-4B8C-83A1-F6EECF244321}">
                <p14:modId xmlns:p14="http://schemas.microsoft.com/office/powerpoint/2010/main" val="2386767443"/>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rtl="0"/>
            <a:fld id="{EAF06340-DE4D-462E-B741-C98924E5211F}" type="slidenum">
              <a:rPr lang="fr-FR" smtClean="0"/>
              <a:pPr algn="l" rtl="0"/>
              <a:t>8</a:t>
            </a:fld>
            <a:endParaRPr lang="fr-FR"/>
          </a:p>
        </p:txBody>
      </p:sp>
      <p:sp>
        <p:nvSpPr>
          <p:cNvPr id="9" name="Content Placeholder 2"/>
          <p:cNvSpPr txBox="1">
            <a:spLocks/>
          </p:cNvSpPr>
          <p:nvPr/>
        </p:nvSpPr>
        <p:spPr>
          <a:xfrm>
            <a:off x="244418" y="1198314"/>
            <a:ext cx="7084637" cy="5659685"/>
          </a:xfrm>
          <a:prstGeom prst="rect">
            <a:avLst/>
          </a:prstGeom>
        </p:spPr>
        <p:txBody>
          <a:bodyPr vert="horz" lIns="91440" tIns="45720" rIns="91440" bIns="45720" rtlCol="0">
            <a:normAutofit fontScale="4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FR" sz="7400" b="0" i="0" u="none" strike="noStrike" kern="1200" cap="none" spc="0" normalizeH="0" baseline="0" noProof="0" dirty="0">
                <a:ln>
                  <a:noFill/>
                </a:ln>
                <a:solidFill>
                  <a:schemeClr val="tx1"/>
                </a:solidFill>
                <a:effectLst/>
                <a:uLnTx/>
                <a:uFillTx/>
                <a:latin typeface="+mn-lt"/>
                <a:ea typeface="+mn-ea"/>
                <a:cs typeface="+mn-cs"/>
              </a:rPr>
              <a:t>Intermediate farms</a:t>
            </a:r>
            <a:r>
              <a:rPr lang="fr-FR" sz="7400" dirty="0"/>
              <a:t> </a:t>
            </a:r>
            <a:r>
              <a:rPr kumimoji="0" lang="fr-FR" sz="7400" b="0" i="0" u="none" strike="noStrike" kern="1200" cap="none" spc="0" normalizeH="0" baseline="0" noProof="0" dirty="0">
                <a:ln>
                  <a:noFill/>
                </a:ln>
                <a:solidFill>
                  <a:schemeClr val="tx1"/>
                </a:solidFill>
                <a:effectLst/>
                <a:uLnTx/>
                <a:uFillTx/>
                <a:latin typeface="+mn-lt"/>
                <a:ea typeface="+mn-ea"/>
                <a:cs typeface="+mn-cs"/>
              </a:rPr>
              <a:t>double perspective milk/meat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fr-FR" sz="7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FR" sz="7400" b="0" i="0" u="none" strike="noStrike" kern="1200" cap="none" spc="0" normalizeH="0" baseline="0" noProof="0" dirty="0">
                <a:ln>
                  <a:noFill/>
                </a:ln>
                <a:solidFill>
                  <a:schemeClr val="tx1"/>
                </a:solidFill>
                <a:effectLst/>
                <a:uLnTx/>
                <a:uFillTx/>
                <a:latin typeface="+mn-lt"/>
                <a:ea typeface="+mn-ea"/>
                <a:cs typeface="+mn-cs"/>
              </a:rPr>
              <a:t>Specialization of</a:t>
            </a:r>
            <a:r>
              <a:rPr kumimoji="0" lang="fr-FR" sz="7400" b="0" i="0" u="none" strike="noStrike" kern="1200" cap="none" spc="0" normalizeH="0" noProof="0" dirty="0">
                <a:ln>
                  <a:noFill/>
                </a:ln>
                <a:solidFill>
                  <a:schemeClr val="tx1"/>
                </a:solidFill>
                <a:effectLst/>
                <a:uLnTx/>
                <a:uFillTx/>
                <a:latin typeface="+mn-lt"/>
                <a:ea typeface="+mn-ea"/>
                <a:cs typeface="+mn-cs"/>
              </a:rPr>
              <a:t>farms</a:t>
            </a:r>
            <a:r>
              <a:rPr kumimoji="0" lang="fr-FR" sz="7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fr-FR" sz="7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kumimoji="0" lang="fr-FR" sz="7400" b="0" i="0" u="none" strike="noStrike" kern="1200" cap="none" spc="0" normalizeH="0" baseline="0" noProof="0" dirty="0">
                <a:ln>
                  <a:noFill/>
                </a:ln>
                <a:solidFill>
                  <a:schemeClr val="tx1"/>
                </a:solidFill>
                <a:effectLst/>
                <a:uLnTx/>
                <a:uFillTx/>
                <a:latin typeface="+mn-lt"/>
                <a:ea typeface="+mn-ea"/>
                <a:cs typeface="+mn-cs"/>
              </a:rPr>
              <a:t>physical capacities for animal production  </a:t>
            </a:r>
            <a:r>
              <a:rPr kumimoji="0" lang="fr-FR" sz="7400" b="0" i="0" u="none" strike="noStrike" kern="1200" cap="none" spc="0" normalizeH="0" baseline="0" noProof="0" dirty="0" err="1">
                <a:ln>
                  <a:noFill/>
                </a:ln>
                <a:solidFill>
                  <a:schemeClr val="tx1"/>
                </a:solidFill>
                <a:effectLst/>
                <a:uLnTx/>
                <a:uFillTx/>
                <a:latin typeface="+mn-lt"/>
                <a:ea typeface="+mn-ea"/>
                <a:cs typeface="+mn-cs"/>
              </a:rPr>
              <a:t>depends</a:t>
            </a:r>
            <a:r>
              <a:rPr kumimoji="0" lang="fr-FR" sz="7400" b="0" i="0" u="none" strike="noStrike" kern="1200" cap="none" spc="0" normalizeH="0" baseline="0" noProof="0" dirty="0">
                <a:ln>
                  <a:noFill/>
                </a:ln>
                <a:solidFill>
                  <a:schemeClr val="tx1"/>
                </a:solidFill>
                <a:effectLst/>
                <a:uLnTx/>
                <a:uFillTx/>
                <a:latin typeface="+mn-lt"/>
                <a:ea typeface="+mn-ea"/>
                <a:cs typeface="+mn-cs"/>
              </a:rPr>
              <a:t> on availability of young labor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fr-FR" sz="7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ü"/>
              <a:tabLst/>
              <a:defRPr/>
            </a:pPr>
            <a:r>
              <a:rPr lang="fr-FR" sz="7400" dirty="0"/>
              <a:t>p</a:t>
            </a:r>
            <a:r>
              <a:rPr kumimoji="0" lang="fr-FR" sz="7400" b="0" i="0" u="none" strike="noStrike" kern="1200" cap="none" spc="0" normalizeH="0" baseline="0" noProof="0" dirty="0" err="1">
                <a:ln>
                  <a:noFill/>
                </a:ln>
                <a:solidFill>
                  <a:schemeClr val="tx1"/>
                </a:solidFill>
                <a:effectLst/>
                <a:uLnTx/>
                <a:uFillTx/>
                <a:latin typeface="+mn-lt"/>
                <a:ea typeface="+mn-ea"/>
                <a:cs typeface="+mn-cs"/>
              </a:rPr>
              <a:t>hysical</a:t>
            </a:r>
            <a:r>
              <a:rPr kumimoji="0" lang="fr-FR" sz="7400" b="0" i="0" u="none" strike="noStrike" kern="1200" cap="none" spc="0" normalizeH="0" baseline="0" noProof="0" dirty="0">
                <a:ln>
                  <a:noFill/>
                </a:ln>
                <a:solidFill>
                  <a:schemeClr val="tx1"/>
                </a:solidFill>
                <a:effectLst/>
                <a:uLnTx/>
                <a:uFillTx/>
                <a:latin typeface="+mn-lt"/>
                <a:ea typeface="+mn-ea"/>
                <a:cs typeface="+mn-cs"/>
              </a:rPr>
              <a:t> environment in which they find themselves.</a:t>
            </a:r>
          </a:p>
          <a:p>
            <a:pPr marL="342900" marR="0" lvl="0" indent="-342900" algn="l" defTabSz="457200" rtl="0" eaLnBrk="1" fontAlgn="auto" latinLnBrk="0" hangingPunct="1">
              <a:lnSpc>
                <a:spcPct val="100000"/>
              </a:lnSpc>
              <a:spcBef>
                <a:spcPct val="20000"/>
              </a:spcBef>
              <a:spcAft>
                <a:spcPts val="0"/>
              </a:spcAft>
              <a:buClrTx/>
              <a:buSzTx/>
              <a:tabLst/>
              <a:defRPr/>
            </a:pPr>
            <a:endParaRPr lang="fr-FR" sz="7400" dirty="0"/>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fr-FR" sz="7400" b="0" i="0" u="none" strike="noStrike" kern="1200" cap="none" spc="0" normalizeH="0" baseline="0" noProof="0" dirty="0" err="1">
                <a:ln>
                  <a:noFill/>
                </a:ln>
                <a:solidFill>
                  <a:schemeClr val="tx1"/>
                </a:solidFill>
                <a:effectLst/>
                <a:uLnTx/>
                <a:uFillTx/>
                <a:latin typeface="+mn-lt"/>
                <a:ea typeface="+mn-ea"/>
                <a:cs typeface="+mn-cs"/>
              </a:rPr>
              <a:t>subsistence</a:t>
            </a:r>
            <a:r>
              <a:rPr kumimoji="0" lang="fr-FR" sz="7400" b="0" i="0" u="none" strike="noStrike" kern="1200" cap="none" spc="0" normalizeH="0" baseline="0" noProof="0" dirty="0">
                <a:ln>
                  <a:noFill/>
                </a:ln>
                <a:solidFill>
                  <a:schemeClr val="tx1"/>
                </a:solidFill>
                <a:effectLst/>
                <a:uLnTx/>
                <a:uFillTx/>
                <a:latin typeface="+mn-lt"/>
                <a:ea typeface="+mn-ea"/>
                <a:cs typeface="+mn-cs"/>
              </a:rPr>
              <a:t> farms</a:t>
            </a:r>
            <a:br>
              <a:rPr kumimoji="0" lang="fr-FR" sz="5900" b="0" i="0" u="none" strike="noStrike" kern="1200" cap="none" spc="0" normalizeH="0" baseline="0" noProof="0" dirty="0">
                <a:ln>
                  <a:noFill/>
                </a:ln>
                <a:solidFill>
                  <a:schemeClr val="tx1"/>
                </a:solidFill>
                <a:effectLst/>
                <a:uLnTx/>
                <a:uFillTx/>
                <a:latin typeface="+mn-lt"/>
                <a:ea typeface="+mn-ea"/>
                <a:cs typeface="+mn-cs"/>
              </a:rPr>
            </a:br>
            <a:br>
              <a:rPr kumimoji="0" lang="fr-FR" sz="3200" b="0" i="0" u="none" strike="noStrike" kern="1200" cap="none" spc="0" normalizeH="0" baseline="0" noProof="0" dirty="0">
                <a:ln>
                  <a:noFill/>
                </a:ln>
                <a:solidFill>
                  <a:schemeClr val="tx1"/>
                </a:solidFill>
                <a:effectLst/>
                <a:uLnTx/>
                <a:uFillTx/>
                <a:latin typeface="+mn-lt"/>
                <a:ea typeface="+mn-ea"/>
                <a:cs typeface="+mn-cs"/>
              </a:rPr>
            </a:b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3554" name="Picture 2" descr="C:\Users\Flori Bombaj.001\Desktop\Thèse Terrain\Terrain Albanie 2016 Photos\20160608_095936.jpg"/>
          <p:cNvPicPr>
            <a:picLocks noChangeAspect="1" noChangeArrowheads="1"/>
          </p:cNvPicPr>
          <p:nvPr/>
        </p:nvPicPr>
        <p:blipFill>
          <a:blip r:embed="rId2" cstate="print"/>
          <a:srcRect/>
          <a:stretch>
            <a:fillRect/>
          </a:stretch>
        </p:blipFill>
        <p:spPr bwMode="auto">
          <a:xfrm>
            <a:off x="7349755" y="1457325"/>
            <a:ext cx="4662136" cy="4899026"/>
          </a:xfrm>
          <a:prstGeom prst="rect">
            <a:avLst/>
          </a:prstGeom>
          <a:noFill/>
        </p:spPr>
      </p:pic>
      <p:graphicFrame>
        <p:nvGraphicFramePr>
          <p:cNvPr id="2" name="Content Placeholder 4">
            <a:extLst>
              <a:ext uri="{FF2B5EF4-FFF2-40B4-BE49-F238E27FC236}">
                <a16:creationId xmlns:a16="http://schemas.microsoft.com/office/drawing/2014/main" id="{40CC4AF4-DCD7-A631-651D-026265B65448}"/>
              </a:ext>
            </a:extLst>
          </p:cNvPr>
          <p:cNvGraphicFramePr>
            <a:graphicFrameLocks/>
          </p:cNvGraphicFramePr>
          <p:nvPr>
            <p:extLst>
              <p:ext uri="{D42A27DB-BD31-4B8C-83A1-F6EECF244321}">
                <p14:modId xmlns:p14="http://schemas.microsoft.com/office/powerpoint/2010/main" val="1519532975"/>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4">
            <a:extLst>
              <a:ext uri="{FF2B5EF4-FFF2-40B4-BE49-F238E27FC236}">
                <a16:creationId xmlns:a16="http://schemas.microsoft.com/office/drawing/2014/main" id="{F2C87269-396A-0E5F-C9F7-4D3F4ECE95EB}"/>
              </a:ext>
            </a:extLst>
          </p:cNvPr>
          <p:cNvGraphicFramePr>
            <a:graphicFrameLocks/>
          </p:cNvGraphicFramePr>
          <p:nvPr>
            <p:extLst>
              <p:ext uri="{D42A27DB-BD31-4B8C-83A1-F6EECF244321}">
                <p14:modId xmlns:p14="http://schemas.microsoft.com/office/powerpoint/2010/main" val="2365085533"/>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97AF4-1752-19ED-052E-861041FA166D}"/>
            </a:ext>
          </a:extLst>
        </p:cNvPr>
        <p:cNvGrpSpPr/>
        <p:nvPr/>
      </p:nvGrpSpPr>
      <p:grpSpPr>
        <a:xfrm>
          <a:off x="0" y="0"/>
          <a:ext cx="0" cy="0"/>
          <a:chOff x="0" y="0"/>
          <a:chExt cx="0" cy="0"/>
        </a:xfrm>
      </p:grpSpPr>
      <p:pic>
        <p:nvPicPr>
          <p:cNvPr id="4" name="Picture 3" hidden="1">
            <a:extLst>
              <a:ext uri="{FF2B5EF4-FFF2-40B4-BE49-F238E27FC236}">
                <a16:creationId xmlns:a16="http://schemas.microsoft.com/office/drawing/2014/main" id="{2DF6B266-22E5-AA3B-26AB-C2E8E7AA3B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Diagram 14">
            <a:extLst>
              <a:ext uri="{FF2B5EF4-FFF2-40B4-BE49-F238E27FC236}">
                <a16:creationId xmlns:a16="http://schemas.microsoft.com/office/drawing/2014/main" id="{78EF744F-9930-E9D7-2FDA-CEA91658216B}"/>
              </a:ext>
            </a:extLst>
          </p:cNvPr>
          <p:cNvGraphicFramePr/>
          <p:nvPr>
            <p:extLst>
              <p:ext uri="{D42A27DB-BD31-4B8C-83A1-F6EECF244321}">
                <p14:modId xmlns:p14="http://schemas.microsoft.com/office/powerpoint/2010/main" val="1618492795"/>
              </p:ext>
            </p:extLst>
          </p:nvPr>
        </p:nvGraphicFramePr>
        <p:xfrm>
          <a:off x="54729" y="1685638"/>
          <a:ext cx="6303819" cy="4234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6">
            <a:extLst>
              <a:ext uri="{FF2B5EF4-FFF2-40B4-BE49-F238E27FC236}">
                <a16:creationId xmlns:a16="http://schemas.microsoft.com/office/drawing/2014/main" id="{C4E96376-BE24-F41F-C206-4125A33EE6DD}"/>
              </a:ext>
            </a:extLst>
          </p:cNvPr>
          <p:cNvGraphicFramePr>
            <a:graphicFrameLocks/>
          </p:cNvGraphicFramePr>
          <p:nvPr/>
        </p:nvGraphicFramePr>
        <p:xfrm>
          <a:off x="6626402" y="1685638"/>
          <a:ext cx="5297744" cy="40686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a:extLst>
              <a:ext uri="{FF2B5EF4-FFF2-40B4-BE49-F238E27FC236}">
                <a16:creationId xmlns:a16="http://schemas.microsoft.com/office/drawing/2014/main" id="{AE91D82C-B984-DB03-30E8-DC7253018DB7}"/>
              </a:ext>
            </a:extLst>
          </p:cNvPr>
          <p:cNvSpPr>
            <a:spLocks noGrp="1"/>
          </p:cNvSpPr>
          <p:nvPr>
            <p:ph type="ctrTitle"/>
          </p:nvPr>
        </p:nvSpPr>
        <p:spPr>
          <a:xfrm>
            <a:off x="1023176" y="1229578"/>
            <a:ext cx="7356598" cy="596757"/>
          </a:xfrm>
        </p:spPr>
        <p:txBody>
          <a:bodyPr>
            <a:normAutofit/>
          </a:bodyPr>
          <a:lstStyle/>
          <a:p>
            <a:r>
              <a:rPr lang="en-US" sz="2800" dirty="0">
                <a:solidFill>
                  <a:schemeClr val="accent6">
                    <a:lumMod val="75000"/>
                  </a:schemeClr>
                </a:solidFill>
                <a:latin typeface="Arial Body"/>
              </a:rPr>
              <a:t>Market integration issues</a:t>
            </a:r>
          </a:p>
        </p:txBody>
      </p:sp>
      <p:graphicFrame>
        <p:nvGraphicFramePr>
          <p:cNvPr id="2" name="Content Placeholder 4">
            <a:extLst>
              <a:ext uri="{FF2B5EF4-FFF2-40B4-BE49-F238E27FC236}">
                <a16:creationId xmlns:a16="http://schemas.microsoft.com/office/drawing/2014/main" id="{1804E874-EA04-FE6C-284A-40DB0A71534F}"/>
              </a:ext>
            </a:extLst>
          </p:cNvPr>
          <p:cNvGraphicFramePr>
            <a:graphicFrameLocks/>
          </p:cNvGraphicFramePr>
          <p:nvPr>
            <p:extLst>
              <p:ext uri="{D42A27DB-BD31-4B8C-83A1-F6EECF244321}">
                <p14:modId xmlns:p14="http://schemas.microsoft.com/office/powerpoint/2010/main" val="253204460"/>
              </p:ext>
            </p:extLst>
          </p:nvPr>
        </p:nvGraphicFramePr>
        <p:xfrm>
          <a:off x="5936777" y="0"/>
          <a:ext cx="6255224" cy="11993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 name="Content Placeholder 4">
            <a:extLst>
              <a:ext uri="{FF2B5EF4-FFF2-40B4-BE49-F238E27FC236}">
                <a16:creationId xmlns:a16="http://schemas.microsoft.com/office/drawing/2014/main" id="{A9D91744-6660-A9F8-46BD-AFA83C70C18D}"/>
              </a:ext>
            </a:extLst>
          </p:cNvPr>
          <p:cNvGraphicFramePr>
            <a:graphicFrameLocks/>
          </p:cNvGraphicFramePr>
          <p:nvPr>
            <p:extLst>
              <p:ext uri="{D42A27DB-BD31-4B8C-83A1-F6EECF244321}">
                <p14:modId xmlns:p14="http://schemas.microsoft.com/office/powerpoint/2010/main" val="2385702169"/>
              </p:ext>
            </p:extLst>
          </p:nvPr>
        </p:nvGraphicFramePr>
        <p:xfrm>
          <a:off x="-1" y="0"/>
          <a:ext cx="6086901" cy="119932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803136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TotalTime>
  <Words>854</Words>
  <Application>Microsoft Office PowerPoint</Application>
  <PresentationFormat>Grand écran</PresentationFormat>
  <Paragraphs>229</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Arial Body</vt:lpstr>
      <vt:lpstr>Calibri</vt:lpstr>
      <vt:lpstr>Calibri corps</vt:lpstr>
      <vt:lpstr>Calibri Light</vt:lpstr>
      <vt:lpstr>Wingdings</vt:lpstr>
      <vt:lpstr>Thème Office</vt:lpstr>
      <vt:lpstr>International Conference – 20-22 November in Parma  Is there potential for GI products in Albania? The contribution of the Theory of Planned Behaviour on farmers’ production practices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Market integration issues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for Sustainability</dc:title>
  <dc:creator>Isabella Maglietti Smith</dc:creator>
  <cp:lastModifiedBy>Florjan Bombaj</cp:lastModifiedBy>
  <cp:revision>27</cp:revision>
  <dcterms:created xsi:type="dcterms:W3CDTF">2024-02-08T14:52:08Z</dcterms:created>
  <dcterms:modified xsi:type="dcterms:W3CDTF">2024-11-18T19:29:54Z</dcterms:modified>
</cp:coreProperties>
</file>