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Inter"/>
      <p:regular r:id="rId21"/>
      <p:bold r:id="rId22"/>
      <p:italic r:id="rId23"/>
      <p:boldItalic r:id="rId24"/>
    </p:embeddedFont>
    <p:embeddedFont>
      <p:font typeface="Titillium Web"/>
      <p:regular r:id="rId25"/>
      <p:bold r:id="rId26"/>
      <p:italic r:id="rId27"/>
      <p:boldItalic r:id="rId28"/>
    </p:embeddedFont>
    <p:embeddedFont>
      <p:font typeface="Tahoma"/>
      <p:regular r:id="rId29"/>
      <p:bold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gKzEX+L24zUe/scktDN2xdD2YG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Inter-bold.fntdata"/><Relationship Id="rId21" Type="http://schemas.openxmlformats.org/officeDocument/2006/relationships/font" Target="fonts/Inter-regular.fntdata"/><Relationship Id="rId24" Type="http://schemas.openxmlformats.org/officeDocument/2006/relationships/font" Target="fonts/Inter-boldItalic.fntdata"/><Relationship Id="rId23" Type="http://schemas.openxmlformats.org/officeDocument/2006/relationships/font" Target="fonts/Inter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TitilliumWeb-bold.fntdata"/><Relationship Id="rId25" Type="http://schemas.openxmlformats.org/officeDocument/2006/relationships/font" Target="fonts/TitilliumWeb-regular.fntdata"/><Relationship Id="rId28" Type="http://schemas.openxmlformats.org/officeDocument/2006/relationships/font" Target="fonts/TitilliumWeb-boldItalic.fntdata"/><Relationship Id="rId27" Type="http://schemas.openxmlformats.org/officeDocument/2006/relationships/font" Target="fonts/TitilliumWeb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ahom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regular.fntdata"/><Relationship Id="rId30" Type="http://schemas.openxmlformats.org/officeDocument/2006/relationships/font" Target="fonts/Tahoma-bold.fntdata"/><Relationship Id="rId11" Type="http://schemas.openxmlformats.org/officeDocument/2006/relationships/slide" Target="slides/slide6.xml"/><Relationship Id="rId33" Type="http://schemas.openxmlformats.org/officeDocument/2006/relationships/font" Target="fonts/OpenSans-italic.fntdata"/><Relationship Id="rId10" Type="http://schemas.openxmlformats.org/officeDocument/2006/relationships/slide" Target="slides/slide5.xml"/><Relationship Id="rId32" Type="http://schemas.openxmlformats.org/officeDocument/2006/relationships/font" Target="fonts/OpenSans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focus: PAT and inner areas</a:t>
            </a:r>
            <a:endParaRPr/>
          </a:p>
        </p:txBody>
      </p:sp>
      <p:sp>
        <p:nvSpPr>
          <p:cNvPr id="149" name="Google Shape;14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3" name="Google Shape;263;p10:notes"/>
          <p:cNvSpPr/>
          <p:nvPr>
            <p:ph idx="2" type="sldImg"/>
          </p:nvPr>
        </p:nvSpPr>
        <p:spPr>
          <a:xfrm>
            <a:off x="87313" y="744538"/>
            <a:ext cx="6621462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p10:notes"/>
          <p:cNvSpPr txBox="1"/>
          <p:nvPr>
            <p:ph idx="1" type="body"/>
          </p:nvPr>
        </p:nvSpPr>
        <p:spPr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m.a.s.l = metres above sea level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Ridge = dorsale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ahoma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" name="Google Shape;163;p2:notes"/>
          <p:cNvSpPr/>
          <p:nvPr>
            <p:ph idx="2" type="sldImg"/>
          </p:nvPr>
        </p:nvSpPr>
        <p:spPr>
          <a:xfrm>
            <a:off x="87313" y="744538"/>
            <a:ext cx="6621462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2:notes"/>
          <p:cNvSpPr txBox="1"/>
          <p:nvPr>
            <p:ph idx="1" type="body"/>
          </p:nvPr>
        </p:nvSpPr>
        <p:spPr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1" name="Google Shape;181;p4:notes"/>
          <p:cNvSpPr/>
          <p:nvPr>
            <p:ph idx="2" type="sldImg"/>
          </p:nvPr>
        </p:nvSpPr>
        <p:spPr>
          <a:xfrm>
            <a:off x="87313" y="744538"/>
            <a:ext cx="6621462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3" name="Google Shape;193;p5:notes"/>
          <p:cNvSpPr/>
          <p:nvPr>
            <p:ph idx="2" type="sldImg"/>
          </p:nvPr>
        </p:nvSpPr>
        <p:spPr>
          <a:xfrm>
            <a:off x="87313" y="744538"/>
            <a:ext cx="6621462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5:notes"/>
          <p:cNvSpPr txBox="1"/>
          <p:nvPr>
            <p:ph idx="1" type="body"/>
          </p:nvPr>
        </p:nvSpPr>
        <p:spPr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9" name="Google Shape;239;p9:notes"/>
          <p:cNvSpPr/>
          <p:nvPr>
            <p:ph idx="2" type="sldImg"/>
          </p:nvPr>
        </p:nvSpPr>
        <p:spPr>
          <a:xfrm>
            <a:off x="87313" y="744538"/>
            <a:ext cx="6621462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Google Shape;240;p9:notes"/>
          <p:cNvSpPr txBox="1"/>
          <p:nvPr>
            <p:ph idx="1" type="body"/>
          </p:nvPr>
        </p:nvSpPr>
        <p:spPr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50" spcFirstLastPara="1" rIns="92250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" type="objOnly">
  <p:cSld name="OBJECT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609600" y="277813"/>
            <a:ext cx="1097280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22072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indent="-310388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indent="-298703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indent="-2987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indent="-298704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6pPr>
            <a:lvl7pPr indent="-298704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7pPr>
            <a:lvl8pPr indent="-298703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8pPr>
            <a:lvl9pPr indent="-298703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4"/>
              <a:buChar char="◼"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0" type="dt"/>
          </p:nvPr>
        </p:nvSpPr>
        <p:spPr>
          <a:xfrm>
            <a:off x="7605953" y="5956138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1" type="ftr"/>
          </p:nvPr>
        </p:nvSpPr>
        <p:spPr>
          <a:xfrm>
            <a:off x="581192" y="5951812"/>
            <a:ext cx="69172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10558301" y="5956138"/>
            <a:ext cx="10525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chemeClr val="dk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Clr>
                <a:schemeClr val="dk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Clr>
                <a:schemeClr val="dk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Clr>
                <a:schemeClr val="dk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Clr>
                <a:schemeClr val="dk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Clr>
                <a:schemeClr val="dk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Clr>
                <a:schemeClr val="dk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Clr>
                <a:schemeClr val="dk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Clr>
                <a:schemeClr val="dk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1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1"/>
          <p:cNvSpPr txBox="1"/>
          <p:nvPr>
            <p:ph idx="1" type="body"/>
          </p:nvPr>
        </p:nvSpPr>
        <p:spPr>
          <a:xfrm>
            <a:off x="581194" y="2180498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>
                <a:solidFill>
                  <a:schemeClr val="dk1"/>
                </a:solidFill>
              </a:defRPr>
            </a:lvl1pPr>
            <a:lvl2pPr indent="-322072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>
                <a:solidFill>
                  <a:schemeClr val="dk1"/>
                </a:solidFill>
              </a:defRPr>
            </a:lvl2pPr>
            <a:lvl3pPr indent="-310388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>
                <a:solidFill>
                  <a:schemeClr val="dk1"/>
                </a:solidFill>
              </a:defRPr>
            </a:lvl3pPr>
            <a:lvl4pPr indent="-298703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solidFill>
                  <a:schemeClr val="dk1"/>
                </a:solidFill>
              </a:defRPr>
            </a:lvl4pPr>
            <a:lvl5pPr indent="-2987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solidFill>
                  <a:schemeClr val="dk1"/>
                </a:solidFill>
              </a:defRPr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pic>
        <p:nvPicPr>
          <p:cNvPr id="106" name="Google Shape;10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5379" y="6161382"/>
            <a:ext cx="1428080" cy="486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2"/>
          <p:cNvSpPr txBox="1"/>
          <p:nvPr>
            <p:ph type="title"/>
          </p:nvPr>
        </p:nvSpPr>
        <p:spPr>
          <a:xfrm>
            <a:off x="581195" y="484101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cap="none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2"/>
          <p:cNvSpPr txBox="1"/>
          <p:nvPr>
            <p:ph idx="1" type="body"/>
          </p:nvPr>
        </p:nvSpPr>
        <p:spPr>
          <a:xfrm>
            <a:off x="581195" y="2250892"/>
            <a:ext cx="5393100" cy="5360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110" name="Google Shape;110;p32"/>
          <p:cNvSpPr txBox="1"/>
          <p:nvPr>
            <p:ph idx="2" type="body"/>
          </p:nvPr>
        </p:nvSpPr>
        <p:spPr>
          <a:xfrm>
            <a:off x="581195" y="2926054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>
                <a:solidFill>
                  <a:schemeClr val="dk1"/>
                </a:solidFill>
              </a:defRPr>
            </a:lvl1pPr>
            <a:lvl2pPr indent="-322072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>
                <a:solidFill>
                  <a:schemeClr val="dk1"/>
                </a:solidFill>
              </a:defRPr>
            </a:lvl2pPr>
            <a:lvl3pPr indent="-310388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>
                <a:solidFill>
                  <a:schemeClr val="dk1"/>
                </a:solidFill>
              </a:defRPr>
            </a:lvl3pPr>
            <a:lvl4pPr indent="-298703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solidFill>
                  <a:schemeClr val="dk1"/>
                </a:solidFill>
              </a:defRPr>
            </a:lvl4pPr>
            <a:lvl5pPr indent="-2987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solidFill>
                  <a:schemeClr val="dk1"/>
                </a:solidFill>
              </a:defRPr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11" name="Google Shape;111;p32"/>
          <p:cNvSpPr txBox="1"/>
          <p:nvPr>
            <p:ph idx="3" type="body"/>
          </p:nvPr>
        </p:nvSpPr>
        <p:spPr>
          <a:xfrm>
            <a:off x="6217710" y="2250892"/>
            <a:ext cx="5393100" cy="5533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112" name="Google Shape;112;p32"/>
          <p:cNvSpPr txBox="1"/>
          <p:nvPr>
            <p:ph idx="4" type="body"/>
          </p:nvPr>
        </p:nvSpPr>
        <p:spPr>
          <a:xfrm>
            <a:off x="6217710" y="2926054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>
                <a:solidFill>
                  <a:schemeClr val="dk1"/>
                </a:solidFill>
              </a:defRPr>
            </a:lvl1pPr>
            <a:lvl2pPr indent="-322072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>
                <a:solidFill>
                  <a:schemeClr val="dk1"/>
                </a:solidFill>
              </a:defRPr>
            </a:lvl2pPr>
            <a:lvl3pPr indent="-310388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>
                <a:solidFill>
                  <a:schemeClr val="dk1"/>
                </a:solidFill>
              </a:defRPr>
            </a:lvl3pPr>
            <a:lvl4pPr indent="-298703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solidFill>
                  <a:schemeClr val="dk1"/>
                </a:solidFill>
              </a:defRPr>
            </a:lvl4pPr>
            <a:lvl5pPr indent="-2987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solidFill>
                  <a:schemeClr val="dk1"/>
                </a:solidFill>
              </a:defRPr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pic>
        <p:nvPicPr>
          <p:cNvPr id="113" name="Google Shape;11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3484" y="6172017"/>
            <a:ext cx="1428080" cy="486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3"/>
          <p:cNvSpPr txBox="1"/>
          <p:nvPr>
            <p:ph type="title"/>
          </p:nvPr>
        </p:nvSpPr>
        <p:spPr>
          <a:xfrm>
            <a:off x="581193" y="2243171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sz="3600" cap="none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3"/>
          <p:cNvSpPr txBox="1"/>
          <p:nvPr>
            <p:ph idx="1" type="body"/>
          </p:nvPr>
        </p:nvSpPr>
        <p:spPr>
          <a:xfrm>
            <a:off x="581193" y="391536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grpSp>
        <p:nvGrpSpPr>
          <p:cNvPr id="117" name="Google Shape;117;p33"/>
          <p:cNvGrpSpPr/>
          <p:nvPr/>
        </p:nvGrpSpPr>
        <p:grpSpPr>
          <a:xfrm>
            <a:off x="7637620" y="5847143"/>
            <a:ext cx="4232197" cy="656019"/>
            <a:chOff x="7637620" y="5847139"/>
            <a:chExt cx="4232197" cy="656019"/>
          </a:xfrm>
        </p:grpSpPr>
        <p:grpSp>
          <p:nvGrpSpPr>
            <p:cNvPr id="118" name="Google Shape;118;p33"/>
            <p:cNvGrpSpPr/>
            <p:nvPr/>
          </p:nvGrpSpPr>
          <p:grpSpPr>
            <a:xfrm>
              <a:off x="7637620" y="5847139"/>
              <a:ext cx="3248168" cy="656019"/>
              <a:chOff x="8745204" y="5847139"/>
              <a:chExt cx="3248168" cy="656019"/>
            </a:xfrm>
          </p:grpSpPr>
          <p:sp>
            <p:nvSpPr>
              <p:cNvPr id="119" name="Google Shape;119;p33"/>
              <p:cNvSpPr/>
              <p:nvPr/>
            </p:nvSpPr>
            <p:spPr>
              <a:xfrm>
                <a:off x="8745204" y="5847139"/>
                <a:ext cx="3248168" cy="656019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33"/>
              <p:cNvSpPr/>
              <p:nvPr/>
            </p:nvSpPr>
            <p:spPr>
              <a:xfrm>
                <a:off x="8795164" y="5898148"/>
                <a:ext cx="3148248" cy="5539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Calibri"/>
                  <a:buNone/>
                </a:pPr>
                <a:r>
                  <a:rPr i="0" lang="en-US" sz="1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project has received funding from the European Union’s Horizon 2020 research and innovation programme under grant agreement No 101000918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C:\Users\ac5807\AppData\Local\Microsoft\Windows\INetCache\Content.MSO\27D9B686.tmp" id="121" name="Google Shape;121;p3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885788" y="5847139"/>
              <a:ext cx="984029" cy="6560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2" name="Google Shape;12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379" y="6161382"/>
            <a:ext cx="1428080" cy="486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4"/>
          <p:cNvSpPr/>
          <p:nvPr/>
        </p:nvSpPr>
        <p:spPr>
          <a:xfrm>
            <a:off x="445983" y="606556"/>
            <a:ext cx="11300036" cy="967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4"/>
          <p:cNvSpPr txBox="1"/>
          <p:nvPr>
            <p:ph type="title"/>
          </p:nvPr>
        </p:nvSpPr>
        <p:spPr>
          <a:xfrm>
            <a:off x="581192" y="431829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4"/>
          <p:cNvSpPr txBox="1"/>
          <p:nvPr>
            <p:ph idx="1" type="body"/>
          </p:nvPr>
        </p:nvSpPr>
        <p:spPr>
          <a:xfrm>
            <a:off x="581194" y="2228004"/>
            <a:ext cx="5422391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>
                <a:solidFill>
                  <a:schemeClr val="dk1"/>
                </a:solidFill>
              </a:defRPr>
            </a:lvl1pPr>
            <a:lvl2pPr indent="-322072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>
                <a:solidFill>
                  <a:schemeClr val="dk1"/>
                </a:solidFill>
              </a:defRPr>
            </a:lvl2pPr>
            <a:lvl3pPr indent="-310388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>
                <a:solidFill>
                  <a:schemeClr val="dk1"/>
                </a:solidFill>
              </a:defRPr>
            </a:lvl3pPr>
            <a:lvl4pPr indent="-298703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solidFill>
                  <a:schemeClr val="dk1"/>
                </a:solidFill>
              </a:defRPr>
            </a:lvl4pPr>
            <a:lvl5pPr indent="-2987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solidFill>
                  <a:schemeClr val="dk1"/>
                </a:solidFill>
              </a:defRPr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27" name="Google Shape;127;p34"/>
          <p:cNvSpPr txBox="1"/>
          <p:nvPr>
            <p:ph idx="2" type="body"/>
          </p:nvPr>
        </p:nvSpPr>
        <p:spPr>
          <a:xfrm>
            <a:off x="6188417" y="2228004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>
                <a:solidFill>
                  <a:schemeClr val="dk1"/>
                </a:solidFill>
              </a:defRPr>
            </a:lvl1pPr>
            <a:lvl2pPr indent="-322072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>
                <a:solidFill>
                  <a:schemeClr val="dk1"/>
                </a:solidFill>
              </a:defRPr>
            </a:lvl2pPr>
            <a:lvl3pPr indent="-310388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>
                <a:solidFill>
                  <a:schemeClr val="dk1"/>
                </a:solidFill>
              </a:defRPr>
            </a:lvl3pPr>
            <a:lvl4pPr indent="-298703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solidFill>
                  <a:schemeClr val="dk1"/>
                </a:solidFill>
              </a:defRPr>
            </a:lvl4pPr>
            <a:lvl5pPr indent="-2987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solidFill>
                  <a:schemeClr val="dk1"/>
                </a:solidFill>
              </a:defRPr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pic>
        <p:nvPicPr>
          <p:cNvPr id="128" name="Google Shape;12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5379" y="6161383"/>
            <a:ext cx="1428080" cy="486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5"/>
          <p:cNvPicPr preferRelativeResize="0"/>
          <p:nvPr/>
        </p:nvPicPr>
        <p:blipFill rotWithShape="1">
          <a:blip r:embed="rId2">
            <a:alphaModFix/>
          </a:blip>
          <a:srcRect b="5264" l="0" r="0" t="0"/>
          <a:stretch/>
        </p:blipFill>
        <p:spPr>
          <a:xfrm>
            <a:off x="2804397" y="160421"/>
            <a:ext cx="9387603" cy="6670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/>
          <p:nvPr/>
        </p:nvSpPr>
        <p:spPr>
          <a:xfrm>
            <a:off x="7339913" y="5838889"/>
            <a:ext cx="3421275" cy="755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6"/>
          <p:cNvSpPr txBox="1"/>
          <p:nvPr>
            <p:ph idx="1" type="body"/>
          </p:nvPr>
        </p:nvSpPr>
        <p:spPr>
          <a:xfrm>
            <a:off x="447816" y="1929847"/>
            <a:ext cx="11292840" cy="33969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1"/>
                </a:solidFill>
              </a:defRPr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1"/>
                </a:solidFill>
              </a:defRPr>
            </a:lvl2pPr>
            <a:lvl3pPr indent="-322072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1"/>
                </a:solidFill>
              </a:defRPr>
            </a:lvl3pPr>
            <a:lvl4pPr indent="-310388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1"/>
                </a:solidFill>
              </a:defRPr>
            </a:lvl4pPr>
            <a:lvl5pPr indent="-310388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1"/>
                </a:solidFill>
              </a:defRPr>
            </a:lvl5pPr>
            <a:lvl6pPr indent="-310388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134" name="Google Shape;134;p36"/>
          <p:cNvGrpSpPr/>
          <p:nvPr/>
        </p:nvGrpSpPr>
        <p:grpSpPr>
          <a:xfrm>
            <a:off x="7347820" y="5838894"/>
            <a:ext cx="4554619" cy="878311"/>
            <a:chOff x="7315199" y="5847139"/>
            <a:chExt cx="4554618" cy="878310"/>
          </a:xfrm>
        </p:grpSpPr>
        <p:grpSp>
          <p:nvGrpSpPr>
            <p:cNvPr id="135" name="Google Shape;135;p36"/>
            <p:cNvGrpSpPr/>
            <p:nvPr/>
          </p:nvGrpSpPr>
          <p:grpSpPr>
            <a:xfrm>
              <a:off x="7315199" y="5855857"/>
              <a:ext cx="3421275" cy="869592"/>
              <a:chOff x="8422783" y="5855857"/>
              <a:chExt cx="3421275" cy="869592"/>
            </a:xfrm>
          </p:grpSpPr>
          <p:sp>
            <p:nvSpPr>
              <p:cNvPr id="136" name="Google Shape;136;p36"/>
              <p:cNvSpPr/>
              <p:nvPr/>
            </p:nvSpPr>
            <p:spPr>
              <a:xfrm>
                <a:off x="8422783" y="5855857"/>
                <a:ext cx="3421275" cy="7381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36"/>
              <p:cNvSpPr/>
              <p:nvPr/>
            </p:nvSpPr>
            <p:spPr>
              <a:xfrm>
                <a:off x="8422783" y="5894494"/>
                <a:ext cx="3421275" cy="83095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rPr i="0"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project has received funding from the European Union’s Horizon 2020 research and innovation programme under grant agreement No 101000918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C:\Users\ac5807\AppData\Local\Microsoft\Windows\INetCache\Content.MSO\27D9B686.tmp" id="138" name="Google Shape;138;p3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736474" y="5847139"/>
              <a:ext cx="1133343" cy="7555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" name="Google Shape;139;p36"/>
          <p:cNvSpPr txBox="1"/>
          <p:nvPr>
            <p:ph type="title"/>
          </p:nvPr>
        </p:nvSpPr>
        <p:spPr>
          <a:xfrm>
            <a:off x="433245" y="637310"/>
            <a:ext cx="11316380" cy="9946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b="0" sz="2800" cap="none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" name="Google Shape;14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648" y="6161370"/>
            <a:ext cx="1428080" cy="486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" type="objOnly">
  <p:cSld name="OBJECT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idx="1" type="body"/>
          </p:nvPr>
        </p:nvSpPr>
        <p:spPr>
          <a:xfrm>
            <a:off x="609600" y="277813"/>
            <a:ext cx="1097280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7"/>
          <p:cNvSpPr txBox="1"/>
          <p:nvPr>
            <p:ph type="title"/>
          </p:nvPr>
        </p:nvSpPr>
        <p:spPr>
          <a:xfrm>
            <a:off x="581193" y="4588679"/>
            <a:ext cx="11029616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sz="24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7"/>
          <p:cNvSpPr/>
          <p:nvPr>
            <p:ph idx="2" type="pic"/>
          </p:nvPr>
        </p:nvSpPr>
        <p:spPr>
          <a:xfrm>
            <a:off x="447817" y="599726"/>
            <a:ext cx="11290859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7"/>
          <p:cNvSpPr txBox="1"/>
          <p:nvPr>
            <p:ph idx="1" type="body"/>
          </p:nvPr>
        </p:nvSpPr>
        <p:spPr>
          <a:xfrm>
            <a:off x="581193" y="5260129"/>
            <a:ext cx="11029617" cy="598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04"/>
              <a:buNone/>
              <a:defRPr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pic>
        <p:nvPicPr>
          <p:cNvPr id="145" name="Google Shape;14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37465" y="5155418"/>
            <a:ext cx="4001212" cy="1362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581192" y="705124"/>
            <a:ext cx="11029616" cy="11895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581192" y="2336003"/>
            <a:ext cx="11029616" cy="3522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2072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0388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703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704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704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704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703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703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10" type="dt"/>
          </p:nvPr>
        </p:nvSpPr>
        <p:spPr>
          <a:xfrm>
            <a:off x="7605953" y="5956138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8"/>
          <p:cNvSpPr txBox="1"/>
          <p:nvPr>
            <p:ph idx="11" type="ftr"/>
          </p:nvPr>
        </p:nvSpPr>
        <p:spPr>
          <a:xfrm>
            <a:off x="581192" y="5951812"/>
            <a:ext cx="69172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b="0" i="0" sz="9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10558301" y="5956138"/>
            <a:ext cx="10525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dk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dk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dk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dk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dk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dk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dk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dk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dk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8"/>
          <p:cNvSpPr/>
          <p:nvPr/>
        </p:nvSpPr>
        <p:spPr>
          <a:xfrm>
            <a:off x="446535" y="457200"/>
            <a:ext cx="3703320" cy="94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8042147" y="453643"/>
            <a:ext cx="3703320" cy="985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jp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32.jpg"/><Relationship Id="rId5" Type="http://schemas.openxmlformats.org/officeDocument/2006/relationships/image" Target="../media/image7.png"/><Relationship Id="rId6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27.jpg"/><Relationship Id="rId5" Type="http://schemas.openxmlformats.org/officeDocument/2006/relationships/image" Target="../media/image7.png"/><Relationship Id="rId6" Type="http://schemas.openxmlformats.org/officeDocument/2006/relationships/image" Target="../media/image5.jpg"/><Relationship Id="rId7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24.png"/><Relationship Id="rId13" Type="http://schemas.openxmlformats.org/officeDocument/2006/relationships/image" Target="../media/image10.png"/><Relationship Id="rId1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31.png"/><Relationship Id="rId9" Type="http://schemas.openxmlformats.org/officeDocument/2006/relationships/image" Target="../media/image29.png"/><Relationship Id="rId15" Type="http://schemas.openxmlformats.org/officeDocument/2006/relationships/image" Target="../media/image38.png"/><Relationship Id="rId14" Type="http://schemas.openxmlformats.org/officeDocument/2006/relationships/image" Target="../media/image35.jpg"/><Relationship Id="rId5" Type="http://schemas.openxmlformats.org/officeDocument/2006/relationships/image" Target="../media/image26.jpg"/><Relationship Id="rId6" Type="http://schemas.openxmlformats.org/officeDocument/2006/relationships/image" Target="../media/image25.png"/><Relationship Id="rId7" Type="http://schemas.openxmlformats.org/officeDocument/2006/relationships/image" Target="../media/image21.png"/><Relationship Id="rId8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5.jpg"/><Relationship Id="rId5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5.jpg"/><Relationship Id="rId5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5.jpg"/><Relationship Id="rId5" Type="http://schemas.openxmlformats.org/officeDocument/2006/relationships/hyperlink" Target="mailto:matteo.mengoni@unifi.it" TargetMode="External"/><Relationship Id="rId6" Type="http://schemas.openxmlformats.org/officeDocument/2006/relationships/image" Target="../media/image10.png"/><Relationship Id="rId7" Type="http://schemas.openxmlformats.org/officeDocument/2006/relationships/image" Target="../media/image14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7.jpg"/><Relationship Id="rId4" Type="http://schemas.openxmlformats.org/officeDocument/2006/relationships/hyperlink" Target="https://www.react-casentino.unifi.it/" TargetMode="External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7.png"/><Relationship Id="rId5" Type="http://schemas.openxmlformats.org/officeDocument/2006/relationships/image" Target="../media/image5.jp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jpg"/><Relationship Id="rId4" Type="http://schemas.openxmlformats.org/officeDocument/2006/relationships/image" Target="../media/image7.png"/><Relationship Id="rId5" Type="http://schemas.openxmlformats.org/officeDocument/2006/relationships/image" Target="../media/image5.jp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agenziacoesione.gov.it/strategia-nazionale-aree-interne/?lang=en#:~:text=Italy's%20National%20Strategy%20for%20%E2%80%9CInner,Inner%20Areas%E2%80%9D%20throughout%20the%20Country." TargetMode="External"/><Relationship Id="rId4" Type="http://schemas.openxmlformats.org/officeDocument/2006/relationships/image" Target="../media/image19.jpg"/><Relationship Id="rId9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28.png"/><Relationship Id="rId7" Type="http://schemas.openxmlformats.org/officeDocument/2006/relationships/image" Target="../media/image7.png"/><Relationship Id="rId8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jpg"/><Relationship Id="rId5" Type="http://schemas.openxmlformats.org/officeDocument/2006/relationships/image" Target="../media/image10.png"/><Relationship Id="rId6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jp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5.jp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32.jpg"/><Relationship Id="rId5" Type="http://schemas.openxmlformats.org/officeDocument/2006/relationships/image" Target="../media/image36.jpg"/><Relationship Id="rId6" Type="http://schemas.openxmlformats.org/officeDocument/2006/relationships/image" Target="../media/image7.png"/><Relationship Id="rId7" Type="http://schemas.openxmlformats.org/officeDocument/2006/relationships/image" Target="../media/image5.jp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/>
          <p:nvPr/>
        </p:nvSpPr>
        <p:spPr>
          <a:xfrm>
            <a:off x="2308112" y="141952"/>
            <a:ext cx="75757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548135"/>
                </a:solidFill>
                <a:latin typeface="Open Sans"/>
                <a:ea typeface="Open Sans"/>
                <a:cs typeface="Open Sans"/>
                <a:sym typeface="Open Sans"/>
              </a:rPr>
              <a:t>International Conference Parma 2024</a:t>
            </a:r>
            <a:endParaRPr/>
          </a:p>
        </p:txBody>
      </p:sp>
      <p:sp>
        <p:nvSpPr>
          <p:cNvPr id="152" name="Google Shape;152;p1"/>
          <p:cNvSpPr txBox="1"/>
          <p:nvPr/>
        </p:nvSpPr>
        <p:spPr>
          <a:xfrm>
            <a:off x="1285095" y="2073655"/>
            <a:ext cx="9493741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E4811B"/>
                </a:solidFill>
                <a:latin typeface="Calibri"/>
                <a:ea typeface="Calibri"/>
                <a:cs typeface="Calibri"/>
                <a:sym typeface="Calibri"/>
              </a:rPr>
              <a:t>Local traditional agrifood products as activators of community-led processes of sustainable territorial development in marginal rural areas.</a:t>
            </a:r>
            <a:endParaRPr b="1" sz="4400">
              <a:solidFill>
                <a:srgbClr val="E4811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"/>
          <p:cNvSpPr txBox="1"/>
          <p:nvPr/>
        </p:nvSpPr>
        <p:spPr>
          <a:xfrm>
            <a:off x="480286" y="939512"/>
            <a:ext cx="11231419" cy="70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Workshop 2: Sustainability, Ethics, and Geographical Indications: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Towards Responsible Practices.</a:t>
            </a:r>
            <a:endParaRPr b="1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165" y="83056"/>
            <a:ext cx="1841699" cy="1024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blue text&#10;&#10;Description automatically generated" id="155" name="Google Shape;1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0356" y="32990"/>
            <a:ext cx="1447359" cy="152105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"/>
          <p:cNvSpPr txBox="1"/>
          <p:nvPr/>
        </p:nvSpPr>
        <p:spPr>
          <a:xfrm>
            <a:off x="397157" y="5167887"/>
            <a:ext cx="1139767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Matteo Mengoni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Andrea Marescotti, Pier Angelo Mori, Paola Scarpellini, Giovanni Belletti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Department of Economics and Management (DISEI), University of Florence (UNIFI), Italy.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testo, logo, Carattere, Elementi grafici&#10;&#10;Descrizione generata automaticamente" id="157" name="Google Shape;15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87087" y="5959042"/>
            <a:ext cx="1704913" cy="8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281" y="5882920"/>
            <a:ext cx="1083733" cy="930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58031" y="6262025"/>
            <a:ext cx="5475931" cy="5484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1"/>
          <p:cNvCxnSpPr/>
          <p:nvPr/>
        </p:nvCxnSpPr>
        <p:spPr>
          <a:xfrm>
            <a:off x="1118014" y="6168671"/>
            <a:ext cx="9272895" cy="0"/>
          </a:xfrm>
          <a:prstGeom prst="straightConnector1">
            <a:avLst/>
          </a:prstGeom>
          <a:noFill/>
          <a:ln cap="flat" cmpd="sng" w="9525">
            <a:solidFill>
              <a:srgbClr val="5C883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"/>
          <p:cNvSpPr txBox="1"/>
          <p:nvPr/>
        </p:nvSpPr>
        <p:spPr>
          <a:xfrm>
            <a:off x="2947555" y="51077"/>
            <a:ext cx="62968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4811B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rgbClr val="E4811B"/>
                </a:solidFill>
                <a:latin typeface="Calibri"/>
                <a:ea typeface="Calibri"/>
                <a:cs typeface="Calibri"/>
                <a:sym typeface="Calibri"/>
              </a:rPr>
              <a:t>CASENTINO AND COREZZO</a:t>
            </a:r>
            <a:endParaRPr/>
          </a:p>
        </p:txBody>
      </p:sp>
      <p:grpSp>
        <p:nvGrpSpPr>
          <p:cNvPr id="267" name="Google Shape;267;p10"/>
          <p:cNvGrpSpPr/>
          <p:nvPr/>
        </p:nvGrpSpPr>
        <p:grpSpPr>
          <a:xfrm>
            <a:off x="8923289" y="799333"/>
            <a:ext cx="3344127" cy="2451074"/>
            <a:chOff x="1972325" y="892963"/>
            <a:chExt cx="5750445" cy="4403102"/>
          </a:xfrm>
        </p:grpSpPr>
        <p:pic>
          <p:nvPicPr>
            <p:cNvPr descr="Cenni geografici — Unione dei Comuni Montani del Casentino" id="268" name="Google Shape;268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36442" y="892963"/>
              <a:ext cx="3448987" cy="3952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10"/>
            <p:cNvSpPr txBox="1"/>
            <p:nvPr/>
          </p:nvSpPr>
          <p:spPr>
            <a:xfrm>
              <a:off x="6176069" y="4761719"/>
              <a:ext cx="1546701" cy="534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33">
                  <a:solidFill>
                    <a:srgbClr val="00206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AREZZO</a:t>
              </a:r>
              <a:endParaRPr b="1" sz="1333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0" name="Google Shape;270;p10"/>
            <p:cNvCxnSpPr/>
            <p:nvPr/>
          </p:nvCxnSpPr>
          <p:spPr>
            <a:xfrm flipH="1" rot="5400000">
              <a:off x="2975039" y="1354486"/>
              <a:ext cx="478972" cy="471714"/>
            </a:xfrm>
            <a:prstGeom prst="curvedConnector3">
              <a:avLst>
                <a:gd fmla="val 50000" name="adj1"/>
              </a:avLst>
            </a:prstGeom>
            <a:noFill/>
            <a:ln cap="flat" cmpd="sng" w="38100">
              <a:solidFill>
                <a:srgbClr val="A5A5A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71" name="Google Shape;271;p10"/>
            <p:cNvCxnSpPr/>
            <p:nvPr/>
          </p:nvCxnSpPr>
          <p:spPr>
            <a:xfrm>
              <a:off x="5733141" y="4579258"/>
              <a:ext cx="648064" cy="431470"/>
            </a:xfrm>
            <a:prstGeom prst="curvedConnector3">
              <a:avLst>
                <a:gd fmla="val -1340807" name="adj1"/>
              </a:avLst>
            </a:prstGeom>
            <a:noFill/>
            <a:ln cap="flat" cmpd="sng" w="38100">
              <a:solidFill>
                <a:srgbClr val="A5A5A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72" name="Google Shape;272;p10"/>
            <p:cNvSpPr txBox="1"/>
            <p:nvPr/>
          </p:nvSpPr>
          <p:spPr>
            <a:xfrm>
              <a:off x="1972325" y="899317"/>
              <a:ext cx="1711736" cy="534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33">
                  <a:solidFill>
                    <a:srgbClr val="00206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FIRENZE</a:t>
              </a:r>
              <a:endParaRPr b="1" sz="1333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969001" y="2162629"/>
              <a:ext cx="108857" cy="1016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0"/>
            <p:cNvSpPr txBox="1"/>
            <p:nvPr/>
          </p:nvSpPr>
          <p:spPr>
            <a:xfrm>
              <a:off x="5473683" y="2143676"/>
              <a:ext cx="1061274" cy="350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7">
                  <a:solidFill>
                    <a:srgbClr val="FF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Corezzo</a:t>
              </a:r>
              <a:endParaRPr b="1" sz="667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740855" y="1997857"/>
              <a:ext cx="565151" cy="556532"/>
            </a:xfrm>
            <a:prstGeom prst="ellipse">
              <a:avLst/>
            </a:prstGeom>
            <a:noFill/>
            <a:ln cap="flat" cmpd="sng" w="1270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76" name="Google Shape;276;p10"/>
          <p:cNvCxnSpPr>
            <a:stCxn id="273" idx="0"/>
            <a:endCxn id="277" idx="0"/>
          </p:cNvCxnSpPr>
          <p:nvPr/>
        </p:nvCxnSpPr>
        <p:spPr>
          <a:xfrm rot="5400000">
            <a:off x="9748278" y="2201518"/>
            <a:ext cx="2226300" cy="835500"/>
          </a:xfrm>
          <a:prstGeom prst="curvedConnector3">
            <a:avLst>
              <a:gd fmla="val -10268" name="adj1"/>
            </a:avLst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Corezzo" id="278" name="Google Shape;278;p10"/>
          <p:cNvPicPr preferRelativeResize="0"/>
          <p:nvPr/>
        </p:nvPicPr>
        <p:blipFill rotWithShape="1">
          <a:blip r:embed="rId4">
            <a:alphaModFix/>
          </a:blip>
          <a:srcRect b="0" l="0" r="26666" t="0"/>
          <a:stretch/>
        </p:blipFill>
        <p:spPr>
          <a:xfrm>
            <a:off x="8812550" y="4147831"/>
            <a:ext cx="3261993" cy="2502053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0"/>
          <p:cNvSpPr txBox="1"/>
          <p:nvPr/>
        </p:nvSpPr>
        <p:spPr>
          <a:xfrm>
            <a:off x="9636815" y="3732450"/>
            <a:ext cx="1613460" cy="420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 u="sng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COREZZO</a:t>
            </a:r>
            <a:endParaRPr b="1" sz="2133" u="sng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0"/>
          <p:cNvSpPr txBox="1"/>
          <p:nvPr/>
        </p:nvSpPr>
        <p:spPr>
          <a:xfrm>
            <a:off x="9473328" y="319296"/>
            <a:ext cx="1777896" cy="420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 u="sng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CASENTINO</a:t>
            </a:r>
            <a:endParaRPr b="1" sz="2133" u="sng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 txBox="1"/>
          <p:nvPr/>
        </p:nvSpPr>
        <p:spPr>
          <a:xfrm>
            <a:off x="344567" y="4269751"/>
            <a:ext cx="8401372" cy="2072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COREZZO</a:t>
            </a:r>
            <a:endParaRPr/>
          </a:p>
          <a:p>
            <a:pPr indent="-380990" lvl="0" marL="380990" marR="0" rtl="0" algn="l"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Small hamlet in the municipality of Chiusi della Verna (Arezzo), located at </a:t>
            </a:r>
            <a:r>
              <a:rPr b="1" lang="en-US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760 m.a.s.l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  <a:p>
            <a:pPr indent="-380990" lvl="0" marL="38099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Next to the </a:t>
            </a:r>
            <a:r>
              <a:rPr b="1"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Casentino Forests National Park 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some </a:t>
            </a:r>
            <a:r>
              <a:rPr b="1"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famous religious monasteries 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i="1"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Camaldoli 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i="1"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La Verna 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monasteries).</a:t>
            </a:r>
            <a:endParaRPr/>
          </a:p>
          <a:p>
            <a:pPr indent="-380990" lvl="0" marL="38099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Around </a:t>
            </a:r>
            <a:r>
              <a:rPr b="1"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80 inhabitant 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during winter, the village repopulates during summer.</a:t>
            </a:r>
            <a:endParaRPr/>
          </a:p>
          <a:p>
            <a:pPr indent="-380990" lvl="0" marL="38099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Since the </a:t>
            </a:r>
            <a:r>
              <a:rPr b="1"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1950s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the village has suffered a </a:t>
            </a:r>
            <a:r>
              <a:rPr b="1"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progressive depopulation 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(migration down to other villages in the Arno valley, or to closer towns (Florence, Arezzo)).</a:t>
            </a:r>
            <a:endParaRPr/>
          </a:p>
        </p:txBody>
      </p:sp>
      <p:sp>
        <p:nvSpPr>
          <p:cNvPr id="281" name="Google Shape;281;p10"/>
          <p:cNvSpPr txBox="1"/>
          <p:nvPr/>
        </p:nvSpPr>
        <p:spPr>
          <a:xfrm>
            <a:off x="344567" y="1085583"/>
            <a:ext cx="8175357" cy="2811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CASENTINO</a:t>
            </a:r>
            <a:endParaRPr/>
          </a:p>
          <a:p>
            <a:pPr indent="-380990" lvl="0" marL="38099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first</a:t>
            </a:r>
            <a:r>
              <a:rPr lang="en-US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valley crossed by the </a:t>
            </a:r>
            <a:r>
              <a:rPr b="1" lang="en-US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Arno river</a:t>
            </a:r>
            <a:r>
              <a:rPr lang="en-US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enclosed between the </a:t>
            </a:r>
            <a:r>
              <a:rPr b="1" lang="en-US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Appenine Mountains</a:t>
            </a:r>
            <a:r>
              <a:rPr lang="en-US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and the </a:t>
            </a:r>
            <a:r>
              <a:rPr b="1" lang="en-US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Pratomagno ridge</a:t>
            </a:r>
            <a:r>
              <a:rPr lang="en-US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in the </a:t>
            </a:r>
            <a:r>
              <a:rPr b="1" lang="en-US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Arezzo</a:t>
            </a:r>
            <a:r>
              <a:rPr b="1"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Province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  <a:p>
            <a:pPr indent="-380990" lvl="0" marL="38099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Its </a:t>
            </a:r>
            <a:r>
              <a:rPr b="1"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rural landscape 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characterised by a rich and complex combination of fragmented agricultural land, pastures, forests and chestnut groves.</a:t>
            </a:r>
            <a:endParaRPr/>
          </a:p>
          <a:p>
            <a:pPr indent="-380990" lvl="0" marL="38099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Rapid </a:t>
            </a:r>
            <a:r>
              <a:rPr b="1"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abandonment of agricultural activity and depopulation 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the Casentino threatening its socio-economic balances and rural landscape.</a:t>
            </a:r>
            <a:endParaRPr/>
          </a:p>
          <a:p>
            <a:pPr indent="-380990" lvl="0" marL="38099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marginalisation of Casentino have preserved a </a:t>
            </a:r>
            <a:r>
              <a:rPr b="1"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rural landscape of great value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a potential fulcrum of </a:t>
            </a:r>
            <a:r>
              <a:rPr b="1"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‘alternative’ territorial development strategies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based on retro-innovation, network economies and capable of enhancing the value of origin products.</a:t>
            </a:r>
            <a:endParaRPr/>
          </a:p>
        </p:txBody>
      </p:sp>
      <p:pic>
        <p:nvPicPr>
          <p:cNvPr id="282" name="Google Shape;28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3131" y="32990"/>
            <a:ext cx="1186459" cy="65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blue text&#10;&#10;Description automatically generated" id="283" name="Google Shape;28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45830" y="32991"/>
            <a:ext cx="781884" cy="821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"/>
          <p:cNvSpPr/>
          <p:nvPr/>
        </p:nvSpPr>
        <p:spPr>
          <a:xfrm>
            <a:off x="3514580" y="4653088"/>
            <a:ext cx="360568" cy="40101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1"/>
          <p:cNvSpPr txBox="1"/>
          <p:nvPr/>
        </p:nvSpPr>
        <p:spPr>
          <a:xfrm>
            <a:off x="3269702" y="53484"/>
            <a:ext cx="6172404" cy="6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E4811B"/>
                </a:solidFill>
                <a:latin typeface="Calibri"/>
                <a:ea typeface="Calibri"/>
                <a:cs typeface="Calibri"/>
                <a:sym typeface="Calibri"/>
              </a:rPr>
              <a:t>TORTELLO ALLA LASTRA </a:t>
            </a:r>
            <a:r>
              <a:rPr b="1" lang="en-US" sz="2400">
                <a:solidFill>
                  <a:srgbClr val="E4811B"/>
                </a:solidFill>
                <a:latin typeface="Calibri"/>
                <a:ea typeface="Calibri"/>
                <a:cs typeface="Calibri"/>
                <a:sym typeface="Calibri"/>
              </a:rPr>
              <a:t>DI COREZZO</a:t>
            </a:r>
            <a:endParaRPr b="1" sz="2400">
              <a:solidFill>
                <a:srgbClr val="E4811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uociCuoci | Tortello alla lastra" id="290" name="Google Shape;29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1639" y="716068"/>
            <a:ext cx="4517852" cy="3001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cibo, colazione, Fast food, Cucina&#10;&#10;Descrizione generata automaticamente" id="291" name="Google Shape;29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8210" y="3766055"/>
            <a:ext cx="4051281" cy="303846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1"/>
          <p:cNvSpPr txBox="1"/>
          <p:nvPr/>
        </p:nvSpPr>
        <p:spPr>
          <a:xfrm>
            <a:off x="246714" y="1103787"/>
            <a:ext cx="7174925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Potato filled flatbreads typical of</a:t>
            </a: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the Tuscan-Emilian Appenine region.</a:t>
            </a:r>
            <a:endParaRPr/>
          </a:p>
          <a:p>
            <a:pPr indent="-253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Can be grilled on an electric plate, cooked in the oven or on a slate on fire.</a:t>
            </a:r>
            <a:endParaRPr/>
          </a:p>
          <a:p>
            <a:pPr indent="-253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Corezzo’s </a:t>
            </a:r>
            <a:r>
              <a:rPr b="1" i="1"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Tortello</a:t>
            </a:r>
            <a:r>
              <a:rPr b="1"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specificity</a:t>
            </a: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cooked </a:t>
            </a:r>
            <a:r>
              <a:rPr lang="en-US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on a slate roof tile (</a:t>
            </a:r>
            <a:r>
              <a:rPr b="1" lang="en-US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“</a:t>
            </a:r>
            <a:r>
              <a:rPr b="1" i="1" lang="en-US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lastra</a:t>
            </a:r>
            <a:r>
              <a:rPr b="1" lang="en-US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”</a:t>
            </a:r>
            <a:r>
              <a:rPr lang="en-US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b="1" lang="en-US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heated over a fire.</a:t>
            </a:r>
            <a:endParaRPr/>
          </a:p>
          <a:p>
            <a:pPr indent="-253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Traditional product of </a:t>
            </a:r>
            <a:r>
              <a:rPr b="1"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family cuisine</a:t>
            </a: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  <a:p>
            <a:pPr indent="-253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With the </a:t>
            </a:r>
            <a:r>
              <a:rPr b="1"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depopulation</a:t>
            </a: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Corezzo, </a:t>
            </a:r>
            <a:r>
              <a:rPr i="1"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Tortello</a:t>
            </a: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remained present only at the </a:t>
            </a:r>
            <a:r>
              <a:rPr b="1"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community level </a:t>
            </a: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(not at the economy level), and was </a:t>
            </a:r>
            <a:r>
              <a:rPr b="1"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danger of disappearing </a:t>
            </a: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completely.</a:t>
            </a:r>
            <a:endParaRPr/>
          </a:p>
          <a:p>
            <a:pPr indent="-253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Until a few years ago, </a:t>
            </a:r>
            <a:r>
              <a:rPr b="1"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only one restaurant </a:t>
            </a: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the village still served </a:t>
            </a:r>
            <a:r>
              <a:rPr i="1"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Tortello</a:t>
            </a: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2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93" name="Google Shape;29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85" y="88139"/>
            <a:ext cx="1228342" cy="683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blue text&#10;&#10;Description automatically generated" id="294" name="Google Shape;294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07293" y="32991"/>
            <a:ext cx="720422" cy="757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logo, Carattere, Elementi grafici&#10;&#10;Descrizione generata automaticamente" id="295" name="Google Shape;295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69256" y="6237239"/>
            <a:ext cx="1218954" cy="60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"/>
          <p:cNvSpPr txBox="1"/>
          <p:nvPr/>
        </p:nvSpPr>
        <p:spPr>
          <a:xfrm>
            <a:off x="2821022" y="249262"/>
            <a:ext cx="6172404" cy="6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4811B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i="1" lang="en-US" sz="2400">
                <a:solidFill>
                  <a:srgbClr val="E4811B"/>
                </a:solidFill>
                <a:latin typeface="Calibri"/>
                <a:ea typeface="Calibri"/>
                <a:cs typeface="Calibri"/>
                <a:sym typeface="Calibri"/>
              </a:rPr>
              <a:t>TORTELLO</a:t>
            </a:r>
            <a:r>
              <a:rPr b="1" lang="en-US" sz="2400">
                <a:solidFill>
                  <a:srgbClr val="E4811B"/>
                </a:solidFill>
                <a:latin typeface="Calibri"/>
                <a:ea typeface="Calibri"/>
                <a:cs typeface="Calibri"/>
                <a:sym typeface="Calibri"/>
              </a:rPr>
              <a:t> EVOLUTION PROCESS</a:t>
            </a:r>
            <a:endParaRPr/>
          </a:p>
        </p:txBody>
      </p:sp>
      <p:grpSp>
        <p:nvGrpSpPr>
          <p:cNvPr id="301" name="Google Shape;301;p12"/>
          <p:cNvGrpSpPr/>
          <p:nvPr/>
        </p:nvGrpSpPr>
        <p:grpSpPr>
          <a:xfrm>
            <a:off x="0" y="321259"/>
            <a:ext cx="12008424" cy="6287479"/>
            <a:chOff x="14311" y="101956"/>
            <a:chExt cx="9006318" cy="4715609"/>
          </a:xfrm>
        </p:grpSpPr>
        <p:sp>
          <p:nvSpPr>
            <p:cNvPr id="302" name="Google Shape;302;p12"/>
            <p:cNvSpPr/>
            <p:nvPr/>
          </p:nvSpPr>
          <p:spPr>
            <a:xfrm>
              <a:off x="2635935" y="3489816"/>
              <a:ext cx="270426" cy="300762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Pro Loco Corezzo" id="303" name="Google Shape;303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50900" y="1765244"/>
              <a:ext cx="958305" cy="8774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Vallesanta Cooperativa di Comunità" id="304" name="Google Shape;304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04468" y="1761218"/>
              <a:ext cx="866002" cy="866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l tortello alla lastra di Corezzo, tradizione ed eccellenza del Casentino  - Casentino2000.it" id="305" name="Google Shape;305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07774" y="1078854"/>
              <a:ext cx="822732" cy="1164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 Loco Corezzo" id="306" name="Google Shape;306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97830" y="1768881"/>
              <a:ext cx="653556" cy="8464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p12"/>
            <p:cNvSpPr txBox="1"/>
            <p:nvPr/>
          </p:nvSpPr>
          <p:spPr>
            <a:xfrm>
              <a:off x="1752151" y="3754843"/>
              <a:ext cx="1525800" cy="5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33">
                  <a:solidFill>
                    <a:srgbClr val="077B0A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Registration of the private label “</a:t>
              </a:r>
              <a:r>
                <a:rPr b="1" i="1" lang="en-US" sz="1333">
                  <a:solidFill>
                    <a:srgbClr val="077B0A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Tortello alla Lastra </a:t>
              </a:r>
              <a:r>
                <a:rPr b="1" lang="en-US" sz="1333">
                  <a:solidFill>
                    <a:srgbClr val="077B0A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®"</a:t>
              </a:r>
              <a:endParaRPr/>
            </a:p>
          </p:txBody>
        </p:sp>
        <p:sp>
          <p:nvSpPr>
            <p:cNvPr id="308" name="Google Shape;308;p12"/>
            <p:cNvSpPr txBox="1"/>
            <p:nvPr/>
          </p:nvSpPr>
          <p:spPr>
            <a:xfrm>
              <a:off x="5465018" y="1260335"/>
              <a:ext cx="1525810" cy="530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33">
                  <a:solidFill>
                    <a:srgbClr val="7030A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Creation of Vallesanta community-based cooperative</a:t>
              </a:r>
              <a:endParaRPr b="1" sz="1333">
                <a:solidFill>
                  <a:srgbClr val="7030A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09" name="Google Shape;309;p12"/>
            <p:cNvCxnSpPr/>
            <p:nvPr/>
          </p:nvCxnSpPr>
          <p:spPr>
            <a:xfrm>
              <a:off x="259615" y="2939528"/>
              <a:ext cx="8761014" cy="0"/>
            </a:xfrm>
            <a:prstGeom prst="straightConnector1">
              <a:avLst/>
            </a:prstGeom>
            <a:noFill/>
            <a:ln cap="flat" cmpd="sng" w="190500">
              <a:solidFill>
                <a:srgbClr val="BBD6EE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grpSp>
          <p:nvGrpSpPr>
            <p:cNvPr id="310" name="Google Shape;310;p12"/>
            <p:cNvGrpSpPr/>
            <p:nvPr/>
          </p:nvGrpSpPr>
          <p:grpSpPr>
            <a:xfrm>
              <a:off x="2444694" y="2794019"/>
              <a:ext cx="536261" cy="405948"/>
              <a:chOff x="2824930" y="2598508"/>
              <a:chExt cx="536261" cy="405948"/>
            </a:xfrm>
          </p:grpSpPr>
          <p:cxnSp>
            <p:nvCxnSpPr>
              <p:cNvPr id="311" name="Google Shape;311;p12"/>
              <p:cNvCxnSpPr/>
              <p:nvPr/>
            </p:nvCxnSpPr>
            <p:spPr>
              <a:xfrm>
                <a:off x="3093061" y="2781743"/>
                <a:ext cx="0" cy="222713"/>
              </a:xfrm>
              <a:prstGeom prst="straightConnector1">
                <a:avLst/>
              </a:prstGeom>
              <a:noFill/>
              <a:ln cap="flat" cmpd="sng" w="28575">
                <a:solidFill>
                  <a:srgbClr val="BBD6E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312" name="Google Shape;312;p12"/>
              <p:cNvSpPr txBox="1"/>
              <p:nvPr/>
            </p:nvSpPr>
            <p:spPr>
              <a:xfrm>
                <a:off x="2824930" y="2598508"/>
                <a:ext cx="536261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002060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2010</a:t>
                </a:r>
                <a:endParaRPr b="1"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" name="Google Shape;313;p12"/>
            <p:cNvGrpSpPr/>
            <p:nvPr/>
          </p:nvGrpSpPr>
          <p:grpSpPr>
            <a:xfrm>
              <a:off x="5951799" y="2657275"/>
              <a:ext cx="536261" cy="402498"/>
              <a:chOff x="4318487" y="2457299"/>
              <a:chExt cx="536261" cy="402498"/>
            </a:xfrm>
          </p:grpSpPr>
          <p:sp>
            <p:nvSpPr>
              <p:cNvPr id="314" name="Google Shape;314;p12"/>
              <p:cNvSpPr txBox="1"/>
              <p:nvPr/>
            </p:nvSpPr>
            <p:spPr>
              <a:xfrm>
                <a:off x="4318487" y="2605881"/>
                <a:ext cx="536261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002060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2019</a:t>
                </a:r>
                <a:endParaRPr b="1"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15" name="Google Shape;315;p12"/>
              <p:cNvCxnSpPr/>
              <p:nvPr/>
            </p:nvCxnSpPr>
            <p:spPr>
              <a:xfrm>
                <a:off x="4601370" y="2457299"/>
                <a:ext cx="0" cy="222713"/>
              </a:xfrm>
              <a:prstGeom prst="straightConnector1">
                <a:avLst/>
              </a:prstGeom>
              <a:noFill/>
              <a:ln cap="flat" cmpd="sng" w="28575">
                <a:solidFill>
                  <a:srgbClr val="BBD6E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316" name="Google Shape;316;p12"/>
            <p:cNvGrpSpPr/>
            <p:nvPr/>
          </p:nvGrpSpPr>
          <p:grpSpPr>
            <a:xfrm>
              <a:off x="283082" y="2675141"/>
              <a:ext cx="536261" cy="392031"/>
              <a:chOff x="2824930" y="2460393"/>
              <a:chExt cx="536261" cy="392031"/>
            </a:xfrm>
          </p:grpSpPr>
          <p:sp>
            <p:nvSpPr>
              <p:cNvPr id="317" name="Google Shape;317;p12"/>
              <p:cNvSpPr txBox="1"/>
              <p:nvPr/>
            </p:nvSpPr>
            <p:spPr>
              <a:xfrm>
                <a:off x="2824930" y="2598508"/>
                <a:ext cx="536261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002060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1995</a:t>
                </a:r>
                <a:endParaRPr b="1"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18" name="Google Shape;318;p12"/>
              <p:cNvCxnSpPr/>
              <p:nvPr/>
            </p:nvCxnSpPr>
            <p:spPr>
              <a:xfrm>
                <a:off x="3093059" y="2460393"/>
                <a:ext cx="0" cy="222713"/>
              </a:xfrm>
              <a:prstGeom prst="straightConnector1">
                <a:avLst/>
              </a:prstGeom>
              <a:noFill/>
              <a:ln cap="flat" cmpd="sng" w="28575">
                <a:solidFill>
                  <a:srgbClr val="BBD6E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319" name="Google Shape;319;p12"/>
            <p:cNvGrpSpPr/>
            <p:nvPr/>
          </p:nvGrpSpPr>
          <p:grpSpPr>
            <a:xfrm>
              <a:off x="1456479" y="2658626"/>
              <a:ext cx="536261" cy="392031"/>
              <a:chOff x="2824930" y="2460393"/>
              <a:chExt cx="536261" cy="392031"/>
            </a:xfrm>
          </p:grpSpPr>
          <p:sp>
            <p:nvSpPr>
              <p:cNvPr id="320" name="Google Shape;320;p12"/>
              <p:cNvSpPr txBox="1"/>
              <p:nvPr/>
            </p:nvSpPr>
            <p:spPr>
              <a:xfrm>
                <a:off x="2824930" y="2598508"/>
                <a:ext cx="536261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002060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1996</a:t>
                </a:r>
                <a:endParaRPr b="1"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21" name="Google Shape;321;p12"/>
              <p:cNvCxnSpPr/>
              <p:nvPr/>
            </p:nvCxnSpPr>
            <p:spPr>
              <a:xfrm>
                <a:off x="3093059" y="2460393"/>
                <a:ext cx="0" cy="222713"/>
              </a:xfrm>
              <a:prstGeom prst="straightConnector1">
                <a:avLst/>
              </a:prstGeom>
              <a:noFill/>
              <a:ln cap="flat" cmpd="sng" w="28575">
                <a:solidFill>
                  <a:srgbClr val="BBD6E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322" name="Google Shape;322;p12"/>
            <p:cNvGrpSpPr/>
            <p:nvPr/>
          </p:nvGrpSpPr>
          <p:grpSpPr>
            <a:xfrm>
              <a:off x="6563659" y="2796770"/>
              <a:ext cx="536261" cy="405948"/>
              <a:chOff x="1652430" y="2598508"/>
              <a:chExt cx="536261" cy="405948"/>
            </a:xfrm>
          </p:grpSpPr>
          <p:cxnSp>
            <p:nvCxnSpPr>
              <p:cNvPr id="323" name="Google Shape;323;p12"/>
              <p:cNvCxnSpPr/>
              <p:nvPr/>
            </p:nvCxnSpPr>
            <p:spPr>
              <a:xfrm>
                <a:off x="1898434" y="2781743"/>
                <a:ext cx="0" cy="222713"/>
              </a:xfrm>
              <a:prstGeom prst="straightConnector1">
                <a:avLst/>
              </a:prstGeom>
              <a:noFill/>
              <a:ln cap="flat" cmpd="sng" w="28575">
                <a:solidFill>
                  <a:srgbClr val="BBD6E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324" name="Google Shape;324;p12"/>
              <p:cNvSpPr txBox="1"/>
              <p:nvPr/>
            </p:nvSpPr>
            <p:spPr>
              <a:xfrm>
                <a:off x="1652430" y="2598508"/>
                <a:ext cx="536261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002060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2021</a:t>
                </a:r>
                <a:endParaRPr b="1"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5" name="Google Shape;325;p12"/>
            <p:cNvSpPr txBox="1"/>
            <p:nvPr/>
          </p:nvSpPr>
          <p:spPr>
            <a:xfrm>
              <a:off x="14311" y="2178343"/>
              <a:ext cx="1216912" cy="530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33">
                  <a:solidFill>
                    <a:srgbClr val="7030A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</a:t>
              </a:r>
              <a:r>
                <a:rPr b="1" baseline="30000" lang="en-US" sz="1333">
                  <a:solidFill>
                    <a:srgbClr val="7030A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st</a:t>
              </a:r>
              <a:r>
                <a:rPr b="1" lang="en-US" sz="1333">
                  <a:solidFill>
                    <a:srgbClr val="7030A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edition of the "</a:t>
              </a:r>
              <a:r>
                <a:rPr b="1" i="1" lang="en-US" sz="1333">
                  <a:solidFill>
                    <a:srgbClr val="7030A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Festa del Tortello" </a:t>
              </a:r>
              <a:r>
                <a:rPr b="1" lang="en-US" sz="1333">
                  <a:solidFill>
                    <a:srgbClr val="7030A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festival</a:t>
              </a:r>
              <a:r>
                <a:rPr b="1" i="1" lang="en-US" sz="1333">
                  <a:solidFill>
                    <a:srgbClr val="7030A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b="1" lang="en-US" sz="1333">
                  <a:solidFill>
                    <a:srgbClr val="7030A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 Corezzo</a:t>
              </a:r>
              <a:endParaRPr/>
            </a:p>
          </p:txBody>
        </p:sp>
        <p:sp>
          <p:nvSpPr>
            <p:cNvPr id="326" name="Google Shape;326;p12"/>
            <p:cNvSpPr txBox="1"/>
            <p:nvPr/>
          </p:nvSpPr>
          <p:spPr>
            <a:xfrm>
              <a:off x="1156263" y="1271024"/>
              <a:ext cx="1183518" cy="530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33">
                  <a:solidFill>
                    <a:srgbClr val="7030A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Creation of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33">
                  <a:solidFill>
                    <a:srgbClr val="7030A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“</a:t>
              </a:r>
              <a:r>
                <a:rPr b="1" i="1" lang="en-US" sz="1333">
                  <a:solidFill>
                    <a:srgbClr val="7030A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Pro loco Corezzo</a:t>
              </a:r>
              <a:r>
                <a:rPr b="1" lang="en-US" sz="1333">
                  <a:solidFill>
                    <a:srgbClr val="7030A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” association</a:t>
              </a:r>
              <a:endParaRPr b="1" sz="1333">
                <a:solidFill>
                  <a:srgbClr val="7030A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grpSp>
          <p:nvGrpSpPr>
            <p:cNvPr id="327" name="Google Shape;327;p12"/>
            <p:cNvGrpSpPr/>
            <p:nvPr/>
          </p:nvGrpSpPr>
          <p:grpSpPr>
            <a:xfrm>
              <a:off x="1908781" y="3237691"/>
              <a:ext cx="1423265" cy="560406"/>
              <a:chOff x="2096248" y="4083179"/>
              <a:chExt cx="1423265" cy="560406"/>
            </a:xfrm>
          </p:grpSpPr>
          <p:pic>
            <p:nvPicPr>
              <p:cNvPr id="328" name="Google Shape;328;p12"/>
              <p:cNvPicPr preferRelativeResize="0"/>
              <p:nvPr/>
            </p:nvPicPr>
            <p:blipFill rotWithShape="1">
              <a:blip r:embed="rId7">
                <a:alphaModFix/>
              </a:blip>
              <a:srcRect b="37396" l="0" r="0" t="0"/>
              <a:stretch/>
            </p:blipFill>
            <p:spPr>
              <a:xfrm>
                <a:off x="2096248" y="4083179"/>
                <a:ext cx="1215374" cy="522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9" name="Google Shape;329;p12"/>
              <p:cNvSpPr txBox="1"/>
              <p:nvPr/>
            </p:nvSpPr>
            <p:spPr>
              <a:xfrm>
                <a:off x="3197313" y="4327986"/>
                <a:ext cx="322200" cy="3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133">
                    <a:solidFill>
                      <a:srgbClr val="780816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®</a:t>
                </a:r>
                <a:endParaRPr sz="2133">
                  <a:solidFill>
                    <a:srgbClr val="78081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0" name="Google Shape;330;p12"/>
            <p:cNvGrpSpPr/>
            <p:nvPr/>
          </p:nvGrpSpPr>
          <p:grpSpPr>
            <a:xfrm>
              <a:off x="3772730" y="2818659"/>
              <a:ext cx="536261" cy="414884"/>
              <a:chOff x="4524966" y="2598507"/>
              <a:chExt cx="536261" cy="414884"/>
            </a:xfrm>
          </p:grpSpPr>
          <p:sp>
            <p:nvSpPr>
              <p:cNvPr id="331" name="Google Shape;331;p12"/>
              <p:cNvSpPr txBox="1"/>
              <p:nvPr/>
            </p:nvSpPr>
            <p:spPr>
              <a:xfrm>
                <a:off x="4524966" y="2598507"/>
                <a:ext cx="536261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002060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2018</a:t>
                </a:r>
                <a:endParaRPr b="1"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32" name="Google Shape;332;p12"/>
              <p:cNvCxnSpPr/>
              <p:nvPr/>
            </p:nvCxnSpPr>
            <p:spPr>
              <a:xfrm>
                <a:off x="4793096" y="2790678"/>
                <a:ext cx="0" cy="222713"/>
              </a:xfrm>
              <a:prstGeom prst="straightConnector1">
                <a:avLst/>
              </a:prstGeom>
              <a:noFill/>
              <a:ln cap="flat" cmpd="sng" w="28575">
                <a:solidFill>
                  <a:srgbClr val="BBD6E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333" name="Google Shape;333;p12"/>
            <p:cNvSpPr txBox="1"/>
            <p:nvPr/>
          </p:nvSpPr>
          <p:spPr>
            <a:xfrm>
              <a:off x="3277955" y="3213852"/>
              <a:ext cx="1525800" cy="6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33">
                  <a:solidFill>
                    <a:srgbClr val="077B0A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Registration of “T</a:t>
              </a:r>
              <a:r>
                <a:rPr b="1" i="1" lang="en-US" sz="1333">
                  <a:solidFill>
                    <a:srgbClr val="077B0A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ortello alla Lastra di Corezzo”  </a:t>
              </a:r>
              <a:r>
                <a:rPr b="1" lang="en-US" sz="1333">
                  <a:solidFill>
                    <a:srgbClr val="077B0A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as a Traditional Agrifood Product (PAT)</a:t>
              </a:r>
              <a:endParaRPr b="1" sz="1333">
                <a:solidFill>
                  <a:srgbClr val="077B0A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4" name="Google Shape;334;p12"/>
            <p:cNvSpPr txBox="1"/>
            <p:nvPr/>
          </p:nvSpPr>
          <p:spPr>
            <a:xfrm>
              <a:off x="6036068" y="4132954"/>
              <a:ext cx="1525810" cy="6846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33">
                  <a:solidFill>
                    <a:srgbClr val="077B0A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Participation to food fairs (e.g., Slow Food Terra Madre) with the food truck</a:t>
              </a:r>
              <a:endParaRPr b="1" sz="1333">
                <a:solidFill>
                  <a:srgbClr val="077B0A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pic>
          <p:nvPicPr>
            <p:cNvPr descr="Immagine che contiene trasporto, testo, veicolo, Camioncino&#10;&#10;Descrizione generata automaticamente" id="335" name="Google Shape;335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092759" y="2930250"/>
              <a:ext cx="1524003" cy="15240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6" name="Google Shape;336;p12"/>
            <p:cNvSpPr txBox="1"/>
            <p:nvPr/>
          </p:nvSpPr>
          <p:spPr>
            <a:xfrm>
              <a:off x="27381" y="244185"/>
              <a:ext cx="1183518" cy="8384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33">
                  <a:solidFill>
                    <a:srgbClr val="7030A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Informal community group linked to the local church and the local soccer team</a:t>
              </a:r>
              <a:endParaRPr b="1" sz="1333">
                <a:solidFill>
                  <a:srgbClr val="7030A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37" name="Google Shape;337;p12"/>
            <p:cNvCxnSpPr/>
            <p:nvPr/>
          </p:nvCxnSpPr>
          <p:spPr>
            <a:xfrm flipH="1">
              <a:off x="4830053" y="2677359"/>
              <a:ext cx="3190" cy="276410"/>
            </a:xfrm>
            <a:prstGeom prst="straightConnector1">
              <a:avLst/>
            </a:prstGeom>
            <a:noFill/>
            <a:ln cap="flat" cmpd="sng" w="28575">
              <a:solidFill>
                <a:srgbClr val="BBD6E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38" name="Google Shape;338;p12"/>
            <p:cNvSpPr txBox="1"/>
            <p:nvPr/>
          </p:nvSpPr>
          <p:spPr>
            <a:xfrm>
              <a:off x="4082479" y="1087485"/>
              <a:ext cx="1525810" cy="684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33">
                  <a:solidFill>
                    <a:srgbClr val="7030A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Creation of the “Slow Food Community for the Valorization of </a:t>
              </a:r>
              <a:r>
                <a:rPr b="1" i="1" lang="en-US" sz="1333">
                  <a:solidFill>
                    <a:srgbClr val="7030A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Tortello alla Lastra di Corezzo”</a:t>
              </a:r>
              <a:endParaRPr b="1" sz="1333">
                <a:solidFill>
                  <a:srgbClr val="7030A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pic>
          <p:nvPicPr>
            <p:cNvPr descr="Chiesa - Icone Cultura, religione e festival" id="339" name="Google Shape;339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18021" y="101956"/>
              <a:ext cx="559618" cy="559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eam - Free people icons" id="340" name="Google Shape;340;p1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64051" y="660124"/>
              <a:ext cx="444124" cy="4441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1" name="Google Shape;341;p12"/>
          <p:cNvGrpSpPr/>
          <p:nvPr/>
        </p:nvGrpSpPr>
        <p:grpSpPr>
          <a:xfrm>
            <a:off x="8299571" y="743092"/>
            <a:ext cx="2841904" cy="660639"/>
            <a:chOff x="7001737" y="481784"/>
            <a:chExt cx="2131428" cy="495479"/>
          </a:xfrm>
        </p:grpSpPr>
        <p:sp>
          <p:nvSpPr>
            <p:cNvPr id="342" name="Google Shape;342;p12"/>
            <p:cNvSpPr txBox="1"/>
            <p:nvPr/>
          </p:nvSpPr>
          <p:spPr>
            <a:xfrm>
              <a:off x="7248918" y="731259"/>
              <a:ext cx="1606155" cy="223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33">
                  <a:solidFill>
                    <a:srgbClr val="00B05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PRODUCT DIMENSION</a:t>
              </a:r>
              <a:endParaRPr b="1" sz="1333">
                <a:solidFill>
                  <a:srgbClr val="00B05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43" name="Google Shape;343;p12"/>
            <p:cNvSpPr txBox="1"/>
            <p:nvPr/>
          </p:nvSpPr>
          <p:spPr>
            <a:xfrm>
              <a:off x="7261378" y="511090"/>
              <a:ext cx="1606156" cy="223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33">
                  <a:solidFill>
                    <a:srgbClr val="7030A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COMMUNITY DIMENSION</a:t>
              </a:r>
              <a:endParaRPr b="1" sz="1333">
                <a:solidFill>
                  <a:srgbClr val="7030A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44" name="Google Shape;344;p12"/>
            <p:cNvCxnSpPr/>
            <p:nvPr/>
          </p:nvCxnSpPr>
          <p:spPr>
            <a:xfrm>
              <a:off x="7041295" y="714581"/>
              <a:ext cx="2052629" cy="1549"/>
            </a:xfrm>
            <a:prstGeom prst="straightConnector1">
              <a:avLst/>
            </a:prstGeom>
            <a:noFill/>
            <a:ln cap="flat" cmpd="sng" w="57150">
              <a:solidFill>
                <a:srgbClr val="BBD6EE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45" name="Google Shape;345;p12"/>
            <p:cNvSpPr/>
            <p:nvPr/>
          </p:nvSpPr>
          <p:spPr>
            <a:xfrm>
              <a:off x="7001737" y="481784"/>
              <a:ext cx="2131428" cy="495479"/>
            </a:xfrm>
            <a:prstGeom prst="rect">
              <a:avLst/>
            </a:prstGeom>
            <a:noFill/>
            <a:ln cap="flat" cmpd="sng" w="95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6" name="Google Shape;346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4285" y="32990"/>
            <a:ext cx="1010697" cy="562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blue text&#10;&#10;Description automatically generated" id="347" name="Google Shape;347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445541" y="32991"/>
            <a:ext cx="682174" cy="716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logo, Carattere, Elementi grafici&#10;&#10;Descrizione generata automaticamente" id="348" name="Google Shape;348;p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0" y="6323842"/>
            <a:ext cx="1069548" cy="534158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2"/>
          <p:cNvSpPr txBox="1"/>
          <p:nvPr/>
        </p:nvSpPr>
        <p:spPr>
          <a:xfrm>
            <a:off x="9250833" y="1657648"/>
            <a:ext cx="1981821" cy="707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7030A0"/>
                </a:solidFill>
                <a:latin typeface="Titillium Web"/>
                <a:ea typeface="Titillium Web"/>
                <a:cs typeface="Titillium Web"/>
                <a:sym typeface="Titillium Web"/>
              </a:rPr>
              <a:t>Building of a community multifunctional centre with collective kitchen</a:t>
            </a:r>
            <a:endParaRPr/>
          </a:p>
        </p:txBody>
      </p:sp>
      <p:pic>
        <p:nvPicPr>
          <p:cNvPr id="350" name="Google Shape;350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360056" y="2339962"/>
            <a:ext cx="1781419" cy="13360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1" name="Google Shape;351;p12"/>
          <p:cNvCxnSpPr/>
          <p:nvPr/>
        </p:nvCxnSpPr>
        <p:spPr>
          <a:xfrm>
            <a:off x="10241744" y="3728351"/>
            <a:ext cx="0" cy="296951"/>
          </a:xfrm>
          <a:prstGeom prst="straightConnector1">
            <a:avLst/>
          </a:prstGeom>
          <a:noFill/>
          <a:ln cap="flat" cmpd="sng" w="28575">
            <a:solidFill>
              <a:srgbClr val="BBD6E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2" name="Google Shape;352;p12"/>
          <p:cNvSpPr txBox="1"/>
          <p:nvPr/>
        </p:nvSpPr>
        <p:spPr>
          <a:xfrm>
            <a:off x="10340485" y="5835354"/>
            <a:ext cx="1570214" cy="707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333">
                <a:solidFill>
                  <a:srgbClr val="077B0A"/>
                </a:solidFill>
                <a:latin typeface="Titillium Web"/>
                <a:ea typeface="Titillium Web"/>
                <a:cs typeface="Titillium Web"/>
                <a:sym typeface="Titillium Web"/>
              </a:rPr>
              <a:t>Tortello</a:t>
            </a:r>
            <a:r>
              <a:rPr b="1" lang="en-US" sz="1333">
                <a:solidFill>
                  <a:srgbClr val="077B0A"/>
                </a:solidFill>
                <a:latin typeface="Titillium Web"/>
                <a:ea typeface="Titillium Web"/>
                <a:cs typeface="Titillium Web"/>
                <a:sym typeface="Titillium Web"/>
              </a:rPr>
              <a:t> accessed local and non-local supermarkets</a:t>
            </a:r>
            <a:endParaRPr b="1" sz="1333">
              <a:solidFill>
                <a:srgbClr val="077B0A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53" name="Google Shape;353;p12"/>
          <p:cNvCxnSpPr/>
          <p:nvPr/>
        </p:nvCxnSpPr>
        <p:spPr>
          <a:xfrm>
            <a:off x="11080769" y="4178094"/>
            <a:ext cx="8385" cy="634207"/>
          </a:xfrm>
          <a:prstGeom prst="straightConnector1">
            <a:avLst/>
          </a:prstGeom>
          <a:noFill/>
          <a:ln cap="flat" cmpd="sng" w="28575">
            <a:solidFill>
              <a:srgbClr val="BBD6E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4" name="Google Shape;354;p12"/>
          <p:cNvSpPr txBox="1"/>
          <p:nvPr/>
        </p:nvSpPr>
        <p:spPr>
          <a:xfrm>
            <a:off x="10704258" y="3936326"/>
            <a:ext cx="715015" cy="338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2022</a:t>
            </a:r>
            <a:endParaRPr b="1"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upermarket - Free commerce icons" id="355" name="Google Shape;355;p1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587684" y="4839782"/>
            <a:ext cx="991677" cy="991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"/>
          <p:cNvSpPr/>
          <p:nvPr/>
        </p:nvSpPr>
        <p:spPr>
          <a:xfrm>
            <a:off x="3514580" y="4653088"/>
            <a:ext cx="360568" cy="40101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3"/>
          <p:cNvSpPr txBox="1"/>
          <p:nvPr/>
        </p:nvSpPr>
        <p:spPr>
          <a:xfrm>
            <a:off x="3166939" y="294024"/>
            <a:ext cx="6172404" cy="6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4811B"/>
                </a:solidFill>
                <a:latin typeface="Calibri"/>
                <a:ea typeface="Calibri"/>
                <a:cs typeface="Calibri"/>
                <a:sym typeface="Calibri"/>
              </a:rPr>
              <a:t>FINAL CONSIDERATIONS</a:t>
            </a:r>
            <a:endParaRPr b="1" sz="2400">
              <a:solidFill>
                <a:srgbClr val="E4811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3"/>
          <p:cNvSpPr txBox="1"/>
          <p:nvPr/>
        </p:nvSpPr>
        <p:spPr>
          <a:xfrm>
            <a:off x="331549" y="990676"/>
            <a:ext cx="10401299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0990" lvl="0" marL="38099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Origin products 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can be a lever for sustainable territorial development processes.</a:t>
            </a:r>
            <a:endParaRPr/>
          </a:p>
          <a:p>
            <a:pPr indent="-266690" lvl="0" marL="38099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0990" lvl="0" marL="38099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Local communities 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plays a crucial role in the activation of local resources, in the construction of product’s identity and in its qualification to consumers and the external society.</a:t>
            </a:r>
            <a:endParaRPr/>
          </a:p>
          <a:p>
            <a:pPr indent="-266690" lvl="0" marL="38099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0990" lvl="0" marL="38099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Attempt to create a </a:t>
            </a: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locally-closed supply chain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, from the re-activation of local agriculture and raw materials production (flour, potato, etc.) down to the retail of the final product (</a:t>
            </a:r>
            <a:r>
              <a:rPr i="1"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tortello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) to local restaurants and shops.</a:t>
            </a:r>
            <a:endParaRPr b="1" sz="1800">
              <a:solidFill>
                <a:schemeClr val="dk1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66690" lvl="0" marL="38099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0990" lvl="0" marL="38099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Fundamental role of local </a:t>
            </a: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community-based associations and cooperatives 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in feeding and combining activism and entrepreneurship in the local community, generating </a:t>
            </a: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community economies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  <a:p>
            <a:pPr indent="-266690" lvl="0" marL="38099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0990" lvl="0" marL="38099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Importance of </a:t>
            </a: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networks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 within and outside the community/territory of reference (e.g., Casentino Forests National Park, Slow Food, etc.)</a:t>
            </a:r>
            <a:endParaRPr/>
          </a:p>
          <a:p>
            <a:pPr indent="-266690" lvl="0" marL="38099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0990" lvl="0" marL="38099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Interconnection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 between the “</a:t>
            </a: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origin product economy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”, other </a:t>
            </a: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proximity economies 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(e.g., school meals, tourists house cleaning, tourists cooking classes, etc.) and </a:t>
            </a: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other economic sectors 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(e.g., tourism).</a:t>
            </a:r>
            <a:endParaRPr/>
          </a:p>
          <a:p>
            <a:pPr indent="-266690" lvl="0" marL="38099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0990" lvl="0" marL="38099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Contribution to </a:t>
            </a: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invert some negative structural trends 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(new employment, new resident inhabitants, touristic flows).</a:t>
            </a:r>
            <a:endParaRPr/>
          </a:p>
        </p:txBody>
      </p:sp>
      <p:pic>
        <p:nvPicPr>
          <p:cNvPr id="363" name="Google Shape;3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85" y="32990"/>
            <a:ext cx="1395306" cy="775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blue text&#10;&#10;Description automatically generated" id="364" name="Google Shape;36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46691" y="32991"/>
            <a:ext cx="1081024" cy="1136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logo, Carattere, Elementi grafici&#10;&#10;Descrizione generata automaticamente" id="365" name="Google Shape;36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32848" y="6114628"/>
            <a:ext cx="1422400" cy="710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"/>
          <p:cNvSpPr/>
          <p:nvPr/>
        </p:nvSpPr>
        <p:spPr>
          <a:xfrm>
            <a:off x="3514580" y="4653088"/>
            <a:ext cx="360568" cy="40101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4"/>
          <p:cNvSpPr txBox="1"/>
          <p:nvPr/>
        </p:nvSpPr>
        <p:spPr>
          <a:xfrm>
            <a:off x="1093247" y="258010"/>
            <a:ext cx="10437052" cy="6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4811B"/>
                </a:solidFill>
                <a:latin typeface="Calibri"/>
                <a:ea typeface="Calibri"/>
                <a:cs typeface="Calibri"/>
                <a:sym typeface="Calibri"/>
              </a:rPr>
              <a:t>THE ‘VIRTUOUS CIRCLE’ OF VALORISATION OF ORIGIN PRODUCTS</a:t>
            </a:r>
            <a:endParaRPr/>
          </a:p>
        </p:txBody>
      </p:sp>
      <p:grpSp>
        <p:nvGrpSpPr>
          <p:cNvPr id="372" name="Google Shape;372;p14"/>
          <p:cNvGrpSpPr/>
          <p:nvPr/>
        </p:nvGrpSpPr>
        <p:grpSpPr>
          <a:xfrm>
            <a:off x="1508498" y="660442"/>
            <a:ext cx="9005388" cy="5603082"/>
            <a:chOff x="675933" y="853248"/>
            <a:chExt cx="6754041" cy="4202311"/>
          </a:xfrm>
        </p:grpSpPr>
        <p:grpSp>
          <p:nvGrpSpPr>
            <p:cNvPr id="373" name="Google Shape;373;p14"/>
            <p:cNvGrpSpPr/>
            <p:nvPr/>
          </p:nvGrpSpPr>
          <p:grpSpPr>
            <a:xfrm>
              <a:off x="1457798" y="853248"/>
              <a:ext cx="5972176" cy="4202311"/>
              <a:chOff x="529" y="574"/>
              <a:chExt cx="5016" cy="3530"/>
            </a:xfrm>
          </p:grpSpPr>
          <p:sp>
            <p:nvSpPr>
              <p:cNvPr id="374" name="Google Shape;374;p14"/>
              <p:cNvSpPr txBox="1"/>
              <p:nvPr/>
            </p:nvSpPr>
            <p:spPr>
              <a:xfrm>
                <a:off x="1177" y="1176"/>
                <a:ext cx="116" cy="3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75" name="Google Shape;375;p14"/>
              <p:cNvSpPr/>
              <p:nvPr/>
            </p:nvSpPr>
            <p:spPr>
              <a:xfrm>
                <a:off x="529" y="867"/>
                <a:ext cx="3092" cy="859"/>
              </a:xfrm>
              <a:prstGeom prst="ellipse">
                <a:avLst/>
              </a:prstGeom>
              <a:solidFill>
                <a:srgbClr val="FFFF00"/>
              </a:solidFill>
              <a:ln cap="flat" cmpd="sng" w="25400">
                <a:solidFill>
                  <a:srgbClr val="0000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33CC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LOCAL SPECIFIC RESOURCES </a:t>
                </a:r>
                <a:endParaRPr/>
              </a:p>
              <a:p>
                <a:pPr indent="0" lvl="0" marL="0" marR="0" rtl="0" algn="ctr">
                  <a:spcBef>
                    <a:spcPts val="36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3366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(supply chain and territory)</a:t>
                </a:r>
                <a:endParaRPr/>
              </a:p>
              <a:p>
                <a:pPr indent="0" lvl="0" marL="0" marR="0" rtl="0" algn="ctr">
                  <a:spcBef>
                    <a:spcPts val="80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rgbClr val="003366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376" name="Google Shape;376;p14"/>
              <p:cNvSpPr txBox="1"/>
              <p:nvPr/>
            </p:nvSpPr>
            <p:spPr>
              <a:xfrm>
                <a:off x="853" y="1945"/>
                <a:ext cx="1502" cy="471"/>
              </a:xfrm>
              <a:prstGeom prst="rect">
                <a:avLst/>
              </a:prstGeom>
              <a:solidFill>
                <a:srgbClr val="DDEAF6"/>
              </a:solidFill>
              <a:ln cap="flat" cmpd="sng" w="25400">
                <a:solidFill>
                  <a:srgbClr val="00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8100" lIns="13500" spcFirstLastPara="1" rIns="13500" wrap="square" tIns="8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0033CC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indent="0" lvl="0" marL="0" marR="0" rtl="0" algn="ctr">
                  <a:spcBef>
                    <a:spcPts val="32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0033CC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LOCAL ACTORS</a:t>
                </a:r>
                <a:endParaRPr/>
              </a:p>
              <a:p>
                <a:pPr indent="0" lvl="0" marL="0" marR="0" rtl="0" algn="ctr">
                  <a:spcBef>
                    <a:spcPts val="28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003366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(supply chain and territory)</a:t>
                </a:r>
                <a:endParaRPr/>
              </a:p>
              <a:p>
                <a:pPr indent="0" lvl="0" marL="0" marR="0" rtl="0" algn="ctr">
                  <a:spcBef>
                    <a:spcPts val="64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1" sz="3200">
                  <a:solidFill>
                    <a:srgbClr val="003366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377" name="Google Shape;377;p14"/>
              <p:cNvSpPr/>
              <p:nvPr/>
            </p:nvSpPr>
            <p:spPr>
              <a:xfrm>
                <a:off x="632" y="2894"/>
                <a:ext cx="1316" cy="833"/>
              </a:xfrm>
              <a:prstGeom prst="ellipse">
                <a:avLst/>
              </a:prstGeom>
              <a:solidFill>
                <a:srgbClr val="FFCC00"/>
              </a:solidFill>
              <a:ln cap="flat" cmpd="sng" w="9525">
                <a:solidFill>
                  <a:srgbClr val="0000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0033CC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33CC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ORIGIN PRODUCT</a:t>
                </a:r>
                <a:endParaRPr sz="1800">
                  <a:solidFill>
                    <a:srgbClr val="0033CC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378" name="Google Shape;378;p14"/>
              <p:cNvSpPr txBox="1"/>
              <p:nvPr/>
            </p:nvSpPr>
            <p:spPr>
              <a:xfrm>
                <a:off x="3237" y="3450"/>
                <a:ext cx="1598" cy="241"/>
              </a:xfrm>
              <a:prstGeom prst="rect">
                <a:avLst/>
              </a:prstGeom>
              <a:solidFill>
                <a:srgbClr val="DDEAF6"/>
              </a:solidFill>
              <a:ln cap="flat" cmpd="sng" w="25400">
                <a:solidFill>
                  <a:srgbClr val="00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rgbClr val="0033CC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SOCIETY</a:t>
                </a:r>
                <a:endParaRPr sz="4800">
                  <a:solidFill>
                    <a:srgbClr val="003366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379" name="Google Shape;379;p14"/>
              <p:cNvSpPr txBox="1"/>
              <p:nvPr/>
            </p:nvSpPr>
            <p:spPr>
              <a:xfrm>
                <a:off x="2898" y="2207"/>
                <a:ext cx="1025" cy="370"/>
              </a:xfrm>
              <a:prstGeom prst="rect">
                <a:avLst/>
              </a:prstGeom>
              <a:solidFill>
                <a:srgbClr val="DDEAF6"/>
              </a:solidFill>
              <a:ln cap="flat" cmpd="sng" w="25400">
                <a:solidFill>
                  <a:srgbClr val="00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33">
                  <a:solidFill>
                    <a:srgbClr val="0033CC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indent="0" lvl="0" marL="0" marR="0" rtl="0" algn="ctr">
                  <a:spcBef>
                    <a:spcPts val="36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33CC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MARKET</a:t>
                </a:r>
                <a:endParaRPr sz="2000">
                  <a:solidFill>
                    <a:srgbClr val="0033CC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380" name="Google Shape;380;p14"/>
              <p:cNvSpPr txBox="1"/>
              <p:nvPr/>
            </p:nvSpPr>
            <p:spPr>
              <a:xfrm>
                <a:off x="2123" y="3933"/>
                <a:ext cx="1114" cy="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8100" lIns="13500" spcFirstLastPara="1" rIns="13500" wrap="square" tIns="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6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Qualification</a:t>
                </a:r>
                <a:endParaRPr i="1" sz="16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cxnSp>
            <p:nvCxnSpPr>
              <p:cNvPr id="381" name="Google Shape;381;p14"/>
              <p:cNvCxnSpPr>
                <a:stCxn id="379" idx="0"/>
                <a:endCxn id="375" idx="5"/>
              </p:cNvCxnSpPr>
              <p:nvPr/>
            </p:nvCxnSpPr>
            <p:spPr>
              <a:xfrm flipH="1" rot="5400000">
                <a:off x="2960" y="1757"/>
                <a:ext cx="600" cy="300"/>
              </a:xfrm>
              <a:prstGeom prst="curvedConnector3">
                <a:avLst>
                  <a:gd fmla="val 386827" name="adj1"/>
                </a:avLst>
              </a:prstGeom>
              <a:noFill/>
              <a:ln cap="flat" cmpd="sng" w="3175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382" name="Google Shape;382;p14"/>
              <p:cNvSpPr txBox="1"/>
              <p:nvPr/>
            </p:nvSpPr>
            <p:spPr>
              <a:xfrm>
                <a:off x="3389" y="1712"/>
                <a:ext cx="1104" cy="1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8100" lIns="13500" spcFirstLastPara="1" rIns="13500" wrap="square" tIns="8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60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Reproduction</a:t>
                </a:r>
                <a:endParaRPr i="1" sz="16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cxnSp>
            <p:nvCxnSpPr>
              <p:cNvPr id="383" name="Google Shape;383;p14"/>
              <p:cNvCxnSpPr>
                <a:stCxn id="377" idx="4"/>
                <a:endCxn id="378" idx="2"/>
              </p:cNvCxnSpPr>
              <p:nvPr/>
            </p:nvCxnSpPr>
            <p:spPr>
              <a:xfrm rot="10800000">
                <a:off x="2640" y="2377"/>
                <a:ext cx="0" cy="2700"/>
              </a:xfrm>
              <a:prstGeom prst="curvedConnector3">
                <a:avLst>
                  <a:gd fmla="val 10741241" name="adj1"/>
                </a:avLst>
              </a:prstGeom>
              <a:noFill/>
              <a:ln cap="flat" cmpd="sng" w="3175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84" name="Google Shape;384;p14"/>
              <p:cNvCxnSpPr>
                <a:stCxn id="376" idx="2"/>
                <a:endCxn id="377" idx="0"/>
              </p:cNvCxnSpPr>
              <p:nvPr/>
            </p:nvCxnSpPr>
            <p:spPr>
              <a:xfrm rot="5400000">
                <a:off x="1154" y="2566"/>
                <a:ext cx="600" cy="300"/>
              </a:xfrm>
              <a:prstGeom prst="curvedConnector3">
                <a:avLst>
                  <a:gd fmla="val -534918" name="adj1"/>
                </a:avLst>
              </a:prstGeom>
              <a:noFill/>
              <a:ln cap="flat" cmpd="sng" w="3175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85" name="Google Shape;385;p14"/>
              <p:cNvCxnSpPr/>
              <p:nvPr/>
            </p:nvCxnSpPr>
            <p:spPr>
              <a:xfrm rot="5400000">
                <a:off x="1714" y="1531"/>
                <a:ext cx="207" cy="597"/>
              </a:xfrm>
              <a:prstGeom prst="curvedConnector3">
                <a:avLst>
                  <a:gd fmla="val -902223" name="adj1"/>
                </a:avLst>
              </a:prstGeom>
              <a:noFill/>
              <a:ln cap="flat" cmpd="sng" w="3175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86" name="Google Shape;386;p14"/>
              <p:cNvCxnSpPr>
                <a:stCxn id="378" idx="0"/>
                <a:endCxn id="379" idx="2"/>
              </p:cNvCxnSpPr>
              <p:nvPr/>
            </p:nvCxnSpPr>
            <p:spPr>
              <a:xfrm flipH="1" rot="5400000">
                <a:off x="3286" y="2700"/>
                <a:ext cx="900" cy="600"/>
              </a:xfrm>
              <a:prstGeom prst="curvedConnector3">
                <a:avLst>
                  <a:gd fmla="val 411295" name="adj1"/>
                </a:avLst>
              </a:prstGeom>
              <a:noFill/>
              <a:ln cap="flat" cmpd="sng" w="3175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387" name="Google Shape;387;p14"/>
              <p:cNvSpPr txBox="1"/>
              <p:nvPr/>
            </p:nvSpPr>
            <p:spPr>
              <a:xfrm>
                <a:off x="3378" y="2634"/>
                <a:ext cx="1316" cy="1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8100" lIns="13500" spcFirstLastPara="1" rIns="13500" wrap="square" tIns="8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6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Remuneration</a:t>
                </a:r>
                <a:endParaRPr i="1" sz="16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388" name="Google Shape;388;p14"/>
              <p:cNvSpPr txBox="1"/>
              <p:nvPr/>
            </p:nvSpPr>
            <p:spPr>
              <a:xfrm>
                <a:off x="4182" y="2207"/>
                <a:ext cx="1024" cy="370"/>
              </a:xfrm>
              <a:prstGeom prst="rect">
                <a:avLst/>
              </a:prstGeom>
              <a:solidFill>
                <a:srgbClr val="DDEAF6"/>
              </a:solidFill>
              <a:ln cap="flat" cmpd="sng" w="25400">
                <a:solidFill>
                  <a:srgbClr val="00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33CC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OTHER WAYS</a:t>
                </a:r>
                <a:endParaRPr sz="1800">
                  <a:solidFill>
                    <a:srgbClr val="0033CC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cxnSp>
            <p:nvCxnSpPr>
              <p:cNvPr id="389" name="Google Shape;389;p14"/>
              <p:cNvCxnSpPr>
                <a:stCxn id="378" idx="0"/>
                <a:endCxn id="388" idx="2"/>
              </p:cNvCxnSpPr>
              <p:nvPr/>
            </p:nvCxnSpPr>
            <p:spPr>
              <a:xfrm rot="-5400000">
                <a:off x="3886" y="2700"/>
                <a:ext cx="900" cy="600"/>
              </a:xfrm>
              <a:prstGeom prst="curvedConnector3">
                <a:avLst>
                  <a:gd fmla="val 411352" name="adj1"/>
                </a:avLst>
              </a:prstGeom>
              <a:noFill/>
              <a:ln cap="flat" cmpd="sng" w="31750">
                <a:solidFill>
                  <a:srgbClr val="0099FF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90" name="Google Shape;390;p14"/>
              <p:cNvCxnSpPr>
                <a:stCxn id="388" idx="0"/>
                <a:endCxn id="375" idx="6"/>
              </p:cNvCxnSpPr>
              <p:nvPr/>
            </p:nvCxnSpPr>
            <p:spPr>
              <a:xfrm flipH="1" rot="5400000">
                <a:off x="3644" y="1157"/>
                <a:ext cx="900" cy="1200"/>
              </a:xfrm>
              <a:prstGeom prst="curvedConnector2">
                <a:avLst/>
              </a:prstGeom>
              <a:noFill/>
              <a:ln cap="flat" cmpd="sng" w="28575">
                <a:solidFill>
                  <a:srgbClr val="0099FF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391" name="Google Shape;391;p14"/>
              <p:cNvSpPr txBox="1"/>
              <p:nvPr/>
            </p:nvSpPr>
            <p:spPr>
              <a:xfrm>
                <a:off x="4232" y="1026"/>
                <a:ext cx="1056" cy="2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8100" lIns="13500" spcFirstLastPara="1" rIns="13500" wrap="square" tIns="8100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EXTERNAL EFFECTS</a:t>
                </a:r>
                <a:endParaRPr/>
              </a:p>
            </p:txBody>
          </p:sp>
          <p:cxnSp>
            <p:nvCxnSpPr>
              <p:cNvPr id="392" name="Google Shape;392;p14"/>
              <p:cNvCxnSpPr>
                <a:endCxn id="391" idx="1"/>
              </p:cNvCxnSpPr>
              <p:nvPr/>
            </p:nvCxnSpPr>
            <p:spPr>
              <a:xfrm>
                <a:off x="3332" y="573"/>
                <a:ext cx="900" cy="600"/>
              </a:xfrm>
              <a:prstGeom prst="curvedConnector3">
                <a:avLst>
                  <a:gd fmla="val -437579" name="adj1"/>
                </a:avLst>
              </a:prstGeom>
              <a:noFill/>
              <a:ln cap="rnd" cmpd="sng" w="28575">
                <a:solidFill>
                  <a:schemeClr val="dk1"/>
                </a:solidFill>
                <a:prstDash val="dot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393" name="Google Shape;393;p14"/>
              <p:cNvSpPr txBox="1"/>
              <p:nvPr/>
            </p:nvSpPr>
            <p:spPr>
              <a:xfrm>
                <a:off x="4690" y="1454"/>
                <a:ext cx="855" cy="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FF33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Other sectors and actors of the territory</a:t>
                </a:r>
                <a:endParaRPr/>
              </a:p>
            </p:txBody>
          </p:sp>
          <p:cxnSp>
            <p:nvCxnSpPr>
              <p:cNvPr id="394" name="Google Shape;394;p14"/>
              <p:cNvCxnSpPr>
                <a:stCxn id="393" idx="1"/>
                <a:endCxn id="391" idx="2"/>
              </p:cNvCxnSpPr>
              <p:nvPr/>
            </p:nvCxnSpPr>
            <p:spPr>
              <a:xfrm rot="10800000">
                <a:off x="4690" y="1194"/>
                <a:ext cx="0" cy="600"/>
              </a:xfrm>
              <a:prstGeom prst="curvedConnector4">
                <a:avLst>
                  <a:gd fmla="val -7687970" name="adj1"/>
                  <a:gd fmla="val 409297" name="adj2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395" name="Google Shape;395;p14"/>
            <p:cNvSpPr txBox="1"/>
            <p:nvPr/>
          </p:nvSpPr>
          <p:spPr>
            <a:xfrm>
              <a:off x="735578" y="2096650"/>
              <a:ext cx="1534926" cy="272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100" lIns="13500" spcFirstLastPara="1" rIns="13500" wrap="square" tIns="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6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Activation</a:t>
              </a:r>
              <a:endParaRPr i="1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marR="0" rtl="0" algn="ctr">
                <a:spcBef>
                  <a:spcPts val="32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6" name="Google Shape;396;p14"/>
            <p:cNvSpPr txBox="1"/>
            <p:nvPr/>
          </p:nvSpPr>
          <p:spPr>
            <a:xfrm>
              <a:off x="675933" y="4166075"/>
              <a:ext cx="1144891" cy="661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33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Other sectors and actors of the territory</a:t>
              </a:r>
              <a:endParaRPr/>
            </a:p>
          </p:txBody>
        </p:sp>
        <p:cxnSp>
          <p:nvCxnSpPr>
            <p:cNvPr id="397" name="Google Shape;397;p14"/>
            <p:cNvCxnSpPr/>
            <p:nvPr/>
          </p:nvCxnSpPr>
          <p:spPr>
            <a:xfrm flipH="1" rot="10800000">
              <a:off x="1359045" y="4203071"/>
              <a:ext cx="386885" cy="127547"/>
            </a:xfrm>
            <a:prstGeom prst="curvedConnector3">
              <a:avLst>
                <a:gd fmla="val -16804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98" name="Google Shape;398;p14"/>
            <p:cNvSpPr txBox="1"/>
            <p:nvPr/>
          </p:nvSpPr>
          <p:spPr>
            <a:xfrm>
              <a:off x="1069059" y="3191071"/>
              <a:ext cx="1353741" cy="203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100" lIns="13500" spcFirstLastPara="1" rIns="13500" wrap="square" tIns="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6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Identification </a:t>
              </a:r>
              <a:endParaRPr/>
            </a:p>
            <a:p>
              <a:pPr indent="0" lvl="0" marL="0" marR="0" rtl="0" algn="ctr">
                <a:spcBef>
                  <a:spcPts val="320"/>
                </a:spcBef>
                <a:spcAft>
                  <a:spcPts val="0"/>
                </a:spcAft>
                <a:buNone/>
              </a:pPr>
              <a:r>
                <a:rPr i="1" lang="en-US" sz="16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and sharing</a:t>
              </a:r>
              <a:endParaRPr i="1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99" name="Google Shape;399;p14"/>
          <p:cNvSpPr txBox="1"/>
          <p:nvPr/>
        </p:nvSpPr>
        <p:spPr>
          <a:xfrm rot="-5400000">
            <a:off x="-661319" y="3427171"/>
            <a:ext cx="3581355" cy="420564"/>
          </a:xfrm>
          <a:prstGeom prst="rect">
            <a:avLst/>
          </a:prstGeom>
          <a:noFill/>
          <a:ln cap="flat" cmpd="sng" w="28575">
            <a:solidFill>
              <a:srgbClr val="1E5C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RECOVERY</a:t>
            </a:r>
            <a:endParaRPr/>
          </a:p>
        </p:txBody>
      </p:sp>
      <p:sp>
        <p:nvSpPr>
          <p:cNvPr id="400" name="Google Shape;400;p14"/>
          <p:cNvSpPr txBox="1"/>
          <p:nvPr/>
        </p:nvSpPr>
        <p:spPr>
          <a:xfrm rot="-5400000">
            <a:off x="9118528" y="3427171"/>
            <a:ext cx="3581355" cy="420564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VALORISATION</a:t>
            </a:r>
            <a:endParaRPr/>
          </a:p>
        </p:txBody>
      </p:sp>
      <p:sp>
        <p:nvSpPr>
          <p:cNvPr id="401" name="Google Shape;401;p14"/>
          <p:cNvSpPr txBox="1"/>
          <p:nvPr/>
        </p:nvSpPr>
        <p:spPr>
          <a:xfrm>
            <a:off x="297641" y="6140584"/>
            <a:ext cx="4089636" cy="502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from </a:t>
            </a:r>
            <a:r>
              <a:rPr i="1"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Belletti et al., 2003; Vandecandelaere et al., 2010; Belletti and Marescotti, 2011.</a:t>
            </a:r>
            <a:endParaRPr/>
          </a:p>
        </p:txBody>
      </p:sp>
      <p:pic>
        <p:nvPicPr>
          <p:cNvPr id="402" name="Google Shape;40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85" y="32990"/>
            <a:ext cx="1395306" cy="775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blue text&#10;&#10;Description automatically generated" id="403" name="Google Shape;40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46691" y="32991"/>
            <a:ext cx="1081024" cy="1136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logo, Carattere, Elementi grafici&#10;&#10;Descrizione generata automaticamente" id="404" name="Google Shape;40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32848" y="6114628"/>
            <a:ext cx="1422400" cy="710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>
            <a:off x="2308114" y="66883"/>
            <a:ext cx="75757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548135"/>
                </a:solidFill>
                <a:latin typeface="Open Sans"/>
                <a:ea typeface="Open Sans"/>
                <a:cs typeface="Open Sans"/>
                <a:sym typeface="Open Sans"/>
              </a:rPr>
              <a:t>International Conference Parma 2024</a:t>
            </a:r>
            <a:endParaRPr/>
          </a:p>
        </p:txBody>
      </p:sp>
      <p:sp>
        <p:nvSpPr>
          <p:cNvPr id="410" name="Google Shape;410;p15"/>
          <p:cNvSpPr txBox="1"/>
          <p:nvPr/>
        </p:nvSpPr>
        <p:spPr>
          <a:xfrm>
            <a:off x="1285098" y="2972396"/>
            <a:ext cx="96217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E4811B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</a:t>
            </a:r>
            <a:endParaRPr/>
          </a:p>
        </p:txBody>
      </p:sp>
      <p:sp>
        <p:nvSpPr>
          <p:cNvPr id="411" name="Google Shape;411;p15"/>
          <p:cNvSpPr txBox="1"/>
          <p:nvPr/>
        </p:nvSpPr>
        <p:spPr>
          <a:xfrm>
            <a:off x="480288" y="473220"/>
            <a:ext cx="11231419" cy="70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Workshop 2: Sustainability, Ethics, and Geographical Indications: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Towards Responsible Practices.</a:t>
            </a:r>
            <a:endParaRPr b="1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165" y="83056"/>
            <a:ext cx="1841699" cy="1024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blue text&#10;&#10;Description automatically generated" id="413" name="Google Shape;41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0356" y="32990"/>
            <a:ext cx="1447359" cy="1521053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5"/>
          <p:cNvSpPr txBox="1"/>
          <p:nvPr/>
        </p:nvSpPr>
        <p:spPr>
          <a:xfrm>
            <a:off x="720838" y="4552195"/>
            <a:ext cx="10655648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Matteo Mengoni*,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Andrea Marescotti, Pier Angelo Mori, Paola Scarpellini, Giovanni Belletti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i="1"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matteo.mengoni@unifi.it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Immagine che contiene testo, logo, Carattere, Elementi grafici&#10;&#10;Descrizione generata automaticamente" id="415" name="Google Shape;41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24030" y="5973535"/>
            <a:ext cx="1704913" cy="8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281" y="5882920"/>
            <a:ext cx="1083733" cy="930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58031" y="6262025"/>
            <a:ext cx="5475931" cy="5484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8" name="Google Shape;418;p15"/>
          <p:cNvCxnSpPr/>
          <p:nvPr/>
        </p:nvCxnSpPr>
        <p:spPr>
          <a:xfrm>
            <a:off x="1118014" y="6168671"/>
            <a:ext cx="9272895" cy="0"/>
          </a:xfrm>
          <a:prstGeom prst="straightConnector1">
            <a:avLst/>
          </a:prstGeom>
          <a:noFill/>
          <a:ln cap="flat" cmpd="sng" w="9525">
            <a:solidFill>
              <a:srgbClr val="5C883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"/>
          <p:cNvSpPr txBox="1"/>
          <p:nvPr/>
        </p:nvSpPr>
        <p:spPr>
          <a:xfrm>
            <a:off x="3741682" y="6121278"/>
            <a:ext cx="4806005" cy="659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https://www.react-casentino.unifi.it/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7" name="Google Shape;167;p2"/>
          <p:cNvSpPr txBox="1"/>
          <p:nvPr/>
        </p:nvSpPr>
        <p:spPr>
          <a:xfrm>
            <a:off x="1194955" y="4855057"/>
            <a:ext cx="1031817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D387"/>
                </a:solidFill>
                <a:latin typeface="Arial"/>
                <a:ea typeface="Arial"/>
                <a:cs typeface="Arial"/>
                <a:sym typeface="Arial"/>
              </a:rPr>
              <a:t>Regenerating</a:t>
            </a:r>
            <a:r>
              <a:rPr b="1" lang="en-US" sz="3200">
                <a:solidFill>
                  <a:srgbClr val="FF8A0F"/>
                </a:solidFill>
                <a:latin typeface="Arial"/>
                <a:ea typeface="Arial"/>
                <a:cs typeface="Arial"/>
                <a:sym typeface="Arial"/>
              </a:rPr>
              <a:t> cultural landscapes </a:t>
            </a:r>
            <a:r>
              <a:rPr b="1" lang="en-US" sz="3200">
                <a:solidFill>
                  <a:srgbClr val="FFD387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b="1" lang="en-US" sz="3200">
                <a:solidFill>
                  <a:srgbClr val="FF8A0F"/>
                </a:solidFill>
                <a:latin typeface="Arial"/>
                <a:ea typeface="Arial"/>
                <a:cs typeface="Arial"/>
                <a:sym typeface="Arial"/>
              </a:rPr>
              <a:t> inner areas </a:t>
            </a:r>
            <a:r>
              <a:rPr b="1" lang="en-US" sz="3200">
                <a:solidFill>
                  <a:srgbClr val="FFD387"/>
                </a:solidFill>
                <a:latin typeface="Arial"/>
                <a:ea typeface="Arial"/>
                <a:cs typeface="Arial"/>
                <a:sym typeface="Arial"/>
              </a:rPr>
              <a:t>in a</a:t>
            </a:r>
            <a:r>
              <a:rPr b="1" lang="en-US" sz="3200">
                <a:solidFill>
                  <a:srgbClr val="FF8A0F"/>
                </a:solidFill>
                <a:latin typeface="Arial"/>
                <a:ea typeface="Arial"/>
                <a:cs typeface="Arial"/>
                <a:sym typeface="Arial"/>
              </a:rPr>
              <a:t> people centered perspective</a:t>
            </a:r>
            <a:endParaRPr b="1" sz="3200">
              <a:solidFill>
                <a:srgbClr val="FF8A0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testo, Carattere, Elementi grafici, logo&#10;&#10;Descrizione generata automaticamente" id="168" name="Google Shape;16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3254" y="1257639"/>
            <a:ext cx="5465493" cy="3865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"/>
          <p:cNvSpPr txBox="1"/>
          <p:nvPr/>
        </p:nvSpPr>
        <p:spPr>
          <a:xfrm>
            <a:off x="437348" y="601024"/>
            <a:ext cx="5042000" cy="6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4811B"/>
                </a:solidFill>
                <a:latin typeface="Calibri"/>
                <a:ea typeface="Calibri"/>
                <a:cs typeface="Calibri"/>
                <a:sym typeface="Calibri"/>
              </a:rPr>
              <a:t>CULTURAL LANDSCAPES</a:t>
            </a:r>
            <a:endParaRPr b="1" sz="2800">
              <a:solidFill>
                <a:srgbClr val="E4811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"/>
          <p:cNvSpPr txBox="1"/>
          <p:nvPr/>
        </p:nvSpPr>
        <p:spPr>
          <a:xfrm>
            <a:off x="341218" y="1482404"/>
            <a:ext cx="5234259" cy="431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Cultural Landscapes </a:t>
            </a: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are defined as </a:t>
            </a:r>
            <a:r>
              <a:rPr i="1"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"cultural properties […] the combined works of nature and humankind, they express a long and intimate relationship between peoples and their natural environment” </a:t>
            </a: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(UNESCO, World Heritage Committee,1992).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Cultural landscapes - cultivated terraces on lofty mountains, gardens, vineyards, sacred places, etc. - are </a:t>
            </a:r>
            <a:r>
              <a:rPr b="1"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part of our collective identity</a:t>
            </a: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aria aperta, erba, cielo, nuvola&#10;&#10;Descrizione generata automaticamente" id="175" name="Google Shape;1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2231" y="1282752"/>
            <a:ext cx="6290908" cy="4718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85" y="32990"/>
            <a:ext cx="1395306" cy="775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blue text&#10;&#10;Description automatically generated" id="177" name="Google Shape;17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46691" y="32991"/>
            <a:ext cx="1081024" cy="1136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logo, Carattere, Elementi grafici&#10;&#10;Descrizione generata automaticamente" id="178" name="Google Shape;17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32848" y="6114628"/>
            <a:ext cx="1422400" cy="710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/>
          <p:nvPr/>
        </p:nvSpPr>
        <p:spPr>
          <a:xfrm>
            <a:off x="3505793" y="113575"/>
            <a:ext cx="61093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4811B"/>
              </a:buClr>
              <a:buSzPts val="2800"/>
              <a:buFont typeface="Noto Sans Symbols"/>
              <a:buNone/>
            </a:pPr>
            <a:r>
              <a:rPr b="1" lang="en-US" sz="2800">
                <a:solidFill>
                  <a:srgbClr val="E4811B"/>
                </a:solidFill>
                <a:latin typeface="Calibri"/>
                <a:ea typeface="Calibri"/>
                <a:cs typeface="Calibri"/>
                <a:sym typeface="Calibri"/>
              </a:rPr>
              <a:t>MARGINAL RURAL ("INNER") AREAS</a:t>
            </a:r>
            <a:endParaRPr/>
          </a:p>
        </p:txBody>
      </p:sp>
      <p:sp>
        <p:nvSpPr>
          <p:cNvPr id="185" name="Google Shape;185;p4"/>
          <p:cNvSpPr txBox="1"/>
          <p:nvPr/>
        </p:nvSpPr>
        <p:spPr>
          <a:xfrm>
            <a:off x="269550" y="2440774"/>
            <a:ext cx="6290908" cy="431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 agriculture</a:t>
            </a: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380990" lvl="0" marL="38099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Land abandonment.</a:t>
            </a:r>
            <a:endParaRPr/>
          </a:p>
          <a:p>
            <a:pPr indent="-380990" lvl="0" marL="38099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Few farms, scattered around vast territories with difficult accessibility and distant from markets and consumption places.</a:t>
            </a:r>
            <a:endParaRPr/>
          </a:p>
          <a:p>
            <a:pPr indent="-380990" lvl="0" marL="38099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Aging farmers, decreasing n° of farms.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But</a:t>
            </a: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380990" lvl="0" marL="38099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Local typical products.</a:t>
            </a:r>
            <a:endParaRPr/>
          </a:p>
          <a:p>
            <a:pPr indent="-380990" lvl="0" marL="38099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Traditional production processes and recipes.</a:t>
            </a:r>
            <a:endParaRPr/>
          </a:p>
          <a:p>
            <a:pPr indent="-380990" lvl="0" marL="38099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Strong cultural and gastronomic identity.</a:t>
            </a:r>
            <a:endParaRPr/>
          </a:p>
          <a:p>
            <a:pPr indent="-380990" lvl="0" marL="38099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Unique cultural landscapes.</a:t>
            </a:r>
            <a:endParaRPr/>
          </a:p>
        </p:txBody>
      </p:sp>
      <p:pic>
        <p:nvPicPr>
          <p:cNvPr descr="Immagine che contiene erba, aria aperta, albero, pianta&#10;&#10;Descrizione generata automaticamente" id="186" name="Google Shape;18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1391" y="2408380"/>
            <a:ext cx="5189211" cy="435126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"/>
          <p:cNvSpPr txBox="1"/>
          <p:nvPr/>
        </p:nvSpPr>
        <p:spPr>
          <a:xfrm>
            <a:off x="171398" y="708684"/>
            <a:ext cx="10635146" cy="1699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Regions that are </a:t>
            </a:r>
            <a:r>
              <a:rPr b="1"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geographically remote</a:t>
            </a: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economically </a:t>
            </a:r>
            <a:r>
              <a:rPr b="1"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less developed</a:t>
            </a: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and often characterized by </a:t>
            </a:r>
            <a:r>
              <a:rPr b="1"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limited access to essential services and infrastructure</a:t>
            </a: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They typically face challenges like </a:t>
            </a:r>
            <a:r>
              <a:rPr b="1"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depopulation and aging population</a:t>
            </a: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scarce economic and job opportunities, loss of cultural and natural heritage, difficulties in local governance.</a:t>
            </a:r>
            <a:endParaRPr/>
          </a:p>
        </p:txBody>
      </p:sp>
      <p:pic>
        <p:nvPicPr>
          <p:cNvPr id="188" name="Google Shape;18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85" y="32990"/>
            <a:ext cx="1395306" cy="775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blue text&#10;&#10;Description automatically generated" id="189" name="Google Shape;18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46691" y="32991"/>
            <a:ext cx="1081024" cy="1136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logo, Carattere, Elementi grafici&#10;&#10;Descrizione generata automaticamente" id="190" name="Google Shape;19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88971" y="6095262"/>
            <a:ext cx="1422400" cy="710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 txBox="1"/>
          <p:nvPr/>
        </p:nvSpPr>
        <p:spPr>
          <a:xfrm>
            <a:off x="101230" y="5783034"/>
            <a:ext cx="1040129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2024"/>
                </a:solidFill>
                <a:latin typeface="Titillium Web"/>
                <a:ea typeface="Titillium Web"/>
                <a:cs typeface="Titillium Web"/>
                <a:sym typeface="Titillium Web"/>
              </a:rPr>
              <a:t>Italy’s </a:t>
            </a:r>
            <a:r>
              <a:rPr b="1" lang="en-US" sz="2000" u="sng">
                <a:solidFill>
                  <a:srgbClr val="FFA90D"/>
                </a:solidFill>
                <a:latin typeface="Titillium Web"/>
                <a:ea typeface="Titillium Web"/>
                <a:cs typeface="Titillium Web"/>
                <a:sym typeface="Titillium We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National Strategy for “Inner Areas” (SNAI)</a:t>
            </a:r>
            <a:r>
              <a:rPr b="1" lang="en-US" sz="2000">
                <a:solidFill>
                  <a:srgbClr val="FFA90D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>
                <a:solidFill>
                  <a:srgbClr val="1C2024"/>
                </a:solidFill>
                <a:latin typeface="Titillium Web"/>
                <a:ea typeface="Titillium Web"/>
                <a:cs typeface="Titillium Web"/>
                <a:sym typeface="Titillium Web"/>
              </a:rPr>
              <a:t>is an innovative place-based policy for development and territorial cohesion to counteract marginalisation and demographic decline within “Inner Areas” throughout the Country.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trategia Nazionale Aree Interne - Agenzia per la coesione territoriale" id="197" name="Google Shape;197;p5"/>
          <p:cNvPicPr preferRelativeResize="0"/>
          <p:nvPr/>
        </p:nvPicPr>
        <p:blipFill rotWithShape="1">
          <a:blip r:embed="rId4">
            <a:alphaModFix/>
          </a:blip>
          <a:srcRect b="24890" l="5398" r="4580" t="23439"/>
          <a:stretch/>
        </p:blipFill>
        <p:spPr>
          <a:xfrm>
            <a:off x="3535185" y="187539"/>
            <a:ext cx="3151227" cy="101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07" y="1410524"/>
            <a:ext cx="3888148" cy="4761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rategia regionale per le Aree interne 2021 - 2027 - Regione Toscana" id="199" name="Google Shape;199;p5"/>
          <p:cNvPicPr preferRelativeResize="0"/>
          <p:nvPr/>
        </p:nvPicPr>
        <p:blipFill rotWithShape="1">
          <a:blip r:embed="rId6">
            <a:alphaModFix/>
          </a:blip>
          <a:srcRect b="0" l="11902" r="0" t="2645"/>
          <a:stretch/>
        </p:blipFill>
        <p:spPr>
          <a:xfrm>
            <a:off x="6821715" y="909561"/>
            <a:ext cx="4955608" cy="49669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5"/>
          <p:cNvCxnSpPr/>
          <p:nvPr/>
        </p:nvCxnSpPr>
        <p:spPr>
          <a:xfrm flipH="1" rot="10800000">
            <a:off x="1717964" y="2484582"/>
            <a:ext cx="8164945" cy="323273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1" name="Google Shape;201;p5"/>
          <p:cNvSpPr txBox="1"/>
          <p:nvPr/>
        </p:nvSpPr>
        <p:spPr>
          <a:xfrm>
            <a:off x="3115" y="906753"/>
            <a:ext cx="29129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A90D"/>
                </a:solidFill>
                <a:latin typeface="Titillium Web"/>
                <a:ea typeface="Titillium Web"/>
                <a:cs typeface="Titillium Web"/>
                <a:sym typeface="Titillium Web"/>
              </a:rPr>
              <a:t>Italy 56 SNAI areas</a:t>
            </a:r>
            <a:endParaRPr b="1" sz="2000" u="sng">
              <a:solidFill>
                <a:srgbClr val="FFA90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 txBox="1"/>
          <p:nvPr/>
        </p:nvSpPr>
        <p:spPr>
          <a:xfrm>
            <a:off x="7583093" y="808916"/>
            <a:ext cx="29129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A90D"/>
                </a:solidFill>
                <a:latin typeface="Titillium Web"/>
                <a:ea typeface="Titillium Web"/>
                <a:cs typeface="Titillium Web"/>
                <a:sym typeface="Titillium Web"/>
              </a:rPr>
              <a:t>Tuscany 7 SNAI areas</a:t>
            </a:r>
            <a:endParaRPr b="1" sz="2000" u="sng">
              <a:solidFill>
                <a:srgbClr val="FFA90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284" y="32989"/>
            <a:ext cx="1571241" cy="873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blue text&#10;&#10;Description automatically generated" id="204" name="Google Shape;204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046691" y="32991"/>
            <a:ext cx="1081024" cy="1136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logo, Carattere, Elementi grafici&#10;&#10;Descrizione generata automaticamente" id="205" name="Google Shape;205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732848" y="6114628"/>
            <a:ext cx="1422400" cy="710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/>
          <p:nvPr/>
        </p:nvSpPr>
        <p:spPr>
          <a:xfrm>
            <a:off x="3514580" y="4653088"/>
            <a:ext cx="360568" cy="40101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 txBox="1"/>
          <p:nvPr/>
        </p:nvSpPr>
        <p:spPr>
          <a:xfrm>
            <a:off x="2323802" y="279990"/>
            <a:ext cx="7544396" cy="6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4811B"/>
                </a:solidFill>
                <a:latin typeface="Calibri"/>
                <a:ea typeface="Calibri"/>
                <a:cs typeface="Calibri"/>
                <a:sym typeface="Calibri"/>
              </a:rPr>
              <a:t>TRADITIONAL AGRIFOOD PRODUCTS (</a:t>
            </a:r>
            <a:r>
              <a:rPr b="1" i="1" lang="en-US" sz="2400">
                <a:solidFill>
                  <a:srgbClr val="E4811B"/>
                </a:solidFill>
                <a:latin typeface="Calibri"/>
                <a:ea typeface="Calibri"/>
                <a:cs typeface="Calibri"/>
                <a:sym typeface="Calibri"/>
              </a:rPr>
              <a:t>PAT</a:t>
            </a:r>
            <a:r>
              <a:rPr b="1" lang="en-US" sz="2400">
                <a:solidFill>
                  <a:srgbClr val="E4811B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sz="2400">
              <a:solidFill>
                <a:srgbClr val="E4811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 txBox="1"/>
          <p:nvPr/>
        </p:nvSpPr>
        <p:spPr>
          <a:xfrm>
            <a:off x="607050" y="1494148"/>
            <a:ext cx="7179900" cy="4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Traditional agrifood products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(PAT) are defined by the Italian law as products “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obtained with processing methods, storage and maturation consolidated over time, homogeneous throughout the territory concerned, according to traditional rules, for a period not less than 25 years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(D.M. n. 350, 1993; D.L. n, 173, 1998;).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PATs are “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expression of the Italian cultural heritage, like historical, artistic, architectural goods, because they are evocative of communities and territories, of memory and identity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(d. interm. 09/04/2008).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included in a list set by the Italian Ministry of Agriculture, Food Sovereignty and Forestry in collaboration with the Italian Regions, counting nowadays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5000 products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inclusion in the PAT list is just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informative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(identifying sheet) and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 have any juridical or protection effect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products, and also its signal on products and communication to consumers is a debated and a sensible issue.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85" y="32990"/>
            <a:ext cx="1201318" cy="668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blue text&#10;&#10;Description automatically generated" id="214" name="Google Shape;21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6895" y="32990"/>
            <a:ext cx="730991" cy="768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logo, Carattere, Elementi grafici&#10;&#10;Descrizione generata automaticamente" id="215" name="Google Shape;21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2800" y="6234466"/>
            <a:ext cx="1182448" cy="590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5051" y="472171"/>
            <a:ext cx="4128705" cy="6352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/>
          <p:nvPr/>
        </p:nvSpPr>
        <p:spPr>
          <a:xfrm>
            <a:off x="3514580" y="4653088"/>
            <a:ext cx="360568" cy="40101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"/>
          <p:cNvSpPr txBox="1"/>
          <p:nvPr/>
        </p:nvSpPr>
        <p:spPr>
          <a:xfrm>
            <a:off x="3188452" y="480458"/>
            <a:ext cx="7544396" cy="6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4811B"/>
                </a:solidFill>
                <a:latin typeface="Calibri"/>
                <a:ea typeface="Calibri"/>
                <a:cs typeface="Calibri"/>
                <a:sym typeface="Calibri"/>
              </a:rPr>
              <a:t>TRADITIONAL AGRIFOOD PRODUCTS (</a:t>
            </a:r>
            <a:r>
              <a:rPr b="1" i="1" lang="en-US" sz="2400">
                <a:solidFill>
                  <a:srgbClr val="E4811B"/>
                </a:solidFill>
                <a:latin typeface="Calibri"/>
                <a:ea typeface="Calibri"/>
                <a:cs typeface="Calibri"/>
                <a:sym typeface="Calibri"/>
              </a:rPr>
              <a:t>PAT</a:t>
            </a:r>
            <a:r>
              <a:rPr b="1" lang="en-US" sz="2400">
                <a:solidFill>
                  <a:srgbClr val="E4811B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sz="2400">
              <a:solidFill>
                <a:srgbClr val="E4811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85" y="32990"/>
            <a:ext cx="1602396" cy="891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blue text&#10;&#10;Description automatically generated" id="224" name="Google Shape;22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36960" y="32990"/>
            <a:ext cx="890755" cy="936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logo, Carattere, Elementi grafici&#10;&#10;Descrizione generata automaticamente" id="225" name="Google Shape;22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32848" y="6114628"/>
            <a:ext cx="1422400" cy="71038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7"/>
          <p:cNvSpPr txBox="1"/>
          <p:nvPr/>
        </p:nvSpPr>
        <p:spPr>
          <a:xfrm>
            <a:off x="1421216" y="1409607"/>
            <a:ext cx="9521104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productions, at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 to disappear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subject to a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loss of connection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their territory of origin and/or to imitation.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PATs products can have interesting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economic, social and cultural value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be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‘activators’ of sustainable territorial development processes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interest in PATs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Tuscany Region has started a </a:t>
            </a:r>
            <a:r>
              <a:rPr b="1"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Competence Center for Traditional Agri-food Products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participatory working group aggregating experts, universities, producers' associations, public entities, etc. to discuss around PAT with the aim of identifying new opportunities for their economic valorisation.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evolutionary paths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silent PATs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(disappeared or at risk, unsure link with local resources, etc.);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evolution towards GIs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(e.g., Ciliegia di Lari IGP);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evolution towards other forms of trademarks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as collective geographical trademarks (e.g., Tortello Maremmano) or private trademarks registered by collective entities.</a:t>
            </a:r>
            <a:endParaRPr/>
          </a:p>
          <a:p>
            <a:pPr indent="-1841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Tuscany,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467 food products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registered as PAT.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Casentino,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food products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registered as PAT.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/>
          <p:nvPr/>
        </p:nvSpPr>
        <p:spPr>
          <a:xfrm>
            <a:off x="3514580" y="4653088"/>
            <a:ext cx="360568" cy="40101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877473" y="601024"/>
            <a:ext cx="10437052" cy="6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4811B"/>
                </a:solidFill>
                <a:latin typeface="Calibri"/>
                <a:ea typeface="Calibri"/>
                <a:cs typeface="Calibri"/>
                <a:sym typeface="Calibri"/>
              </a:rPr>
              <a:t>FOCUS OF THE STUDY</a:t>
            </a:r>
            <a:endParaRPr/>
          </a:p>
        </p:txBody>
      </p:sp>
      <p:pic>
        <p:nvPicPr>
          <p:cNvPr id="233" name="Google Shape;23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85" y="32990"/>
            <a:ext cx="1395306" cy="775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blue text&#10;&#10;Description automatically generated" id="234" name="Google Shape;23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46691" y="32991"/>
            <a:ext cx="1081024" cy="1136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logo, Carattere, Elementi grafici&#10;&#10;Descrizione generata automaticamente" id="235" name="Google Shape;23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32848" y="6114628"/>
            <a:ext cx="1422400" cy="71038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8"/>
          <p:cNvSpPr txBox="1"/>
          <p:nvPr/>
        </p:nvSpPr>
        <p:spPr>
          <a:xfrm>
            <a:off x="980574" y="1795183"/>
            <a:ext cx="10230851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 contribution to the activation of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community-led territorial sustainable development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processes.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traditional agrifood products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(Tortello alla lastra di Corezzo (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potato filled flatbreads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Farina di Castagne del Pratomagno (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chestnut flour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 del Casentino, Pecorino del Casentino (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sheep cheese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)).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Tortello alla lastra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Corezzo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In-person interviews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relevant actors.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Investigate local supply chain structure, territorial links, collective qualification and valorisation strategies, effect on the community.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Participatory research process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SWOT matrix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discussed and validated internally (research group) and externally (local actors).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"/>
          <p:cNvSpPr txBox="1"/>
          <p:nvPr/>
        </p:nvSpPr>
        <p:spPr>
          <a:xfrm>
            <a:off x="1159385" y="167805"/>
            <a:ext cx="62968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4811B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rgbClr val="E4811B"/>
                </a:solidFill>
                <a:latin typeface="Calibri"/>
                <a:ea typeface="Calibri"/>
                <a:cs typeface="Calibri"/>
                <a:sym typeface="Calibri"/>
              </a:rPr>
              <a:t>CASENTINO AND COREZZO</a:t>
            </a:r>
            <a:endParaRPr/>
          </a:p>
        </p:txBody>
      </p:sp>
      <p:grpSp>
        <p:nvGrpSpPr>
          <p:cNvPr id="243" name="Google Shape;243;p9"/>
          <p:cNvGrpSpPr/>
          <p:nvPr/>
        </p:nvGrpSpPr>
        <p:grpSpPr>
          <a:xfrm>
            <a:off x="774285" y="829659"/>
            <a:ext cx="5689411" cy="5588759"/>
            <a:chOff x="2518371" y="892963"/>
            <a:chExt cx="4267058" cy="4191569"/>
          </a:xfrm>
        </p:grpSpPr>
        <p:pic>
          <p:nvPicPr>
            <p:cNvPr descr="Cenni geografici — Unione dei Comuni Montani del Casentino" id="244" name="Google Shape;244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36442" y="892963"/>
              <a:ext cx="3448987" cy="3952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9"/>
            <p:cNvSpPr txBox="1"/>
            <p:nvPr/>
          </p:nvSpPr>
          <p:spPr>
            <a:xfrm>
              <a:off x="5852497" y="4845957"/>
              <a:ext cx="920594" cy="238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67">
                  <a:solidFill>
                    <a:srgbClr val="00206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AREZZO</a:t>
              </a:r>
              <a:endParaRPr b="1" sz="1467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6" name="Google Shape;246;p9"/>
            <p:cNvCxnSpPr/>
            <p:nvPr/>
          </p:nvCxnSpPr>
          <p:spPr>
            <a:xfrm flipH="1" rot="5400000">
              <a:off x="2975039" y="1354486"/>
              <a:ext cx="478972" cy="471714"/>
            </a:xfrm>
            <a:prstGeom prst="curvedConnector3">
              <a:avLst>
                <a:gd fmla="val 50000" name="adj1"/>
              </a:avLst>
            </a:prstGeom>
            <a:noFill/>
            <a:ln cap="flat" cmpd="sng" w="38100">
              <a:solidFill>
                <a:srgbClr val="A5A5A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47" name="Google Shape;247;p9"/>
            <p:cNvCxnSpPr/>
            <p:nvPr/>
          </p:nvCxnSpPr>
          <p:spPr>
            <a:xfrm flipH="1" rot="-5400000">
              <a:off x="5696859" y="4615544"/>
              <a:ext cx="362857" cy="290286"/>
            </a:xfrm>
            <a:prstGeom prst="curvedConnector3">
              <a:avLst>
                <a:gd fmla="val 50000" name="adj1"/>
              </a:avLst>
            </a:prstGeom>
            <a:noFill/>
            <a:ln cap="flat" cmpd="sng" w="38100">
              <a:solidFill>
                <a:srgbClr val="A5A5A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48" name="Google Shape;248;p9"/>
            <p:cNvSpPr txBox="1"/>
            <p:nvPr/>
          </p:nvSpPr>
          <p:spPr>
            <a:xfrm>
              <a:off x="2518371" y="1123892"/>
              <a:ext cx="920594" cy="238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67">
                  <a:solidFill>
                    <a:srgbClr val="00206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FIRENZE</a:t>
              </a:r>
              <a:endParaRPr b="1" sz="1467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5969001" y="2162629"/>
              <a:ext cx="108857" cy="1016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9"/>
            <p:cNvSpPr txBox="1"/>
            <p:nvPr/>
          </p:nvSpPr>
          <p:spPr>
            <a:xfrm>
              <a:off x="5563132" y="2213429"/>
              <a:ext cx="920594" cy="238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67">
                  <a:solidFill>
                    <a:srgbClr val="FF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Corezzo</a:t>
              </a:r>
              <a:endParaRPr b="1" sz="1467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5740855" y="1997857"/>
              <a:ext cx="565151" cy="556532"/>
            </a:xfrm>
            <a:prstGeom prst="ellipse">
              <a:avLst/>
            </a:prstGeom>
            <a:noFill/>
            <a:ln cap="flat" cmpd="sng" w="1270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52" name="Google Shape;252;p9"/>
          <p:cNvCxnSpPr>
            <a:stCxn id="249" idx="7"/>
            <a:endCxn id="253" idx="1"/>
          </p:cNvCxnSpPr>
          <p:nvPr/>
        </p:nvCxnSpPr>
        <p:spPr>
          <a:xfrm rot="-5400000">
            <a:off x="6240762" y="745236"/>
            <a:ext cx="1055400" cy="2538900"/>
          </a:xfrm>
          <a:prstGeom prst="curvedConnector2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Corezzo" id="253" name="Google Shape;253;p9"/>
          <p:cNvPicPr preferRelativeResize="0"/>
          <p:nvPr/>
        </p:nvPicPr>
        <p:blipFill rotWithShape="1">
          <a:blip r:embed="rId4">
            <a:alphaModFix/>
          </a:blip>
          <a:srcRect b="0" l="0" r="26666" t="0"/>
          <a:stretch/>
        </p:blipFill>
        <p:spPr>
          <a:xfrm>
            <a:off x="8037999" y="21553"/>
            <a:ext cx="3820992" cy="293082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9"/>
          <p:cNvSpPr txBox="1"/>
          <p:nvPr/>
        </p:nvSpPr>
        <p:spPr>
          <a:xfrm>
            <a:off x="9141765" y="2904256"/>
            <a:ext cx="1613460" cy="420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COREZZO</a:t>
            </a:r>
            <a:endParaRPr b="1" sz="2133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a Festa del Tortello alla Lastra a Corezzo | Date 2024" id="255" name="Google Shape;255;p9"/>
          <p:cNvPicPr preferRelativeResize="0"/>
          <p:nvPr/>
        </p:nvPicPr>
        <p:blipFill rotWithShape="1">
          <a:blip r:embed="rId5">
            <a:alphaModFix/>
          </a:blip>
          <a:srcRect b="0" l="21974" r="0" t="0"/>
          <a:stretch/>
        </p:blipFill>
        <p:spPr>
          <a:xfrm>
            <a:off x="8010597" y="3307539"/>
            <a:ext cx="3820992" cy="319671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9"/>
          <p:cNvSpPr txBox="1"/>
          <p:nvPr/>
        </p:nvSpPr>
        <p:spPr>
          <a:xfrm>
            <a:off x="8416477" y="6440162"/>
            <a:ext cx="3064035" cy="420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TORTELLO ALLA LASTRA</a:t>
            </a:r>
            <a:endParaRPr b="1" sz="2133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Google Shape;257;p9"/>
          <p:cNvCxnSpPr>
            <a:stCxn id="249" idx="7"/>
            <a:endCxn id="255" idx="1"/>
          </p:cNvCxnSpPr>
          <p:nvPr/>
        </p:nvCxnSpPr>
        <p:spPr>
          <a:xfrm flipH="1" rot="-5400000">
            <a:off x="5573112" y="2468286"/>
            <a:ext cx="2363400" cy="2511600"/>
          </a:xfrm>
          <a:prstGeom prst="curvedConnector4">
            <a:avLst>
              <a:gd fmla="val -12897" name="adj1"/>
              <a:gd fmla="val 50423" name="adj2"/>
            </a:avLst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58" name="Google Shape;258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285" y="32990"/>
            <a:ext cx="1395306" cy="775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blue text&#10;&#10;Description automatically generated" id="259" name="Google Shape;259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01069" y="23140"/>
            <a:ext cx="777937" cy="8175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logo, Carattere, Elementi grafici&#10;&#10;Descrizione generata automaticamente" id="260" name="Google Shape;260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669" y="6084971"/>
            <a:ext cx="1422400" cy="710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Dividend">
  <a:themeElements>
    <a:clrScheme name="Custom 1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1FBFC2"/>
      </a:accent1>
      <a:accent2>
        <a:srgbClr val="1978A5"/>
      </a:accent2>
      <a:accent3>
        <a:srgbClr val="FF5A34"/>
      </a:accent3>
      <a:accent4>
        <a:srgbClr val="FFCD34"/>
      </a:accent4>
      <a:accent5>
        <a:srgbClr val="FFB73A"/>
      </a:accent5>
      <a:accent6>
        <a:srgbClr val="05716C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2021-10-11T06:56:12Z</dcterms:created>
</cp:coreProperties>
</file>