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y="6858000" cx="12192000"/>
  <p:notesSz cx="6858000" cy="9144000"/>
  <p:embeddedFontLst>
    <p:embeddedFont>
      <p:font typeface="Play"/>
      <p:regular r:id="rId24"/>
      <p:bold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6" roundtripDataSignature="AMtx7mhgngxvlR5maTH+9WzZbYbmPv1L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font" Target="fonts/Play-regular.fntdata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customschemas.google.com/relationships/presentationmetadata" Target="metadata"/><Relationship Id="rId25" Type="http://schemas.openxmlformats.org/officeDocument/2006/relationships/font" Target="fonts/Play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fr-FR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e de titr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1"/>
          <p:cNvSpPr txBox="1"/>
          <p:nvPr>
            <p:ph idx="11" type="ftr"/>
          </p:nvPr>
        </p:nvSpPr>
        <p:spPr>
          <a:xfrm>
            <a:off x="5755257" y="63769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1"/>
          <p:cNvSpPr txBox="1"/>
          <p:nvPr>
            <p:ph idx="12" type="sldNum"/>
          </p:nvPr>
        </p:nvSpPr>
        <p:spPr>
          <a:xfrm>
            <a:off x="9296400" y="63769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texte vertical" type="vertTx">
  <p:cSld name="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0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0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0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vertical et texte" type="vertTitleAndTx">
  <p:cSld name="VERTICAL_TITLE_AND_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1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1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1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1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ux contenus" type="twoObj">
  <p:cSld name="TWO_OBJECT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2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22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2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2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et contenu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3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3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seul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4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4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re de section" type="secHead">
  <p:cSld name="SECTION_HEA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43" name="Google Shape;4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5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5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ison" type="twoTxTwoObj">
  <p:cSld name="TWO_OBJECTS_WITH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1" name="Google Shape;51;p2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800"/>
              <a:buChar char="⮚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" name="Google Shape;52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6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6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de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7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7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u avec légende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8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3200"/>
              <a:buChar char="⮚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2" name="Google Shape;62;p28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3" name="Google Shape;6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8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8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avec légende" type="picTx">
  <p:cSld name="PICTURE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9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29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70" name="Google Shape;7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9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9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-1" y="-1"/>
            <a:ext cx="121920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  <a:defRPr b="1" i="0" sz="4400" u="none" cap="none" strike="noStrike">
                <a:solidFill>
                  <a:srgbClr val="3F762A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  <a:defRPr b="0" i="0" sz="2800" u="none" cap="none" strike="noStrike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0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20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/>
          <p:nvPr>
            <p:ph type="ctrTitle"/>
          </p:nvPr>
        </p:nvSpPr>
        <p:spPr>
          <a:xfrm>
            <a:off x="1524000" y="1122363"/>
            <a:ext cx="9144000" cy="11695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ct val="100000"/>
              <a:buFont typeface="Play"/>
              <a:buNone/>
            </a:pPr>
            <a:r>
              <a:rPr lang="fr-FR"/>
              <a:t>The Comte cheese specification </a:t>
            </a:r>
            <a:endParaRPr/>
          </a:p>
        </p:txBody>
      </p:sp>
      <p:sp>
        <p:nvSpPr>
          <p:cNvPr id="90" name="Google Shape;90;p1"/>
          <p:cNvSpPr txBox="1"/>
          <p:nvPr>
            <p:ph idx="1" type="subTitle"/>
          </p:nvPr>
        </p:nvSpPr>
        <p:spPr>
          <a:xfrm>
            <a:off x="1524000" y="2291875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4000"/>
              <a:buNone/>
            </a:pPr>
            <a:r>
              <a:rPr lang="fr-FR" sz="4000"/>
              <a:t>Preserving identity for sustainability</a:t>
            </a:r>
            <a:endParaRPr sz="4000"/>
          </a:p>
        </p:txBody>
      </p:sp>
      <p:sp>
        <p:nvSpPr>
          <p:cNvPr id="91" name="Google Shape;91;p1"/>
          <p:cNvSpPr txBox="1"/>
          <p:nvPr>
            <p:ph idx="11" type="ftr"/>
          </p:nvPr>
        </p:nvSpPr>
        <p:spPr>
          <a:xfrm>
            <a:off x="5755257" y="6376957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92" name="Google Shape;92;p1"/>
          <p:cNvSpPr txBox="1"/>
          <p:nvPr>
            <p:ph idx="12" type="sldNum"/>
          </p:nvPr>
        </p:nvSpPr>
        <p:spPr>
          <a:xfrm>
            <a:off x="9296400" y="637695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texte, logo, Graphique, clipart&#10;&#10;Description générée automatiquement" id="93" name="Google Shape;9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4987" y="3813358"/>
            <a:ext cx="3141222" cy="22490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ne image contenant texte, Police, capture d’écran, Graphique&#10;&#10;Description générée automatiquement" id="94" name="Google Shape;9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2090" y="4353134"/>
            <a:ext cx="4315499" cy="11695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Regulation : a steady growth</a:t>
            </a:r>
            <a:endParaRPr/>
          </a:p>
        </p:txBody>
      </p:sp>
      <p:sp>
        <p:nvSpPr>
          <p:cNvPr id="170" name="Google Shape;170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71" name="Google Shape;171;p10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72" name="Google Shape;172;p10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id="173" name="Google Shape;173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900" y="1689100"/>
            <a:ext cx="7061200" cy="36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Why this measures help sustainability ? </a:t>
            </a:r>
            <a:endParaRPr/>
          </a:p>
        </p:txBody>
      </p:sp>
      <p:sp>
        <p:nvSpPr>
          <p:cNvPr id="180" name="Google Shape;180;p11"/>
          <p:cNvSpPr txBox="1"/>
          <p:nvPr>
            <p:ph idx="1" type="body"/>
          </p:nvPr>
        </p:nvSpPr>
        <p:spPr>
          <a:xfrm>
            <a:off x="838200" y="1825625"/>
            <a:ext cx="4895335" cy="37369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How do these measures promote sustainability?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Why does preserving identity and the link to the terroir promote sustainability?</a:t>
            </a:r>
            <a:endParaRPr/>
          </a:p>
        </p:txBody>
      </p:sp>
      <p:sp>
        <p:nvSpPr>
          <p:cNvPr id="181" name="Google Shape;181;p11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82" name="Google Shape;182;p11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plein air, herbe, paysage, arbre&#10;&#10;Description générée automatiquement" id="183" name="Google Shape;18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6540" y="1690688"/>
            <a:ext cx="6096000" cy="40629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Environmental sustainability</a:t>
            </a:r>
            <a:endParaRPr/>
          </a:p>
        </p:txBody>
      </p:sp>
      <p:sp>
        <p:nvSpPr>
          <p:cNvPr id="189" name="Google Shape;189;p12"/>
          <p:cNvSpPr txBox="1"/>
          <p:nvPr>
            <p:ph idx="1" type="body"/>
          </p:nvPr>
        </p:nvSpPr>
        <p:spPr>
          <a:xfrm>
            <a:off x="5453332" y="1825625"/>
            <a:ext cx="5900468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Maintenance of natural areas and landscapes.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Help the fodder autonomy : limits the impact on climate change and the biodiversity.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Management of fertilization at plot level to decrease inputs use.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Working for animal welfare</a:t>
            </a:r>
            <a:endParaRPr/>
          </a:p>
        </p:txBody>
      </p:sp>
      <p:sp>
        <p:nvSpPr>
          <p:cNvPr id="190" name="Google Shape;190;p12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91" name="Google Shape;191;p12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herbe, plein air, nuage, paysage&#10;&#10;Description générée automatiquement" id="192" name="Google Shape;192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4000" y="2306320"/>
            <a:ext cx="5073092" cy="33812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Economic sustainability</a:t>
            </a:r>
            <a:endParaRPr/>
          </a:p>
        </p:txBody>
      </p:sp>
      <p:sp>
        <p:nvSpPr>
          <p:cNvPr id="198" name="Google Shape;198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Limit the size of the farms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Keeping farms at a size that allows them to be passed on to future generations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Enabling all players in the sector to be in control of their decisions and their production facilities right up to the end of the value chain.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Promote better product quality.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Remuneration that enables economic players to live and invest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99" name="Google Shape;199;p13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00" name="Google Shape;200;p13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Social sustainability</a:t>
            </a:r>
            <a:endParaRPr/>
          </a:p>
        </p:txBody>
      </p:sp>
      <p:sp>
        <p:nvSpPr>
          <p:cNvPr id="206" name="Google Shape;206;p14"/>
          <p:cNvSpPr txBox="1"/>
          <p:nvPr>
            <p:ph idx="1" type="body"/>
          </p:nvPr>
        </p:nvSpPr>
        <p:spPr>
          <a:xfrm>
            <a:off x="838200" y="1825625"/>
            <a:ext cx="498348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2500"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ct val="100000"/>
              <a:buChar char="⮚"/>
            </a:pPr>
            <a:r>
              <a:rPr lang="fr-FR"/>
              <a:t>Professional farmer who holds the capital and does run the farm.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ct val="100000"/>
              <a:buChar char="⮚"/>
            </a:pPr>
            <a:r>
              <a:rPr lang="fr-FR"/>
              <a:t>Strengthening farmers’ position in the value chain : maintain a truly efficient cooperative model.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ct val="100000"/>
              <a:buChar char="⮚"/>
            </a:pPr>
            <a:r>
              <a:rPr lang="fr-FR"/>
              <a:t>Enabling everyone to get involved in the life of their cooperative and the sector.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ct val="100000"/>
              <a:buChar char="⮚"/>
            </a:pPr>
            <a:r>
              <a:rPr lang="fr-FR"/>
              <a:t>Preservation of social capital and know-how. </a:t>
            </a:r>
            <a:endParaRPr/>
          </a:p>
        </p:txBody>
      </p:sp>
      <p:sp>
        <p:nvSpPr>
          <p:cNvPr id="207" name="Google Shape;207;p14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08" name="Google Shape;208;p14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plein air, ciel, herbe, personne&#10;&#10;Description générée automatiquement" id="209" name="Google Shape;20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00380" y="2053622"/>
            <a:ext cx="5852160" cy="38953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Terroir , ethic and sustainability</a:t>
            </a:r>
            <a:endParaRPr/>
          </a:p>
        </p:txBody>
      </p:sp>
      <p:sp>
        <p:nvSpPr>
          <p:cNvPr id="215" name="Google Shape;215;p15"/>
          <p:cNvSpPr txBox="1"/>
          <p:nvPr>
            <p:ph idx="1" type="body"/>
          </p:nvPr>
        </p:nvSpPr>
        <p:spPr>
          <a:xfrm>
            <a:off x="5232400" y="1825625"/>
            <a:ext cx="61214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Preserving the identity of a product from a terroir = preserving sustainability.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Terroir includes economic, natural and social elements 🡪 the result of a construction process that gives the product its unique characteristics.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Preserving identity means acting to maintain production that is adapted to its terroir.</a:t>
            </a:r>
            <a:endParaRPr/>
          </a:p>
        </p:txBody>
      </p:sp>
      <p:sp>
        <p:nvSpPr>
          <p:cNvPr id="216" name="Google Shape;216;p15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17" name="Google Shape;217;p15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personne, intérieur, laitier, nourriture&#10;&#10;Description générée automatiquement" id="218" name="Google Shape;21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2617" y="2401094"/>
            <a:ext cx="4808406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Social capital, specifications and ethics of the players in the sector</a:t>
            </a:r>
            <a:endParaRPr/>
          </a:p>
        </p:txBody>
      </p:sp>
      <p:sp>
        <p:nvSpPr>
          <p:cNvPr id="224" name="Google Shape;224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In the Comté sector, social capital is an essential cause of the success.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Ethics: principles that are binding on all those involved in the sector and that govern their actions.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Specifications : expression of the ethics of the players. 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Without shared ethics and social capital: no specifications.</a:t>
            </a:r>
            <a:endParaRPr/>
          </a:p>
        </p:txBody>
      </p:sp>
      <p:sp>
        <p:nvSpPr>
          <p:cNvPr id="225" name="Google Shape;225;p16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26" name="Google Shape;226;p16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A virtuous circle</a:t>
            </a:r>
            <a:endParaRPr/>
          </a:p>
        </p:txBody>
      </p:sp>
      <p:sp>
        <p:nvSpPr>
          <p:cNvPr id="232" name="Google Shape;232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Sense of belonging, ethics, sharing information : enable the fair sharing of added value and the adoption of specifications.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Interdependence between the various economic players in the production chain: strengthening social capital and sustainability.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233" name="Google Shape;233;p17"/>
          <p:cNvGrpSpPr/>
          <p:nvPr/>
        </p:nvGrpSpPr>
        <p:grpSpPr>
          <a:xfrm>
            <a:off x="6587572" y="1253570"/>
            <a:ext cx="4350858" cy="4350858"/>
            <a:chOff x="415370" y="239"/>
            <a:chExt cx="4350858" cy="4350858"/>
          </a:xfrm>
        </p:grpSpPr>
        <p:sp>
          <p:nvSpPr>
            <p:cNvPr id="234" name="Google Shape;234;p17"/>
            <p:cNvSpPr/>
            <p:nvPr/>
          </p:nvSpPr>
          <p:spPr>
            <a:xfrm>
              <a:off x="3128490" y="97160"/>
              <a:ext cx="1540817" cy="1540817"/>
            </a:xfrm>
            <a:prstGeom prst="snip1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5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17"/>
            <p:cNvSpPr txBox="1"/>
            <p:nvPr/>
          </p:nvSpPr>
          <p:spPr>
            <a:xfrm>
              <a:off x="3128490" y="225564"/>
              <a:ext cx="1412413" cy="141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Social capital</a:t>
              </a:r>
              <a:endParaRPr/>
            </a:p>
          </p:txBody>
        </p:sp>
        <p:sp>
          <p:nvSpPr>
            <p:cNvPr id="236" name="Google Shape;236;p17"/>
            <p:cNvSpPr/>
            <p:nvPr/>
          </p:nvSpPr>
          <p:spPr>
            <a:xfrm>
              <a:off x="415370" y="239"/>
              <a:ext cx="4350858" cy="4350858"/>
            </a:xfrm>
            <a:custGeom>
              <a:rect b="b" l="l" r="r" t="t"/>
              <a:pathLst>
                <a:path extrusionOk="0" h="120000" w="120000">
                  <a:moveTo>
                    <a:pt x="112123" y="44167"/>
                  </a:moveTo>
                  <a:cubicBezTo>
                    <a:pt x="114587" y="52278"/>
                    <a:pt x="115124" y="60852"/>
                    <a:pt x="113692" y="69207"/>
                  </a:cubicBezTo>
                  <a:lnTo>
                    <a:pt x="118944" y="70802"/>
                  </a:lnTo>
                  <a:lnTo>
                    <a:pt x="108159" y="74629"/>
                  </a:lnTo>
                  <a:lnTo>
                    <a:pt x="100442" y="65182"/>
                  </a:lnTo>
                  <a:lnTo>
                    <a:pt x="105688" y="66775"/>
                  </a:lnTo>
                  <a:lnTo>
                    <a:pt x="105688" y="66775"/>
                  </a:lnTo>
                  <a:cubicBezTo>
                    <a:pt x="106691" y="60014"/>
                    <a:pt x="106181" y="53115"/>
                    <a:pt x="104194" y="46575"/>
                  </a:cubicBezTo>
                  <a:close/>
                </a:path>
              </a:pathLst>
            </a:custGeom>
            <a:solidFill>
              <a:srgbClr val="539E3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7"/>
            <p:cNvSpPr/>
            <p:nvPr/>
          </p:nvSpPr>
          <p:spPr>
            <a:xfrm>
              <a:off x="3128490" y="2713359"/>
              <a:ext cx="1540817" cy="1540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7"/>
            <p:cNvSpPr txBox="1"/>
            <p:nvPr/>
          </p:nvSpPr>
          <p:spPr>
            <a:xfrm>
              <a:off x="3128490" y="2713359"/>
              <a:ext cx="1540817" cy="1540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Make it possible</a:t>
              </a:r>
              <a:endParaRPr/>
            </a:p>
          </p:txBody>
        </p:sp>
        <p:sp>
          <p:nvSpPr>
            <p:cNvPr id="239" name="Google Shape;239;p17"/>
            <p:cNvSpPr/>
            <p:nvPr/>
          </p:nvSpPr>
          <p:spPr>
            <a:xfrm>
              <a:off x="415370" y="239"/>
              <a:ext cx="4350858" cy="4350858"/>
            </a:xfrm>
            <a:custGeom>
              <a:rect b="b" l="l" r="r" t="t"/>
              <a:pathLst>
                <a:path extrusionOk="0" h="120000" w="120000">
                  <a:moveTo>
                    <a:pt x="75833" y="112123"/>
                  </a:moveTo>
                  <a:lnTo>
                    <a:pt x="75833" y="112123"/>
                  </a:lnTo>
                  <a:cubicBezTo>
                    <a:pt x="67722" y="114587"/>
                    <a:pt x="59148" y="115124"/>
                    <a:pt x="50793" y="113692"/>
                  </a:cubicBezTo>
                  <a:lnTo>
                    <a:pt x="49198" y="118944"/>
                  </a:lnTo>
                  <a:lnTo>
                    <a:pt x="45371" y="108159"/>
                  </a:lnTo>
                  <a:lnTo>
                    <a:pt x="54818" y="100442"/>
                  </a:lnTo>
                  <a:lnTo>
                    <a:pt x="53225" y="105688"/>
                  </a:lnTo>
                  <a:lnTo>
                    <a:pt x="53225" y="105688"/>
                  </a:lnTo>
                  <a:cubicBezTo>
                    <a:pt x="59986" y="106691"/>
                    <a:pt x="66885" y="106181"/>
                    <a:pt x="73425" y="104194"/>
                  </a:cubicBezTo>
                  <a:close/>
                </a:path>
              </a:pathLst>
            </a:custGeom>
            <a:solidFill>
              <a:srgbClr val="539E3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7"/>
            <p:cNvSpPr/>
            <p:nvPr/>
          </p:nvSpPr>
          <p:spPr>
            <a:xfrm>
              <a:off x="512291" y="2713359"/>
              <a:ext cx="1540817" cy="1540817"/>
            </a:xfrm>
            <a:prstGeom prst="snip1Rect">
              <a:avLst>
                <a:gd fmla="val 16667" name="adj"/>
              </a:avLst>
            </a:prstGeom>
            <a:solidFill>
              <a:schemeClr val="lt1"/>
            </a:solidFill>
            <a:ln cap="flat" cmpd="sng" w="1905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7"/>
            <p:cNvSpPr txBox="1"/>
            <p:nvPr/>
          </p:nvSpPr>
          <p:spPr>
            <a:xfrm>
              <a:off x="512291" y="2841763"/>
              <a:ext cx="1412413" cy="141241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Specifications </a:t>
              </a:r>
              <a:endParaRPr/>
            </a:p>
          </p:txBody>
        </p:sp>
        <p:sp>
          <p:nvSpPr>
            <p:cNvPr id="242" name="Google Shape;242;p17"/>
            <p:cNvSpPr/>
            <p:nvPr/>
          </p:nvSpPr>
          <p:spPr>
            <a:xfrm>
              <a:off x="415370" y="239"/>
              <a:ext cx="4350858" cy="4350858"/>
            </a:xfrm>
            <a:custGeom>
              <a:rect b="b" l="l" r="r" t="t"/>
              <a:pathLst>
                <a:path extrusionOk="0" h="120000" w="120000">
                  <a:moveTo>
                    <a:pt x="7877" y="75833"/>
                  </a:moveTo>
                  <a:lnTo>
                    <a:pt x="7877" y="75833"/>
                  </a:lnTo>
                  <a:cubicBezTo>
                    <a:pt x="5413" y="67722"/>
                    <a:pt x="4876" y="59148"/>
                    <a:pt x="6308" y="50793"/>
                  </a:cubicBezTo>
                  <a:lnTo>
                    <a:pt x="1056" y="49198"/>
                  </a:lnTo>
                  <a:lnTo>
                    <a:pt x="11841" y="45371"/>
                  </a:lnTo>
                  <a:lnTo>
                    <a:pt x="19558" y="54818"/>
                  </a:lnTo>
                  <a:lnTo>
                    <a:pt x="14312" y="53225"/>
                  </a:lnTo>
                  <a:lnTo>
                    <a:pt x="14312" y="53225"/>
                  </a:lnTo>
                  <a:cubicBezTo>
                    <a:pt x="13309" y="59986"/>
                    <a:pt x="13819" y="66885"/>
                    <a:pt x="15806" y="73425"/>
                  </a:cubicBezTo>
                  <a:close/>
                </a:path>
              </a:pathLst>
            </a:custGeom>
            <a:solidFill>
              <a:srgbClr val="539E3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>
              <a:off x="512291" y="97160"/>
              <a:ext cx="1540817" cy="1540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7"/>
            <p:cNvSpPr txBox="1"/>
            <p:nvPr/>
          </p:nvSpPr>
          <p:spPr>
            <a:xfrm>
              <a:off x="512291" y="97160"/>
              <a:ext cx="1540817" cy="154081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1575" lIns="21575" spcFirstLastPara="1" rIns="21575" wrap="square" tIns="215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700"/>
                <a:buFont typeface="Arial"/>
                <a:buNone/>
              </a:pPr>
              <a:r>
                <a:rPr b="0" i="0" lang="fr-FR" sz="17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Strengthens and protects </a:t>
              </a:r>
              <a:endParaRPr/>
            </a:p>
          </p:txBody>
        </p:sp>
        <p:sp>
          <p:nvSpPr>
            <p:cNvPr id="245" name="Google Shape;245;p17"/>
            <p:cNvSpPr/>
            <p:nvPr/>
          </p:nvSpPr>
          <p:spPr>
            <a:xfrm>
              <a:off x="415370" y="239"/>
              <a:ext cx="4350858" cy="4350858"/>
            </a:xfrm>
            <a:custGeom>
              <a:rect b="b" l="l" r="r" t="t"/>
              <a:pathLst>
                <a:path extrusionOk="0" h="120000" w="120000">
                  <a:moveTo>
                    <a:pt x="44167" y="7877"/>
                  </a:moveTo>
                  <a:lnTo>
                    <a:pt x="44167" y="7877"/>
                  </a:lnTo>
                  <a:cubicBezTo>
                    <a:pt x="52278" y="5413"/>
                    <a:pt x="60852" y="4876"/>
                    <a:pt x="69207" y="6308"/>
                  </a:cubicBezTo>
                  <a:lnTo>
                    <a:pt x="70802" y="1056"/>
                  </a:lnTo>
                  <a:lnTo>
                    <a:pt x="74629" y="11841"/>
                  </a:lnTo>
                  <a:lnTo>
                    <a:pt x="65182" y="19558"/>
                  </a:lnTo>
                  <a:lnTo>
                    <a:pt x="66775" y="14312"/>
                  </a:lnTo>
                  <a:lnTo>
                    <a:pt x="66775" y="14312"/>
                  </a:lnTo>
                  <a:cubicBezTo>
                    <a:pt x="60014" y="13309"/>
                    <a:pt x="53115" y="13819"/>
                    <a:pt x="46575" y="15806"/>
                  </a:cubicBezTo>
                  <a:close/>
                </a:path>
              </a:pathLst>
            </a:custGeom>
            <a:solidFill>
              <a:srgbClr val="539E36"/>
            </a:solidFill>
            <a:ln cap="flat" cmpd="sng" w="1905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7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47" name="Google Shape;247;p17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Conclusion</a:t>
            </a:r>
            <a:endParaRPr/>
          </a:p>
        </p:txBody>
      </p:sp>
      <p:sp>
        <p:nvSpPr>
          <p:cNvPr id="253" name="Google Shape;253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The challenges of preserving the sector's identity as a vector for sustainability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Adoption of more restrictive measures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Stakeholder cohesion and commitment in a more individualistic society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Acceptance of a long-term vision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54" name="Google Shape;254;p18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55" name="Google Shape;255;p18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"/>
          <p:cNvSpPr txBox="1"/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Thank you !</a:t>
            </a:r>
            <a:endParaRPr/>
          </a:p>
        </p:txBody>
      </p:sp>
      <p:sp>
        <p:nvSpPr>
          <p:cNvPr id="261" name="Google Shape;261;p19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262" name="Google Shape;262;p19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Introduction</a:t>
            </a:r>
            <a:endParaRPr/>
          </a:p>
        </p:txBody>
      </p:sp>
      <p:sp>
        <p:nvSpPr>
          <p:cNvPr id="100" name="Google Shape;100;p2"/>
          <p:cNvSpPr txBox="1"/>
          <p:nvPr>
            <p:ph idx="1" type="body"/>
          </p:nvPr>
        </p:nvSpPr>
        <p:spPr>
          <a:xfrm>
            <a:off x="775741" y="1413395"/>
            <a:ext cx="471940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Comté cheese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Press cooked cheese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Made with raw milk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Matured for at least 4 months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1st PDO cheese in France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More than 60 000 tons sold in 2023</a:t>
            </a:r>
            <a:endParaRPr/>
          </a:p>
        </p:txBody>
      </p:sp>
      <p:pic>
        <p:nvPicPr>
          <p:cNvPr id="101" name="Google Shape;101;p2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52475" y="1557263"/>
            <a:ext cx="6096000" cy="406360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03" name="Google Shape;103;p2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Keys informations 1/2</a:t>
            </a:r>
            <a:endParaRPr/>
          </a:p>
        </p:txBody>
      </p:sp>
      <p:sp>
        <p:nvSpPr>
          <p:cNvPr id="109" name="Google Shape;109;p3"/>
          <p:cNvSpPr txBox="1"/>
          <p:nvPr>
            <p:ph idx="1" type="body"/>
          </p:nvPr>
        </p:nvSpPr>
        <p:spPr>
          <a:xfrm>
            <a:off x="7515225" y="1711325"/>
            <a:ext cx="41148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3 departments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 280 000 ha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2400 farms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140 « fruitières » / workshop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14 maturing cellars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/>
              <a:t>7 000 direct jobs / 7 indirect jobs = 14 000 direct and indirect jobs</a:t>
            </a:r>
            <a:endParaRPr/>
          </a:p>
        </p:txBody>
      </p:sp>
      <p:sp>
        <p:nvSpPr>
          <p:cNvPr id="110" name="Google Shape;110;p3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11" name="Google Shape;111;p3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plein air, herbe, ciel, terrain&#10;&#10;Description générée automatiquement" id="112" name="Google Shape;11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9125" y="1702308"/>
            <a:ext cx="6419850" cy="43582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Keys informations 2/2</a:t>
            </a:r>
            <a:endParaRPr/>
          </a:p>
        </p:txBody>
      </p:sp>
      <p:sp>
        <p:nvSpPr>
          <p:cNvPr id="118" name="Google Shape;118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A cooperative model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125 cooperatives on 140 workshops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Milk price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Above the price of the standard milk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Supply regulations rules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To controlled growth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Structuration of the agriculture in the PDO zone 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More than 85% of the amount of milk produced in the zone income in a dairy that transform milk in Comté cheese mostly</a:t>
            </a:r>
            <a:endParaRPr/>
          </a:p>
        </p:txBody>
      </p:sp>
      <p:sp>
        <p:nvSpPr>
          <p:cNvPr id="119" name="Google Shape;119;p4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20" name="Google Shape;120;p4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personne, habits, homme, mur&#10;&#10;Description générée automatiquement" id="121" name="Google Shape;1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10600" y="324852"/>
            <a:ext cx="2743200" cy="4115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ne image contenant texte, diagramme, Tracé, Police&#10;&#10;Description générée automatiquement" id="126" name="Google Shape;126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6419" y="222742"/>
            <a:ext cx="10372910" cy="61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5"/>
          <p:cNvSpPr txBox="1"/>
          <p:nvPr>
            <p:ph type="title"/>
          </p:nvPr>
        </p:nvSpPr>
        <p:spPr>
          <a:xfrm>
            <a:off x="9578109" y="723034"/>
            <a:ext cx="2376055" cy="1849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2200"/>
              <a:buFont typeface="Play"/>
              <a:buNone/>
            </a:pPr>
            <a:r>
              <a:rPr lang="fr-FR" sz="2200"/>
              <a:t>A remunerative milk price for farmers</a:t>
            </a:r>
            <a:br>
              <a:rPr lang="fr-FR" sz="2200"/>
            </a:br>
            <a:r>
              <a:rPr lang="fr-FR" sz="2200"/>
              <a:t>(Source : DRAAF)</a:t>
            </a:r>
            <a:endParaRPr sz="2700"/>
          </a:p>
        </p:txBody>
      </p:sp>
      <p:sp>
        <p:nvSpPr>
          <p:cNvPr id="128" name="Google Shape;128;p5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29" name="Google Shape;129;p5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Comte specifications : a tool to protect identity of a PDO</a:t>
            </a:r>
            <a:endParaRPr/>
          </a:p>
        </p:txBody>
      </p:sp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7510732" y="3429000"/>
            <a:ext cx="4114800" cy="5733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10 revisions since 1976</a:t>
            </a:r>
            <a:endParaRPr/>
          </a:p>
        </p:txBody>
      </p:sp>
      <p:sp>
        <p:nvSpPr>
          <p:cNvPr id="136" name="Google Shape;136;p6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37" name="Google Shape;137;p6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  <p:pic>
        <p:nvPicPr>
          <p:cNvPr descr="Une image contenant ciel, plein air, herbe, nuage&#10;&#10;Description générée automatiquement" id="138" name="Google Shape;13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68" y="1947086"/>
            <a:ext cx="6239046" cy="4152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Production measures</a:t>
            </a:r>
            <a:endParaRPr/>
          </a:p>
        </p:txBody>
      </p:sp>
      <p:sp>
        <p:nvSpPr>
          <p:cNvPr id="144" name="Google Shape;144;p7"/>
          <p:cNvSpPr txBox="1"/>
          <p:nvPr>
            <p:ph idx="1" type="body"/>
          </p:nvPr>
        </p:nvSpPr>
        <p:spPr>
          <a:xfrm>
            <a:off x="4313816" y="1690688"/>
            <a:ext cx="7289204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Cows : local breeds (Montbeliarde &amp; Simmental)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Limitation of the individual productivity 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Milk produced mainly from forage grown on the farm</a:t>
            </a:r>
            <a:endParaRPr/>
          </a:p>
          <a:p>
            <a:pPr indent="-228600" lvl="1" marL="685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400"/>
              <a:buFont typeface="Noto Sans Symbols"/>
              <a:buChar char="⮚"/>
            </a:pPr>
            <a:r>
              <a:rPr lang="fr-FR" sz="24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50% of permanent grasslands on the farm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Cap on nitrogen fertilisation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1,3 ha of grassland per dairy cow</a:t>
            </a:r>
            <a:endParaRPr/>
          </a:p>
          <a:p>
            <a:pPr indent="-228600" lvl="0" marL="228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Font typeface="Noto Sans Symbols"/>
              <a:buChar char="⮚"/>
            </a:pPr>
            <a:r>
              <a:rPr lang="fr-FR" sz="2800">
                <a:solidFill>
                  <a:srgbClr val="2A4F1C"/>
                </a:solidFill>
                <a:latin typeface="Arial"/>
                <a:ea typeface="Arial"/>
                <a:cs typeface="Arial"/>
                <a:sym typeface="Arial"/>
              </a:rPr>
              <a:t>Limit on the number of cows per work unit. </a:t>
            </a:r>
            <a:endParaRPr/>
          </a:p>
        </p:txBody>
      </p:sp>
      <p:pic>
        <p:nvPicPr>
          <p:cNvPr id="145" name="Google Shape;145;p7"/>
          <p:cNvPicPr preferRelativeResize="0"/>
          <p:nvPr>
            <p:ph idx="2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38200" y="1690688"/>
            <a:ext cx="2901179" cy="435133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47" name="Google Shape;147;p7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Transformation and ripenning measures</a:t>
            </a:r>
            <a:endParaRPr/>
          </a:p>
        </p:txBody>
      </p:sp>
      <p:sp>
        <p:nvSpPr>
          <p:cNvPr id="153" name="Google Shape;153;p8"/>
          <p:cNvSpPr txBox="1"/>
          <p:nvPr>
            <p:ph idx="1" type="body"/>
          </p:nvPr>
        </p:nvSpPr>
        <p:spPr>
          <a:xfrm>
            <a:off x="838199" y="1567543"/>
            <a:ext cx="7611083" cy="46094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Milk renneted within 24 hours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Collection radius from the cheese dairy: 25km maximum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Packaging and pre-packaging in the zone.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Framing of workshop growth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Ban on mergers above 7.5 million liters of milk in the new merged plant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Ban on the automation of manufacturing processes </a:t>
            </a:r>
            <a:endParaRPr/>
          </a:p>
        </p:txBody>
      </p:sp>
      <p:pic>
        <p:nvPicPr>
          <p:cNvPr descr="Une image contenant habits, personne, homme, debout&#10;&#10;Description générée automatiquement" id="154" name="Google Shape;1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731327" y="1567543"/>
            <a:ext cx="2904518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8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56" name="Google Shape;156;p8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762A"/>
              </a:buClr>
              <a:buSzPts val="4400"/>
              <a:buFont typeface="Play"/>
              <a:buNone/>
            </a:pPr>
            <a:r>
              <a:rPr lang="fr-FR"/>
              <a:t>Why this specifications preserve the identity and the quality of the Comté ? </a:t>
            </a:r>
            <a:endParaRPr>
              <a:highlight>
                <a:srgbClr val="FFFF00"/>
              </a:highlight>
            </a:endParaRPr>
          </a:p>
        </p:txBody>
      </p:sp>
      <p:sp>
        <p:nvSpPr>
          <p:cNvPr id="162" name="Google Shape;16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Cheese made from cows that feed on fodder produced in the area, which contains all the richness of the natural elements of the terroir.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Milk processing in small cooperative workshops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Char char="⮚"/>
            </a:pPr>
            <a:r>
              <a:rPr lang="fr-FR"/>
              <a:t>Comté was born to provide outlets for agricultural production in difficult conditions:</a:t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A4F1C"/>
              </a:buClr>
              <a:buSzPts val="2400"/>
              <a:buChar char="•"/>
            </a:pPr>
            <a:r>
              <a:rPr lang="fr-FR"/>
              <a:t>Today's objective is to enable producers to make a living from their activity in the region.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F1C"/>
              </a:buClr>
              <a:buSzPts val="2800"/>
              <a:buNone/>
            </a:pPr>
            <a:r>
              <a:rPr lang="fr-FR"/>
              <a:t>Specifications target to protect the link between the terroir and the product. </a:t>
            </a:r>
            <a:endParaRPr/>
          </a:p>
        </p:txBody>
      </p:sp>
      <p:sp>
        <p:nvSpPr>
          <p:cNvPr id="163" name="Google Shape;163;p9"/>
          <p:cNvSpPr txBox="1"/>
          <p:nvPr>
            <p:ph idx="11" type="ftr"/>
          </p:nvPr>
        </p:nvSpPr>
        <p:spPr>
          <a:xfrm>
            <a:off x="5453332" y="6356349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-FR"/>
              <a:t>IG Conference - Parma</a:t>
            </a:r>
            <a:endParaRPr/>
          </a:p>
        </p:txBody>
      </p:sp>
      <p:sp>
        <p:nvSpPr>
          <p:cNvPr id="164" name="Google Shape;164;p9"/>
          <p:cNvSpPr txBox="1"/>
          <p:nvPr>
            <p:ph idx="12" type="sldNum"/>
          </p:nvPr>
        </p:nvSpPr>
        <p:spPr>
          <a:xfrm>
            <a:off x="9309340" y="6356349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IGC">
  <a:themeElements>
    <a:clrScheme name="Vert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hème Offic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2024-11-18T13:14:25Z</dcterms:created>
  <dc:creator>Louis Meyer</dc:creator>
</cp:coreProperties>
</file>