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740" r:id="rId2"/>
    <p:sldId id="704" r:id="rId3"/>
    <p:sldId id="762" r:id="rId4"/>
    <p:sldId id="755" r:id="rId5"/>
    <p:sldId id="743" r:id="rId6"/>
    <p:sldId id="742" r:id="rId7"/>
    <p:sldId id="763" r:id="rId8"/>
    <p:sldId id="747" r:id="rId9"/>
    <p:sldId id="759" r:id="rId10"/>
    <p:sldId id="758" r:id="rId11"/>
    <p:sldId id="760" r:id="rId12"/>
    <p:sldId id="750" r:id="rId13"/>
    <p:sldId id="761" r:id="rId14"/>
    <p:sldId id="754" r:id="rId1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42"/>
    <p:restoredTop sz="94593"/>
  </p:normalViewPr>
  <p:slideViewPr>
    <p:cSldViewPr snapToGrid="0">
      <p:cViewPr varScale="1">
        <p:scale>
          <a:sx n="87" d="100"/>
          <a:sy n="87" d="100"/>
        </p:scale>
        <p:origin x="200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9DB52-3BD9-E445-B131-21D6362F59CF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</dgm:pt>
    <dgm:pt modelId="{87F3BCA9-6CC1-A14D-AA34-EAD152E2A0B3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GI</a:t>
          </a:r>
        </a:p>
      </dgm:t>
    </dgm:pt>
    <dgm:pt modelId="{F3A34733-C53D-2C48-9943-928CD171E2D3}" type="parTrans" cxnId="{2ABF0D22-49C4-BB43-B831-F40BE031A493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603CAE0D-2AED-DA44-A959-D12A70965664}" type="sibTrans" cxnId="{2ABF0D22-49C4-BB43-B831-F40BE031A493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EA7093B6-21E5-0F48-BA11-0741858424A6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Innovation</a:t>
          </a:r>
        </a:p>
      </dgm:t>
    </dgm:pt>
    <dgm:pt modelId="{2CD8D06D-5E0F-6C47-B50F-26BAE624A2A9}" type="parTrans" cxnId="{46418337-AA72-884C-89AD-2070154C1241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46715D02-CBFE-1D42-A62E-2E3140198349}" type="sibTrans" cxnId="{46418337-AA72-884C-89AD-2070154C1241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8AA78C49-A4E5-D54F-A29A-52A9B06E8D46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Biodiversity</a:t>
          </a:r>
        </a:p>
      </dgm:t>
    </dgm:pt>
    <dgm:pt modelId="{2F4FE8C8-505A-0742-B125-055F1A75DCF6}" type="parTrans" cxnId="{5160A69D-E6E4-8046-BB87-9E891246CE35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ACE34957-8848-3740-8911-71E64675DB14}" type="sibTrans" cxnId="{5160A69D-E6E4-8046-BB87-9E891246CE35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61235639-D4DC-D641-BE24-3404BC23F370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Innovation</a:t>
          </a:r>
        </a:p>
      </dgm:t>
    </dgm:pt>
    <dgm:pt modelId="{4F8C38A0-5803-6243-B1E3-459D554321AB}" type="parTrans" cxnId="{A872A033-8320-3849-A2E4-10755F427879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B62EEB90-5B6E-3145-BF0A-368DD5B237A1}" type="sibTrans" cxnId="{A872A033-8320-3849-A2E4-10755F427879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651F4E16-ED43-1645-B905-B6DF47932FB4}" type="pres">
      <dgm:prSet presAssocID="{5E79DB52-3BD9-E445-B131-21D6362F59C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63468A9-59E3-BC4C-BC1F-78F7B9D26247}" type="pres">
      <dgm:prSet presAssocID="{87F3BCA9-6CC1-A14D-AA34-EAD152E2A0B3}" presName="centerShape" presStyleLbl="node0" presStyleIdx="0" presStyleCnt="1"/>
      <dgm:spPr/>
    </dgm:pt>
    <dgm:pt modelId="{EB1A8366-6016-7547-BBE9-A00A3F852896}" type="pres">
      <dgm:prSet presAssocID="{2CD8D06D-5E0F-6C47-B50F-26BAE624A2A9}" presName="parTrans" presStyleLbl="sibTrans2D1" presStyleIdx="0" presStyleCnt="3"/>
      <dgm:spPr/>
    </dgm:pt>
    <dgm:pt modelId="{ECE40727-FA43-E147-A993-20C70EDF31E2}" type="pres">
      <dgm:prSet presAssocID="{2CD8D06D-5E0F-6C47-B50F-26BAE624A2A9}" presName="connectorText" presStyleLbl="sibTrans2D1" presStyleIdx="0" presStyleCnt="3"/>
      <dgm:spPr/>
    </dgm:pt>
    <dgm:pt modelId="{7DF6DFF9-458F-AD49-AC6A-74A7AB178448}" type="pres">
      <dgm:prSet presAssocID="{EA7093B6-21E5-0F48-BA11-0741858424A6}" presName="node" presStyleLbl="node1" presStyleIdx="0" presStyleCnt="3">
        <dgm:presLayoutVars>
          <dgm:bulletEnabled val="1"/>
        </dgm:presLayoutVars>
      </dgm:prSet>
      <dgm:spPr/>
    </dgm:pt>
    <dgm:pt modelId="{42095378-2BC5-F74F-AFC7-A8CB3A428FCA}" type="pres">
      <dgm:prSet presAssocID="{2F4FE8C8-505A-0742-B125-055F1A75DCF6}" presName="parTrans" presStyleLbl="sibTrans2D1" presStyleIdx="1" presStyleCnt="3"/>
      <dgm:spPr/>
    </dgm:pt>
    <dgm:pt modelId="{3306C041-10EA-484E-AD17-D0276B094308}" type="pres">
      <dgm:prSet presAssocID="{2F4FE8C8-505A-0742-B125-055F1A75DCF6}" presName="connectorText" presStyleLbl="sibTrans2D1" presStyleIdx="1" presStyleCnt="3"/>
      <dgm:spPr/>
    </dgm:pt>
    <dgm:pt modelId="{A5F8ED63-BD44-394D-A6EC-FB2C08E0CDE8}" type="pres">
      <dgm:prSet presAssocID="{8AA78C49-A4E5-D54F-A29A-52A9B06E8D46}" presName="node" presStyleLbl="node1" presStyleIdx="1" presStyleCnt="3">
        <dgm:presLayoutVars>
          <dgm:bulletEnabled val="1"/>
        </dgm:presLayoutVars>
      </dgm:prSet>
      <dgm:spPr/>
    </dgm:pt>
    <dgm:pt modelId="{892CB121-0A80-9A46-8829-B4CB414CE807}" type="pres">
      <dgm:prSet presAssocID="{4F8C38A0-5803-6243-B1E3-459D554321AB}" presName="parTrans" presStyleLbl="sibTrans2D1" presStyleIdx="2" presStyleCnt="3"/>
      <dgm:spPr/>
    </dgm:pt>
    <dgm:pt modelId="{EE085266-4758-3146-944B-4F1554616653}" type="pres">
      <dgm:prSet presAssocID="{4F8C38A0-5803-6243-B1E3-459D554321AB}" presName="connectorText" presStyleLbl="sibTrans2D1" presStyleIdx="2" presStyleCnt="3"/>
      <dgm:spPr/>
    </dgm:pt>
    <dgm:pt modelId="{6F4EB2FB-2780-A14F-A2FB-05F7EDF91E3B}" type="pres">
      <dgm:prSet presAssocID="{61235639-D4DC-D641-BE24-3404BC23F370}" presName="node" presStyleLbl="node1" presStyleIdx="2" presStyleCnt="3">
        <dgm:presLayoutVars>
          <dgm:bulletEnabled val="1"/>
        </dgm:presLayoutVars>
      </dgm:prSet>
      <dgm:spPr/>
    </dgm:pt>
  </dgm:ptLst>
  <dgm:cxnLst>
    <dgm:cxn modelId="{621E8916-5F4C-BE4A-8071-C64E2BA3BD01}" type="presOf" srcId="{4F8C38A0-5803-6243-B1E3-459D554321AB}" destId="{EE085266-4758-3146-944B-4F1554616653}" srcOrd="1" destOrd="0" presId="urn:microsoft.com/office/officeart/2005/8/layout/radial5"/>
    <dgm:cxn modelId="{2ABF0D22-49C4-BB43-B831-F40BE031A493}" srcId="{5E79DB52-3BD9-E445-B131-21D6362F59CF}" destId="{87F3BCA9-6CC1-A14D-AA34-EAD152E2A0B3}" srcOrd="0" destOrd="0" parTransId="{F3A34733-C53D-2C48-9943-928CD171E2D3}" sibTransId="{603CAE0D-2AED-DA44-A959-D12A70965664}"/>
    <dgm:cxn modelId="{EAB08F29-5291-8347-82DE-1E7FF472DEEF}" type="presOf" srcId="{87F3BCA9-6CC1-A14D-AA34-EAD152E2A0B3}" destId="{C63468A9-59E3-BC4C-BC1F-78F7B9D26247}" srcOrd="0" destOrd="0" presId="urn:microsoft.com/office/officeart/2005/8/layout/radial5"/>
    <dgm:cxn modelId="{A872A033-8320-3849-A2E4-10755F427879}" srcId="{87F3BCA9-6CC1-A14D-AA34-EAD152E2A0B3}" destId="{61235639-D4DC-D641-BE24-3404BC23F370}" srcOrd="2" destOrd="0" parTransId="{4F8C38A0-5803-6243-B1E3-459D554321AB}" sibTransId="{B62EEB90-5B6E-3145-BF0A-368DD5B237A1}"/>
    <dgm:cxn modelId="{46418337-AA72-884C-89AD-2070154C1241}" srcId="{87F3BCA9-6CC1-A14D-AA34-EAD152E2A0B3}" destId="{EA7093B6-21E5-0F48-BA11-0741858424A6}" srcOrd="0" destOrd="0" parTransId="{2CD8D06D-5E0F-6C47-B50F-26BAE624A2A9}" sibTransId="{46715D02-CBFE-1D42-A62E-2E3140198349}"/>
    <dgm:cxn modelId="{72673A47-4AD1-CA4A-831F-49E4CA157079}" type="presOf" srcId="{61235639-D4DC-D641-BE24-3404BC23F370}" destId="{6F4EB2FB-2780-A14F-A2FB-05F7EDF91E3B}" srcOrd="0" destOrd="0" presId="urn:microsoft.com/office/officeart/2005/8/layout/radial5"/>
    <dgm:cxn modelId="{6AA7D65D-E484-004E-AFA9-DF79C35F0395}" type="presOf" srcId="{2F4FE8C8-505A-0742-B125-055F1A75DCF6}" destId="{3306C041-10EA-484E-AD17-D0276B094308}" srcOrd="1" destOrd="0" presId="urn:microsoft.com/office/officeart/2005/8/layout/radial5"/>
    <dgm:cxn modelId="{30B64663-CF2A-E048-9EED-063BFA470026}" type="presOf" srcId="{EA7093B6-21E5-0F48-BA11-0741858424A6}" destId="{7DF6DFF9-458F-AD49-AC6A-74A7AB178448}" srcOrd="0" destOrd="0" presId="urn:microsoft.com/office/officeart/2005/8/layout/radial5"/>
    <dgm:cxn modelId="{D6933B6B-85F3-EA47-8A5B-88BE2481E089}" type="presOf" srcId="{4F8C38A0-5803-6243-B1E3-459D554321AB}" destId="{892CB121-0A80-9A46-8829-B4CB414CE807}" srcOrd="0" destOrd="0" presId="urn:microsoft.com/office/officeart/2005/8/layout/radial5"/>
    <dgm:cxn modelId="{28520F83-37E1-954A-BF24-999CFFDE4853}" type="presOf" srcId="{8AA78C49-A4E5-D54F-A29A-52A9B06E8D46}" destId="{A5F8ED63-BD44-394D-A6EC-FB2C08E0CDE8}" srcOrd="0" destOrd="0" presId="urn:microsoft.com/office/officeart/2005/8/layout/radial5"/>
    <dgm:cxn modelId="{5160A69D-E6E4-8046-BB87-9E891246CE35}" srcId="{87F3BCA9-6CC1-A14D-AA34-EAD152E2A0B3}" destId="{8AA78C49-A4E5-D54F-A29A-52A9B06E8D46}" srcOrd="1" destOrd="0" parTransId="{2F4FE8C8-505A-0742-B125-055F1A75DCF6}" sibTransId="{ACE34957-8848-3740-8911-71E64675DB14}"/>
    <dgm:cxn modelId="{CA6277B5-C90A-754A-B84C-3AC8E5DC625D}" type="presOf" srcId="{2F4FE8C8-505A-0742-B125-055F1A75DCF6}" destId="{42095378-2BC5-F74F-AFC7-A8CB3A428FCA}" srcOrd="0" destOrd="0" presId="urn:microsoft.com/office/officeart/2005/8/layout/radial5"/>
    <dgm:cxn modelId="{C0447EC1-B314-DA4A-8C6A-A61D9C5584B4}" type="presOf" srcId="{5E79DB52-3BD9-E445-B131-21D6362F59CF}" destId="{651F4E16-ED43-1645-B905-B6DF47932FB4}" srcOrd="0" destOrd="0" presId="urn:microsoft.com/office/officeart/2005/8/layout/radial5"/>
    <dgm:cxn modelId="{366F52D2-5F62-C94F-A040-CE78317B9961}" type="presOf" srcId="{2CD8D06D-5E0F-6C47-B50F-26BAE624A2A9}" destId="{EB1A8366-6016-7547-BBE9-A00A3F852896}" srcOrd="0" destOrd="0" presId="urn:microsoft.com/office/officeart/2005/8/layout/radial5"/>
    <dgm:cxn modelId="{E67B80F1-4C02-BA44-AD92-6A8AA2CCF0C8}" type="presOf" srcId="{2CD8D06D-5E0F-6C47-B50F-26BAE624A2A9}" destId="{ECE40727-FA43-E147-A993-20C70EDF31E2}" srcOrd="1" destOrd="0" presId="urn:microsoft.com/office/officeart/2005/8/layout/radial5"/>
    <dgm:cxn modelId="{859B8DD7-ED00-4840-91CA-62ECE83B955E}" type="presParOf" srcId="{651F4E16-ED43-1645-B905-B6DF47932FB4}" destId="{C63468A9-59E3-BC4C-BC1F-78F7B9D26247}" srcOrd="0" destOrd="0" presId="urn:microsoft.com/office/officeart/2005/8/layout/radial5"/>
    <dgm:cxn modelId="{B788FBA5-F1CA-AD48-82FE-90BB2C14DAAA}" type="presParOf" srcId="{651F4E16-ED43-1645-B905-B6DF47932FB4}" destId="{EB1A8366-6016-7547-BBE9-A00A3F852896}" srcOrd="1" destOrd="0" presId="urn:microsoft.com/office/officeart/2005/8/layout/radial5"/>
    <dgm:cxn modelId="{015BD27D-FACC-7440-8798-3EBE4DAD76EB}" type="presParOf" srcId="{EB1A8366-6016-7547-BBE9-A00A3F852896}" destId="{ECE40727-FA43-E147-A993-20C70EDF31E2}" srcOrd="0" destOrd="0" presId="urn:microsoft.com/office/officeart/2005/8/layout/radial5"/>
    <dgm:cxn modelId="{A03E4098-71C8-6248-A1AC-5BDC7139B354}" type="presParOf" srcId="{651F4E16-ED43-1645-B905-B6DF47932FB4}" destId="{7DF6DFF9-458F-AD49-AC6A-74A7AB178448}" srcOrd="2" destOrd="0" presId="urn:microsoft.com/office/officeart/2005/8/layout/radial5"/>
    <dgm:cxn modelId="{F97F4E71-334D-3B4B-AB4E-0D932156E2BB}" type="presParOf" srcId="{651F4E16-ED43-1645-B905-B6DF47932FB4}" destId="{42095378-2BC5-F74F-AFC7-A8CB3A428FCA}" srcOrd="3" destOrd="0" presId="urn:microsoft.com/office/officeart/2005/8/layout/radial5"/>
    <dgm:cxn modelId="{CE0BB485-169E-B14A-A453-1222B6ADC288}" type="presParOf" srcId="{42095378-2BC5-F74F-AFC7-A8CB3A428FCA}" destId="{3306C041-10EA-484E-AD17-D0276B094308}" srcOrd="0" destOrd="0" presId="urn:microsoft.com/office/officeart/2005/8/layout/radial5"/>
    <dgm:cxn modelId="{2C09480E-7A73-204B-A08E-78E111FF43CE}" type="presParOf" srcId="{651F4E16-ED43-1645-B905-B6DF47932FB4}" destId="{A5F8ED63-BD44-394D-A6EC-FB2C08E0CDE8}" srcOrd="4" destOrd="0" presId="urn:microsoft.com/office/officeart/2005/8/layout/radial5"/>
    <dgm:cxn modelId="{2DEFE808-011F-5442-BB6E-5342D14277BD}" type="presParOf" srcId="{651F4E16-ED43-1645-B905-B6DF47932FB4}" destId="{892CB121-0A80-9A46-8829-B4CB414CE807}" srcOrd="5" destOrd="0" presId="urn:microsoft.com/office/officeart/2005/8/layout/radial5"/>
    <dgm:cxn modelId="{6A92824D-2B12-A649-9B4E-31392B787B06}" type="presParOf" srcId="{892CB121-0A80-9A46-8829-B4CB414CE807}" destId="{EE085266-4758-3146-944B-4F1554616653}" srcOrd="0" destOrd="0" presId="urn:microsoft.com/office/officeart/2005/8/layout/radial5"/>
    <dgm:cxn modelId="{478B51B1-DB01-0A4D-8D20-D718714D6618}" type="presParOf" srcId="{651F4E16-ED43-1645-B905-B6DF47932FB4}" destId="{6F4EB2FB-2780-A14F-A2FB-05F7EDF91E3B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A32608-5F70-9C45-BA44-6D94641DE734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738A753-A89D-F34B-913E-D40091514FB2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conservation</a:t>
          </a:r>
        </a:p>
      </dgm:t>
    </dgm:pt>
    <dgm:pt modelId="{E5F49A84-0597-924A-95F5-6603EF2150B8}" type="parTrans" cxnId="{E5014BCC-4430-1544-941E-A14301868DA3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DDDBFACC-C0A5-4C47-8C54-B7B2A82AE36F}" type="sibTrans" cxnId="{E5014BCC-4430-1544-941E-A14301868DA3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F8143A91-EB93-824C-85F2-1C1534FDED57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innovation </a:t>
          </a:r>
        </a:p>
      </dgm:t>
    </dgm:pt>
    <dgm:pt modelId="{1F97FF5B-5589-D24D-8CDC-48A2C6081AA4}" type="parTrans" cxnId="{BF54FE34-C078-B74E-B37D-1BF31702F065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BB344C96-AB78-6144-AB68-FC50754C4A3C}" type="sibTrans" cxnId="{BF54FE34-C078-B74E-B37D-1BF31702F065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95A1D73D-B6AC-1D4E-82CF-96BB77937AE9}" type="pres">
      <dgm:prSet presAssocID="{C9A32608-5F70-9C45-BA44-6D94641DE734}" presName="cycle" presStyleCnt="0">
        <dgm:presLayoutVars>
          <dgm:dir/>
          <dgm:resizeHandles val="exact"/>
        </dgm:presLayoutVars>
      </dgm:prSet>
      <dgm:spPr/>
    </dgm:pt>
    <dgm:pt modelId="{2EF90FE3-8DE7-9B41-84C1-90ACCA15144F}" type="pres">
      <dgm:prSet presAssocID="{9738A753-A89D-F34B-913E-D40091514FB2}" presName="dummy" presStyleCnt="0"/>
      <dgm:spPr/>
    </dgm:pt>
    <dgm:pt modelId="{5BDF9DCB-1B55-B745-83BC-4E805403750C}" type="pres">
      <dgm:prSet presAssocID="{9738A753-A89D-F34B-913E-D40091514FB2}" presName="node" presStyleLbl="revTx" presStyleIdx="0" presStyleCnt="2">
        <dgm:presLayoutVars>
          <dgm:bulletEnabled val="1"/>
        </dgm:presLayoutVars>
      </dgm:prSet>
      <dgm:spPr/>
    </dgm:pt>
    <dgm:pt modelId="{725EA831-F5AE-B148-869B-D182CEDB8744}" type="pres">
      <dgm:prSet presAssocID="{DDDBFACC-C0A5-4C47-8C54-B7B2A82AE36F}" presName="sibTrans" presStyleLbl="node1" presStyleIdx="0" presStyleCnt="2"/>
      <dgm:spPr/>
    </dgm:pt>
    <dgm:pt modelId="{2A6D1D8B-287B-5C4B-9FC9-40E4AB6DC0C6}" type="pres">
      <dgm:prSet presAssocID="{F8143A91-EB93-824C-85F2-1C1534FDED57}" presName="dummy" presStyleCnt="0"/>
      <dgm:spPr/>
    </dgm:pt>
    <dgm:pt modelId="{58BB1D7D-01AF-A440-9FD6-08F3C0CD9C4C}" type="pres">
      <dgm:prSet presAssocID="{F8143A91-EB93-824C-85F2-1C1534FDED57}" presName="node" presStyleLbl="revTx" presStyleIdx="1" presStyleCnt="2">
        <dgm:presLayoutVars>
          <dgm:bulletEnabled val="1"/>
        </dgm:presLayoutVars>
      </dgm:prSet>
      <dgm:spPr/>
    </dgm:pt>
    <dgm:pt modelId="{6190E57D-15D9-AF41-B06B-9910AB37F5BD}" type="pres">
      <dgm:prSet presAssocID="{BB344C96-AB78-6144-AB68-FC50754C4A3C}" presName="sibTrans" presStyleLbl="node1" presStyleIdx="1" presStyleCnt="2" custLinFactNeighborX="-1343" custLinFactNeighborY="1044"/>
      <dgm:spPr/>
    </dgm:pt>
  </dgm:ptLst>
  <dgm:cxnLst>
    <dgm:cxn modelId="{FBFB1810-80DA-184C-876E-410B1684C60D}" type="presOf" srcId="{F8143A91-EB93-824C-85F2-1C1534FDED57}" destId="{58BB1D7D-01AF-A440-9FD6-08F3C0CD9C4C}" srcOrd="0" destOrd="0" presId="urn:microsoft.com/office/officeart/2005/8/layout/cycle1"/>
    <dgm:cxn modelId="{1A342521-40F1-4747-B3D7-7886A2967916}" type="presOf" srcId="{C9A32608-5F70-9C45-BA44-6D94641DE734}" destId="{95A1D73D-B6AC-1D4E-82CF-96BB77937AE9}" srcOrd="0" destOrd="0" presId="urn:microsoft.com/office/officeart/2005/8/layout/cycle1"/>
    <dgm:cxn modelId="{BF54FE34-C078-B74E-B37D-1BF31702F065}" srcId="{C9A32608-5F70-9C45-BA44-6D94641DE734}" destId="{F8143A91-EB93-824C-85F2-1C1534FDED57}" srcOrd="1" destOrd="0" parTransId="{1F97FF5B-5589-D24D-8CDC-48A2C6081AA4}" sibTransId="{BB344C96-AB78-6144-AB68-FC50754C4A3C}"/>
    <dgm:cxn modelId="{79401E3B-5336-5847-B050-5CD326D00196}" type="presOf" srcId="{DDDBFACC-C0A5-4C47-8C54-B7B2A82AE36F}" destId="{725EA831-F5AE-B148-869B-D182CEDB8744}" srcOrd="0" destOrd="0" presId="urn:microsoft.com/office/officeart/2005/8/layout/cycle1"/>
    <dgm:cxn modelId="{20872D45-BA40-A14B-AE53-9A0303EB5D98}" type="presOf" srcId="{BB344C96-AB78-6144-AB68-FC50754C4A3C}" destId="{6190E57D-15D9-AF41-B06B-9910AB37F5BD}" srcOrd="0" destOrd="0" presId="urn:microsoft.com/office/officeart/2005/8/layout/cycle1"/>
    <dgm:cxn modelId="{4FE21371-A500-F84C-869B-3DF5DAD783FA}" type="presOf" srcId="{9738A753-A89D-F34B-913E-D40091514FB2}" destId="{5BDF9DCB-1B55-B745-83BC-4E805403750C}" srcOrd="0" destOrd="0" presId="urn:microsoft.com/office/officeart/2005/8/layout/cycle1"/>
    <dgm:cxn modelId="{E5014BCC-4430-1544-941E-A14301868DA3}" srcId="{C9A32608-5F70-9C45-BA44-6D94641DE734}" destId="{9738A753-A89D-F34B-913E-D40091514FB2}" srcOrd="0" destOrd="0" parTransId="{E5F49A84-0597-924A-95F5-6603EF2150B8}" sibTransId="{DDDBFACC-C0A5-4C47-8C54-B7B2A82AE36F}"/>
    <dgm:cxn modelId="{6CD19D76-691C-614A-93B3-F20493193CDF}" type="presParOf" srcId="{95A1D73D-B6AC-1D4E-82CF-96BB77937AE9}" destId="{2EF90FE3-8DE7-9B41-84C1-90ACCA15144F}" srcOrd="0" destOrd="0" presId="urn:microsoft.com/office/officeart/2005/8/layout/cycle1"/>
    <dgm:cxn modelId="{58F30FAB-AB15-2744-B978-FF5590630889}" type="presParOf" srcId="{95A1D73D-B6AC-1D4E-82CF-96BB77937AE9}" destId="{5BDF9DCB-1B55-B745-83BC-4E805403750C}" srcOrd="1" destOrd="0" presId="urn:microsoft.com/office/officeart/2005/8/layout/cycle1"/>
    <dgm:cxn modelId="{54418CFF-B370-3D40-83EB-DA734C0E0DC6}" type="presParOf" srcId="{95A1D73D-B6AC-1D4E-82CF-96BB77937AE9}" destId="{725EA831-F5AE-B148-869B-D182CEDB8744}" srcOrd="2" destOrd="0" presId="urn:microsoft.com/office/officeart/2005/8/layout/cycle1"/>
    <dgm:cxn modelId="{258BB677-C30E-E243-B01C-D762DB5FBDB0}" type="presParOf" srcId="{95A1D73D-B6AC-1D4E-82CF-96BB77937AE9}" destId="{2A6D1D8B-287B-5C4B-9FC9-40E4AB6DC0C6}" srcOrd="3" destOrd="0" presId="urn:microsoft.com/office/officeart/2005/8/layout/cycle1"/>
    <dgm:cxn modelId="{D4E46F03-BDF1-3840-96F6-57F072B6DA18}" type="presParOf" srcId="{95A1D73D-B6AC-1D4E-82CF-96BB77937AE9}" destId="{58BB1D7D-01AF-A440-9FD6-08F3C0CD9C4C}" srcOrd="4" destOrd="0" presId="urn:microsoft.com/office/officeart/2005/8/layout/cycle1"/>
    <dgm:cxn modelId="{DFB09207-B55D-4441-8699-903BA96C3C97}" type="presParOf" srcId="{95A1D73D-B6AC-1D4E-82CF-96BB77937AE9}" destId="{6190E57D-15D9-AF41-B06B-9910AB37F5BD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79F360-B57D-804B-AF95-9395B4B54B85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9CA5DAD-546D-6D41-A3E0-2E6C5346F51D}">
      <dgm:prSet phldrT="[Text]"/>
      <dgm:spPr/>
      <dgm:t>
        <a:bodyPr/>
        <a:lstStyle/>
        <a:p>
          <a:r>
            <a:rPr lang="en-GB" dirty="0">
              <a:solidFill>
                <a:schemeClr val="bg1"/>
              </a:solidFill>
              <a:latin typeface="Montserrat" pitchFamily="2" charset="77"/>
            </a:rPr>
            <a:t>Organic fruit breeding</a:t>
          </a:r>
        </a:p>
      </dgm:t>
    </dgm:pt>
    <dgm:pt modelId="{F8A06239-EFE1-D040-9F53-DF08791EEAC6}" type="parTrans" cxnId="{F28E56F8-43BF-3E44-B0E5-C8E5DF23DF07}">
      <dgm:prSet/>
      <dgm:spPr/>
      <dgm:t>
        <a:bodyPr/>
        <a:lstStyle/>
        <a:p>
          <a:endParaRPr lang="en-GB"/>
        </a:p>
      </dgm:t>
    </dgm:pt>
    <dgm:pt modelId="{FD3775E3-6B87-D349-A58F-B8AB919B0EEE}" type="sibTrans" cxnId="{F28E56F8-43BF-3E44-B0E5-C8E5DF23DF07}">
      <dgm:prSet/>
      <dgm:spPr/>
      <dgm:t>
        <a:bodyPr/>
        <a:lstStyle/>
        <a:p>
          <a:endParaRPr lang="en-GB"/>
        </a:p>
      </dgm:t>
    </dgm:pt>
    <dgm:pt modelId="{FBD667AF-65B2-8C48-B03A-7EAC64E11830}">
      <dgm:prSet phldrT="[Text]" custT="1"/>
      <dgm:spPr/>
      <dgm:t>
        <a:bodyPr/>
        <a:lstStyle/>
        <a:p>
          <a:r>
            <a:rPr lang="en-GB" sz="1200" b="0" i="0" u="none" strike="noStrike" dirty="0">
              <a:solidFill>
                <a:schemeClr val="bg1"/>
              </a:solidFill>
              <a:effectLst/>
              <a:latin typeface="Montserrat" pitchFamily="2" charset="77"/>
            </a:rPr>
            <a:t>Sustainable Agricultural Practices</a:t>
          </a:r>
          <a:endParaRPr lang="en-GB" sz="1200" dirty="0">
            <a:solidFill>
              <a:schemeClr val="bg1"/>
            </a:solidFill>
            <a:latin typeface="Montserrat" pitchFamily="2" charset="77"/>
          </a:endParaRPr>
        </a:p>
      </dgm:t>
    </dgm:pt>
    <dgm:pt modelId="{07D389C6-8F48-DA41-A4E6-8308C92E0E70}" type="parTrans" cxnId="{F01686FB-7C04-AE42-8E86-2D75AC61DBE8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2E5FBD4-BA9F-EC4C-8B92-B85E3109C4EF}" type="sibTrans" cxnId="{F01686FB-7C04-AE42-8E86-2D75AC61DBE8}">
      <dgm:prSet/>
      <dgm:spPr/>
      <dgm:t>
        <a:bodyPr/>
        <a:lstStyle/>
        <a:p>
          <a:endParaRPr lang="en-GB"/>
        </a:p>
      </dgm:t>
    </dgm:pt>
    <dgm:pt modelId="{87006772-49B9-494E-8202-3C914B1E8333}">
      <dgm:prSet custT="1"/>
      <dgm:spPr/>
      <dgm:t>
        <a:bodyPr/>
        <a:lstStyle/>
        <a:p>
          <a:r>
            <a:rPr lang="en-GB" sz="1200" b="0" i="0" u="none" strike="noStrike" dirty="0">
              <a:solidFill>
                <a:schemeClr val="bg1"/>
              </a:solidFill>
              <a:effectLst/>
              <a:latin typeface="Montserrat" pitchFamily="2" charset="77"/>
            </a:rPr>
            <a:t>Climate Adaptation and Resilience</a:t>
          </a:r>
        </a:p>
      </dgm:t>
    </dgm:pt>
    <dgm:pt modelId="{B1962420-7E11-7B47-8762-06B80F81BC89}" type="parTrans" cxnId="{29813571-9326-4F40-B407-BEAD5FDEA4CA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03766C6-4A1A-134D-80A7-48454FAFC90C}" type="sibTrans" cxnId="{29813571-9326-4F40-B407-BEAD5FDEA4CA}">
      <dgm:prSet/>
      <dgm:spPr/>
      <dgm:t>
        <a:bodyPr/>
        <a:lstStyle/>
        <a:p>
          <a:endParaRPr lang="en-GB"/>
        </a:p>
      </dgm:t>
    </dgm:pt>
    <dgm:pt modelId="{52637B56-1338-DD4E-9667-DF7A464DAB78}">
      <dgm:prSet custT="1"/>
      <dgm:spPr/>
      <dgm:t>
        <a:bodyPr/>
        <a:lstStyle/>
        <a:p>
          <a:r>
            <a:rPr lang="en-GB" sz="1200" b="0" i="0" u="none" strike="noStrike" dirty="0">
              <a:solidFill>
                <a:schemeClr val="bg1"/>
              </a:solidFill>
              <a:effectLst/>
              <a:latin typeface="Montserrat" pitchFamily="2" charset="77"/>
            </a:rPr>
            <a:t>Innovation</a:t>
          </a:r>
        </a:p>
      </dgm:t>
    </dgm:pt>
    <dgm:pt modelId="{08FF6418-739F-C442-B32A-96CFF121A443}" type="parTrans" cxnId="{AC459175-8E06-BD49-B4E5-A2AAC2726E1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3C61AA2-BD2B-544E-AD6B-FA493969A3B3}" type="sibTrans" cxnId="{AC459175-8E06-BD49-B4E5-A2AAC2726E12}">
      <dgm:prSet/>
      <dgm:spPr/>
      <dgm:t>
        <a:bodyPr/>
        <a:lstStyle/>
        <a:p>
          <a:endParaRPr lang="en-GB"/>
        </a:p>
      </dgm:t>
    </dgm:pt>
    <dgm:pt modelId="{E960224D-D26B-E949-8BE5-A449BD59EA76}">
      <dgm:prSet custT="1"/>
      <dgm:spPr/>
      <dgm:t>
        <a:bodyPr/>
        <a:lstStyle/>
        <a:p>
          <a:r>
            <a:rPr lang="en-GB" sz="1200" b="0" i="0" u="none" strike="noStrike" dirty="0">
              <a:solidFill>
                <a:schemeClr val="bg1"/>
              </a:solidFill>
              <a:effectLst/>
              <a:latin typeface="Montserrat" pitchFamily="2" charset="77"/>
            </a:rPr>
            <a:t>Agrobiodiversity</a:t>
          </a:r>
        </a:p>
      </dgm:t>
    </dgm:pt>
    <dgm:pt modelId="{ECCC987C-8ECD-F44A-9EA9-520FFBA2B4B6}" type="parTrans" cxnId="{6D4B0371-4A01-3A4E-99EE-7DF643C451DA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1D09A65-8899-1141-883D-C8848C9D5C03}" type="sibTrans" cxnId="{6D4B0371-4A01-3A4E-99EE-7DF643C451DA}">
      <dgm:prSet/>
      <dgm:spPr/>
      <dgm:t>
        <a:bodyPr/>
        <a:lstStyle/>
        <a:p>
          <a:endParaRPr lang="en-GB"/>
        </a:p>
      </dgm:t>
    </dgm:pt>
    <dgm:pt modelId="{DF1AE76C-6216-3447-A66F-7F414A6FF784}">
      <dgm:prSet phldrT="[Text]" custT="1"/>
      <dgm:spPr/>
      <dgm:t>
        <a:bodyPr/>
        <a:lstStyle/>
        <a:p>
          <a:r>
            <a:rPr lang="en-GB" sz="1200" b="0" i="0" u="none" strike="noStrike" dirty="0">
              <a:solidFill>
                <a:schemeClr val="bg1"/>
              </a:solidFill>
              <a:effectLst/>
              <a:latin typeface="Montserrat" pitchFamily="2" charset="77"/>
            </a:rPr>
            <a:t>Sustainable Diets</a:t>
          </a:r>
          <a:endParaRPr lang="en-GB" sz="1200" dirty="0">
            <a:solidFill>
              <a:schemeClr val="bg1"/>
            </a:solidFill>
            <a:latin typeface="Montserrat" pitchFamily="2" charset="77"/>
          </a:endParaRPr>
        </a:p>
      </dgm:t>
    </dgm:pt>
    <dgm:pt modelId="{1A02EB79-EB3D-AD49-8036-EDD6DD0491A5}" type="parTrans" cxnId="{E753FD19-D998-8B47-8B02-550B7B8270D5}">
      <dgm:prSet/>
      <dgm:spPr/>
      <dgm:t>
        <a:bodyPr/>
        <a:lstStyle/>
        <a:p>
          <a:endParaRPr lang="en-GB"/>
        </a:p>
      </dgm:t>
    </dgm:pt>
    <dgm:pt modelId="{0FF283F0-E657-BD40-9415-F678233065F2}" type="sibTrans" cxnId="{E753FD19-D998-8B47-8B02-550B7B8270D5}">
      <dgm:prSet/>
      <dgm:spPr/>
      <dgm:t>
        <a:bodyPr/>
        <a:lstStyle/>
        <a:p>
          <a:endParaRPr lang="en-GB"/>
        </a:p>
      </dgm:t>
    </dgm:pt>
    <dgm:pt modelId="{F374B308-AB14-9A42-BE84-B6AAFAB94161}">
      <dgm:prSet custT="1"/>
      <dgm:spPr/>
      <dgm:t>
        <a:bodyPr/>
        <a:lstStyle/>
        <a:p>
          <a:r>
            <a:rPr lang="en-GB" sz="1200" b="0" i="0" u="none" strike="noStrike" dirty="0">
              <a:solidFill>
                <a:schemeClr val="bg1"/>
              </a:solidFill>
              <a:effectLst/>
              <a:latin typeface="Montserrat" pitchFamily="2" charset="77"/>
            </a:rPr>
            <a:t>Local Empowerment</a:t>
          </a:r>
        </a:p>
      </dgm:t>
    </dgm:pt>
    <dgm:pt modelId="{857DCDC5-01BF-3C49-A3D1-119CB8E74DA9}" type="parTrans" cxnId="{2CAF6DD9-6A88-8747-A8A5-DB34A379EB94}">
      <dgm:prSet/>
      <dgm:spPr/>
      <dgm:t>
        <a:bodyPr/>
        <a:lstStyle/>
        <a:p>
          <a:endParaRPr lang="en-GB"/>
        </a:p>
      </dgm:t>
    </dgm:pt>
    <dgm:pt modelId="{CF9B5028-4D9D-604F-8FE1-0AE9CA8AE363}" type="sibTrans" cxnId="{2CAF6DD9-6A88-8747-A8A5-DB34A379EB94}">
      <dgm:prSet/>
      <dgm:spPr/>
      <dgm:t>
        <a:bodyPr/>
        <a:lstStyle/>
        <a:p>
          <a:endParaRPr lang="en-GB"/>
        </a:p>
      </dgm:t>
    </dgm:pt>
    <dgm:pt modelId="{95BB1CE7-9B81-6B4F-ABCA-A4F105099880}" type="pres">
      <dgm:prSet presAssocID="{3D79F360-B57D-804B-AF95-9395B4B54B8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F8A50D0-0B5B-6C47-AC2D-78232B5E4AD5}" type="pres">
      <dgm:prSet presAssocID="{89CA5DAD-546D-6D41-A3E0-2E6C5346F51D}" presName="centerShape" presStyleLbl="node0" presStyleIdx="0" presStyleCnt="1"/>
      <dgm:spPr/>
    </dgm:pt>
    <dgm:pt modelId="{BE0954BA-7D9E-4742-B54B-95184FBC6F8F}" type="pres">
      <dgm:prSet presAssocID="{07D389C6-8F48-DA41-A4E6-8308C92E0E70}" presName="parTrans" presStyleLbl="sibTrans2D1" presStyleIdx="0" presStyleCnt="6"/>
      <dgm:spPr/>
    </dgm:pt>
    <dgm:pt modelId="{7B86480B-9848-B04C-9AEE-AED7D20DC8B7}" type="pres">
      <dgm:prSet presAssocID="{07D389C6-8F48-DA41-A4E6-8308C92E0E70}" presName="connectorText" presStyleLbl="sibTrans2D1" presStyleIdx="0" presStyleCnt="6"/>
      <dgm:spPr/>
    </dgm:pt>
    <dgm:pt modelId="{1AEC5283-3A36-0F48-BB67-DAB89AAA35AC}" type="pres">
      <dgm:prSet presAssocID="{FBD667AF-65B2-8C48-B03A-7EAC64E11830}" presName="node" presStyleLbl="node1" presStyleIdx="0" presStyleCnt="6">
        <dgm:presLayoutVars>
          <dgm:bulletEnabled val="1"/>
        </dgm:presLayoutVars>
      </dgm:prSet>
      <dgm:spPr/>
    </dgm:pt>
    <dgm:pt modelId="{29A19F0A-2AC7-B342-9A14-32301E271FCA}" type="pres">
      <dgm:prSet presAssocID="{1A02EB79-EB3D-AD49-8036-EDD6DD0491A5}" presName="parTrans" presStyleLbl="sibTrans2D1" presStyleIdx="1" presStyleCnt="6"/>
      <dgm:spPr/>
    </dgm:pt>
    <dgm:pt modelId="{1C9463EC-9EE9-BD4D-9AE8-E17A35CA2CC6}" type="pres">
      <dgm:prSet presAssocID="{1A02EB79-EB3D-AD49-8036-EDD6DD0491A5}" presName="connectorText" presStyleLbl="sibTrans2D1" presStyleIdx="1" presStyleCnt="6"/>
      <dgm:spPr/>
    </dgm:pt>
    <dgm:pt modelId="{1444E73E-4D27-6748-9615-23C7093EE231}" type="pres">
      <dgm:prSet presAssocID="{DF1AE76C-6216-3447-A66F-7F414A6FF784}" presName="node" presStyleLbl="node1" presStyleIdx="1" presStyleCnt="6">
        <dgm:presLayoutVars>
          <dgm:bulletEnabled val="1"/>
        </dgm:presLayoutVars>
      </dgm:prSet>
      <dgm:spPr/>
    </dgm:pt>
    <dgm:pt modelId="{EF033DAE-1856-4C46-8351-68BF40E7507E}" type="pres">
      <dgm:prSet presAssocID="{B1962420-7E11-7B47-8762-06B80F81BC89}" presName="parTrans" presStyleLbl="sibTrans2D1" presStyleIdx="2" presStyleCnt="6"/>
      <dgm:spPr/>
    </dgm:pt>
    <dgm:pt modelId="{BACE7B15-E424-0647-8CE2-A9DB3CD85871}" type="pres">
      <dgm:prSet presAssocID="{B1962420-7E11-7B47-8762-06B80F81BC89}" presName="connectorText" presStyleLbl="sibTrans2D1" presStyleIdx="2" presStyleCnt="6"/>
      <dgm:spPr/>
    </dgm:pt>
    <dgm:pt modelId="{EDC57B45-522B-634D-A828-78D44D609EFA}" type="pres">
      <dgm:prSet presAssocID="{87006772-49B9-494E-8202-3C914B1E8333}" presName="node" presStyleLbl="node1" presStyleIdx="2" presStyleCnt="6">
        <dgm:presLayoutVars>
          <dgm:bulletEnabled val="1"/>
        </dgm:presLayoutVars>
      </dgm:prSet>
      <dgm:spPr/>
    </dgm:pt>
    <dgm:pt modelId="{41CCF1D1-A1C0-A847-B0DA-8D2A992FBFDE}" type="pres">
      <dgm:prSet presAssocID="{ECCC987C-8ECD-F44A-9EA9-520FFBA2B4B6}" presName="parTrans" presStyleLbl="sibTrans2D1" presStyleIdx="3" presStyleCnt="6"/>
      <dgm:spPr/>
    </dgm:pt>
    <dgm:pt modelId="{26518F21-DF65-AC48-A0B8-9AD0E999F26E}" type="pres">
      <dgm:prSet presAssocID="{ECCC987C-8ECD-F44A-9EA9-520FFBA2B4B6}" presName="connectorText" presStyleLbl="sibTrans2D1" presStyleIdx="3" presStyleCnt="6"/>
      <dgm:spPr/>
    </dgm:pt>
    <dgm:pt modelId="{22B35692-8B55-104D-84ED-6A5305E23A7F}" type="pres">
      <dgm:prSet presAssocID="{E960224D-D26B-E949-8BE5-A449BD59EA76}" presName="node" presStyleLbl="node1" presStyleIdx="3" presStyleCnt="6">
        <dgm:presLayoutVars>
          <dgm:bulletEnabled val="1"/>
        </dgm:presLayoutVars>
      </dgm:prSet>
      <dgm:spPr/>
    </dgm:pt>
    <dgm:pt modelId="{8743520C-C72F-C745-AE09-963F9AD9AE1D}" type="pres">
      <dgm:prSet presAssocID="{857DCDC5-01BF-3C49-A3D1-119CB8E74DA9}" presName="parTrans" presStyleLbl="sibTrans2D1" presStyleIdx="4" presStyleCnt="6"/>
      <dgm:spPr/>
    </dgm:pt>
    <dgm:pt modelId="{9CD9BFED-EC63-3B41-BAE0-80CCDDA67B25}" type="pres">
      <dgm:prSet presAssocID="{857DCDC5-01BF-3C49-A3D1-119CB8E74DA9}" presName="connectorText" presStyleLbl="sibTrans2D1" presStyleIdx="4" presStyleCnt="6"/>
      <dgm:spPr/>
    </dgm:pt>
    <dgm:pt modelId="{97424550-98D4-9F4C-8EB3-B1692F44EFA4}" type="pres">
      <dgm:prSet presAssocID="{F374B308-AB14-9A42-BE84-B6AAFAB94161}" presName="node" presStyleLbl="node1" presStyleIdx="4" presStyleCnt="6">
        <dgm:presLayoutVars>
          <dgm:bulletEnabled val="1"/>
        </dgm:presLayoutVars>
      </dgm:prSet>
      <dgm:spPr/>
    </dgm:pt>
    <dgm:pt modelId="{C0512B2B-D341-724A-9E6F-58D0CA8AAB00}" type="pres">
      <dgm:prSet presAssocID="{08FF6418-739F-C442-B32A-96CFF121A443}" presName="parTrans" presStyleLbl="sibTrans2D1" presStyleIdx="5" presStyleCnt="6"/>
      <dgm:spPr/>
    </dgm:pt>
    <dgm:pt modelId="{F2E7BA9C-3362-D049-9579-2EE85F46B198}" type="pres">
      <dgm:prSet presAssocID="{08FF6418-739F-C442-B32A-96CFF121A443}" presName="connectorText" presStyleLbl="sibTrans2D1" presStyleIdx="5" presStyleCnt="6"/>
      <dgm:spPr/>
    </dgm:pt>
    <dgm:pt modelId="{AFBE053F-61E6-6A4E-982E-5C1D66C8A19D}" type="pres">
      <dgm:prSet presAssocID="{52637B56-1338-DD4E-9667-DF7A464DAB78}" presName="node" presStyleLbl="node1" presStyleIdx="5" presStyleCnt="6">
        <dgm:presLayoutVars>
          <dgm:bulletEnabled val="1"/>
        </dgm:presLayoutVars>
      </dgm:prSet>
      <dgm:spPr/>
    </dgm:pt>
  </dgm:ptLst>
  <dgm:cxnLst>
    <dgm:cxn modelId="{E953630D-B1B7-E84C-80F6-FE54DAC17C4C}" type="presOf" srcId="{1A02EB79-EB3D-AD49-8036-EDD6DD0491A5}" destId="{1C9463EC-9EE9-BD4D-9AE8-E17A35CA2CC6}" srcOrd="1" destOrd="0" presId="urn:microsoft.com/office/officeart/2005/8/layout/radial5"/>
    <dgm:cxn modelId="{E753FD19-D998-8B47-8B02-550B7B8270D5}" srcId="{89CA5DAD-546D-6D41-A3E0-2E6C5346F51D}" destId="{DF1AE76C-6216-3447-A66F-7F414A6FF784}" srcOrd="1" destOrd="0" parTransId="{1A02EB79-EB3D-AD49-8036-EDD6DD0491A5}" sibTransId="{0FF283F0-E657-BD40-9415-F678233065F2}"/>
    <dgm:cxn modelId="{6AF2F51A-E262-AE44-B5D5-668EEEF41C91}" type="presOf" srcId="{ECCC987C-8ECD-F44A-9EA9-520FFBA2B4B6}" destId="{26518F21-DF65-AC48-A0B8-9AD0E999F26E}" srcOrd="1" destOrd="0" presId="urn:microsoft.com/office/officeart/2005/8/layout/radial5"/>
    <dgm:cxn modelId="{EAD94549-6404-4646-BEF5-F40DEE25B816}" type="presOf" srcId="{87006772-49B9-494E-8202-3C914B1E8333}" destId="{EDC57B45-522B-634D-A828-78D44D609EFA}" srcOrd="0" destOrd="0" presId="urn:microsoft.com/office/officeart/2005/8/layout/radial5"/>
    <dgm:cxn modelId="{FA1CCF4E-1EA1-A145-8EDE-5FCA7D560330}" type="presOf" srcId="{89CA5DAD-546D-6D41-A3E0-2E6C5346F51D}" destId="{9F8A50D0-0B5B-6C47-AC2D-78232B5E4AD5}" srcOrd="0" destOrd="0" presId="urn:microsoft.com/office/officeart/2005/8/layout/radial5"/>
    <dgm:cxn modelId="{D2C57B57-4B1A-EC42-9F9B-959F52D01AE1}" type="presOf" srcId="{ECCC987C-8ECD-F44A-9EA9-520FFBA2B4B6}" destId="{41CCF1D1-A1C0-A847-B0DA-8D2A992FBFDE}" srcOrd="0" destOrd="0" presId="urn:microsoft.com/office/officeart/2005/8/layout/radial5"/>
    <dgm:cxn modelId="{CAF70962-34A3-BF4E-BC65-5233D3C3846C}" type="presOf" srcId="{F374B308-AB14-9A42-BE84-B6AAFAB94161}" destId="{97424550-98D4-9F4C-8EB3-B1692F44EFA4}" srcOrd="0" destOrd="0" presId="urn:microsoft.com/office/officeart/2005/8/layout/radial5"/>
    <dgm:cxn modelId="{D8163065-F1A0-4344-B43B-CE984A1B44E7}" type="presOf" srcId="{08FF6418-739F-C442-B32A-96CFF121A443}" destId="{C0512B2B-D341-724A-9E6F-58D0CA8AAB00}" srcOrd="0" destOrd="0" presId="urn:microsoft.com/office/officeart/2005/8/layout/radial5"/>
    <dgm:cxn modelId="{6AEF2770-5927-C346-9331-5AD71B277ABF}" type="presOf" srcId="{B1962420-7E11-7B47-8762-06B80F81BC89}" destId="{BACE7B15-E424-0647-8CE2-A9DB3CD85871}" srcOrd="1" destOrd="0" presId="urn:microsoft.com/office/officeart/2005/8/layout/radial5"/>
    <dgm:cxn modelId="{6D4B0371-4A01-3A4E-99EE-7DF643C451DA}" srcId="{89CA5DAD-546D-6D41-A3E0-2E6C5346F51D}" destId="{E960224D-D26B-E949-8BE5-A449BD59EA76}" srcOrd="3" destOrd="0" parTransId="{ECCC987C-8ECD-F44A-9EA9-520FFBA2B4B6}" sibTransId="{41D09A65-8899-1141-883D-C8848C9D5C03}"/>
    <dgm:cxn modelId="{29813571-9326-4F40-B407-BEAD5FDEA4CA}" srcId="{89CA5DAD-546D-6D41-A3E0-2E6C5346F51D}" destId="{87006772-49B9-494E-8202-3C914B1E8333}" srcOrd="2" destOrd="0" parTransId="{B1962420-7E11-7B47-8762-06B80F81BC89}" sibTransId="{B03766C6-4A1A-134D-80A7-48454FAFC90C}"/>
    <dgm:cxn modelId="{AC459175-8E06-BD49-B4E5-A2AAC2726E12}" srcId="{89CA5DAD-546D-6D41-A3E0-2E6C5346F51D}" destId="{52637B56-1338-DD4E-9667-DF7A464DAB78}" srcOrd="5" destOrd="0" parTransId="{08FF6418-739F-C442-B32A-96CFF121A443}" sibTransId="{73C61AA2-BD2B-544E-AD6B-FA493969A3B3}"/>
    <dgm:cxn modelId="{97F63F7E-CAD3-0E4C-AE71-C510DCC5A048}" type="presOf" srcId="{07D389C6-8F48-DA41-A4E6-8308C92E0E70}" destId="{BE0954BA-7D9E-4742-B54B-95184FBC6F8F}" srcOrd="0" destOrd="0" presId="urn:microsoft.com/office/officeart/2005/8/layout/radial5"/>
    <dgm:cxn modelId="{28EC0790-71B2-B64A-81B9-B1A5F0645D32}" type="presOf" srcId="{07D389C6-8F48-DA41-A4E6-8308C92E0E70}" destId="{7B86480B-9848-B04C-9AEE-AED7D20DC8B7}" srcOrd="1" destOrd="0" presId="urn:microsoft.com/office/officeart/2005/8/layout/radial5"/>
    <dgm:cxn modelId="{F5E0CD90-16F6-4E4B-B424-1CB006CB7712}" type="presOf" srcId="{857DCDC5-01BF-3C49-A3D1-119CB8E74DA9}" destId="{9CD9BFED-EC63-3B41-BAE0-80CCDDA67B25}" srcOrd="1" destOrd="0" presId="urn:microsoft.com/office/officeart/2005/8/layout/radial5"/>
    <dgm:cxn modelId="{7B815894-8EFB-5244-8561-DDA99B8C8C01}" type="presOf" srcId="{B1962420-7E11-7B47-8762-06B80F81BC89}" destId="{EF033DAE-1856-4C46-8351-68BF40E7507E}" srcOrd="0" destOrd="0" presId="urn:microsoft.com/office/officeart/2005/8/layout/radial5"/>
    <dgm:cxn modelId="{57459F99-3669-124C-AA59-EF8727A5774D}" type="presOf" srcId="{857DCDC5-01BF-3C49-A3D1-119CB8E74DA9}" destId="{8743520C-C72F-C745-AE09-963F9AD9AE1D}" srcOrd="0" destOrd="0" presId="urn:microsoft.com/office/officeart/2005/8/layout/radial5"/>
    <dgm:cxn modelId="{F9F6F799-F62A-F644-BE91-8BBE9175804A}" type="presOf" srcId="{1A02EB79-EB3D-AD49-8036-EDD6DD0491A5}" destId="{29A19F0A-2AC7-B342-9A14-32301E271FCA}" srcOrd="0" destOrd="0" presId="urn:microsoft.com/office/officeart/2005/8/layout/radial5"/>
    <dgm:cxn modelId="{2AFEA2A8-5769-1D43-92BC-1A06A3108FE3}" type="presOf" srcId="{08FF6418-739F-C442-B32A-96CFF121A443}" destId="{F2E7BA9C-3362-D049-9579-2EE85F46B198}" srcOrd="1" destOrd="0" presId="urn:microsoft.com/office/officeart/2005/8/layout/radial5"/>
    <dgm:cxn modelId="{BC3D24AE-6CB0-BA4C-A962-52600ADC6288}" type="presOf" srcId="{FBD667AF-65B2-8C48-B03A-7EAC64E11830}" destId="{1AEC5283-3A36-0F48-BB67-DAB89AAA35AC}" srcOrd="0" destOrd="0" presId="urn:microsoft.com/office/officeart/2005/8/layout/radial5"/>
    <dgm:cxn modelId="{CE32C7B3-38B3-7A4C-9DB6-4BF9131E8CEB}" type="presOf" srcId="{52637B56-1338-DD4E-9667-DF7A464DAB78}" destId="{AFBE053F-61E6-6A4E-982E-5C1D66C8A19D}" srcOrd="0" destOrd="0" presId="urn:microsoft.com/office/officeart/2005/8/layout/radial5"/>
    <dgm:cxn modelId="{16B6BDBC-4DB9-0245-84C0-A21ABCF19AAC}" type="presOf" srcId="{3D79F360-B57D-804B-AF95-9395B4B54B85}" destId="{95BB1CE7-9B81-6B4F-ABCA-A4F105099880}" srcOrd="0" destOrd="0" presId="urn:microsoft.com/office/officeart/2005/8/layout/radial5"/>
    <dgm:cxn modelId="{BB41F0C3-8A59-CA4C-B5D7-67AAC21D0C1B}" type="presOf" srcId="{DF1AE76C-6216-3447-A66F-7F414A6FF784}" destId="{1444E73E-4D27-6748-9615-23C7093EE231}" srcOrd="0" destOrd="0" presId="urn:microsoft.com/office/officeart/2005/8/layout/radial5"/>
    <dgm:cxn modelId="{365B75C4-016B-AF49-A293-A71C4F242F37}" type="presOf" srcId="{E960224D-D26B-E949-8BE5-A449BD59EA76}" destId="{22B35692-8B55-104D-84ED-6A5305E23A7F}" srcOrd="0" destOrd="0" presId="urn:microsoft.com/office/officeart/2005/8/layout/radial5"/>
    <dgm:cxn modelId="{2CAF6DD9-6A88-8747-A8A5-DB34A379EB94}" srcId="{89CA5DAD-546D-6D41-A3E0-2E6C5346F51D}" destId="{F374B308-AB14-9A42-BE84-B6AAFAB94161}" srcOrd="4" destOrd="0" parTransId="{857DCDC5-01BF-3C49-A3D1-119CB8E74DA9}" sibTransId="{CF9B5028-4D9D-604F-8FE1-0AE9CA8AE363}"/>
    <dgm:cxn modelId="{F28E56F8-43BF-3E44-B0E5-C8E5DF23DF07}" srcId="{3D79F360-B57D-804B-AF95-9395B4B54B85}" destId="{89CA5DAD-546D-6D41-A3E0-2E6C5346F51D}" srcOrd="0" destOrd="0" parTransId="{F8A06239-EFE1-D040-9F53-DF08791EEAC6}" sibTransId="{FD3775E3-6B87-D349-A58F-B8AB919B0EEE}"/>
    <dgm:cxn modelId="{F01686FB-7C04-AE42-8E86-2D75AC61DBE8}" srcId="{89CA5DAD-546D-6D41-A3E0-2E6C5346F51D}" destId="{FBD667AF-65B2-8C48-B03A-7EAC64E11830}" srcOrd="0" destOrd="0" parTransId="{07D389C6-8F48-DA41-A4E6-8308C92E0E70}" sibTransId="{82E5FBD4-BA9F-EC4C-8B92-B85E3109C4EF}"/>
    <dgm:cxn modelId="{63E99112-1E79-BC43-8CC0-E83C5178BFE4}" type="presParOf" srcId="{95BB1CE7-9B81-6B4F-ABCA-A4F105099880}" destId="{9F8A50D0-0B5B-6C47-AC2D-78232B5E4AD5}" srcOrd="0" destOrd="0" presId="urn:microsoft.com/office/officeart/2005/8/layout/radial5"/>
    <dgm:cxn modelId="{9B909D85-1256-724A-8877-9B11739F3CD4}" type="presParOf" srcId="{95BB1CE7-9B81-6B4F-ABCA-A4F105099880}" destId="{BE0954BA-7D9E-4742-B54B-95184FBC6F8F}" srcOrd="1" destOrd="0" presId="urn:microsoft.com/office/officeart/2005/8/layout/radial5"/>
    <dgm:cxn modelId="{D8138563-95B0-9649-9EC2-4A49264A7BE7}" type="presParOf" srcId="{BE0954BA-7D9E-4742-B54B-95184FBC6F8F}" destId="{7B86480B-9848-B04C-9AEE-AED7D20DC8B7}" srcOrd="0" destOrd="0" presId="urn:microsoft.com/office/officeart/2005/8/layout/radial5"/>
    <dgm:cxn modelId="{51BB81D3-6E6F-DA4F-820F-A1CEEEB7D1E7}" type="presParOf" srcId="{95BB1CE7-9B81-6B4F-ABCA-A4F105099880}" destId="{1AEC5283-3A36-0F48-BB67-DAB89AAA35AC}" srcOrd="2" destOrd="0" presId="urn:microsoft.com/office/officeart/2005/8/layout/radial5"/>
    <dgm:cxn modelId="{6E764A31-FEAE-E440-81BD-FA91B52B3971}" type="presParOf" srcId="{95BB1CE7-9B81-6B4F-ABCA-A4F105099880}" destId="{29A19F0A-2AC7-B342-9A14-32301E271FCA}" srcOrd="3" destOrd="0" presId="urn:microsoft.com/office/officeart/2005/8/layout/radial5"/>
    <dgm:cxn modelId="{0C8B3130-EF23-A749-BDDD-FE393F107808}" type="presParOf" srcId="{29A19F0A-2AC7-B342-9A14-32301E271FCA}" destId="{1C9463EC-9EE9-BD4D-9AE8-E17A35CA2CC6}" srcOrd="0" destOrd="0" presId="urn:microsoft.com/office/officeart/2005/8/layout/radial5"/>
    <dgm:cxn modelId="{4C1000A8-7C63-D141-BC26-62BA96F633DD}" type="presParOf" srcId="{95BB1CE7-9B81-6B4F-ABCA-A4F105099880}" destId="{1444E73E-4D27-6748-9615-23C7093EE231}" srcOrd="4" destOrd="0" presId="urn:microsoft.com/office/officeart/2005/8/layout/radial5"/>
    <dgm:cxn modelId="{315067E4-18EA-124C-900E-05BFE2907944}" type="presParOf" srcId="{95BB1CE7-9B81-6B4F-ABCA-A4F105099880}" destId="{EF033DAE-1856-4C46-8351-68BF40E7507E}" srcOrd="5" destOrd="0" presId="urn:microsoft.com/office/officeart/2005/8/layout/radial5"/>
    <dgm:cxn modelId="{149AAD80-F74C-684A-8AEB-FD44582365AD}" type="presParOf" srcId="{EF033DAE-1856-4C46-8351-68BF40E7507E}" destId="{BACE7B15-E424-0647-8CE2-A9DB3CD85871}" srcOrd="0" destOrd="0" presId="urn:microsoft.com/office/officeart/2005/8/layout/radial5"/>
    <dgm:cxn modelId="{A9652506-A24D-794C-B1AD-F64E745F069F}" type="presParOf" srcId="{95BB1CE7-9B81-6B4F-ABCA-A4F105099880}" destId="{EDC57B45-522B-634D-A828-78D44D609EFA}" srcOrd="6" destOrd="0" presId="urn:microsoft.com/office/officeart/2005/8/layout/radial5"/>
    <dgm:cxn modelId="{D87B824E-63A7-4046-B0F3-6175ACF6AE8A}" type="presParOf" srcId="{95BB1CE7-9B81-6B4F-ABCA-A4F105099880}" destId="{41CCF1D1-A1C0-A847-B0DA-8D2A992FBFDE}" srcOrd="7" destOrd="0" presId="urn:microsoft.com/office/officeart/2005/8/layout/radial5"/>
    <dgm:cxn modelId="{AF241D36-E806-E84C-B7FA-0E2358A51F74}" type="presParOf" srcId="{41CCF1D1-A1C0-A847-B0DA-8D2A992FBFDE}" destId="{26518F21-DF65-AC48-A0B8-9AD0E999F26E}" srcOrd="0" destOrd="0" presId="urn:microsoft.com/office/officeart/2005/8/layout/radial5"/>
    <dgm:cxn modelId="{DCFEBA7A-12E4-CD43-9E55-2A955221BEE5}" type="presParOf" srcId="{95BB1CE7-9B81-6B4F-ABCA-A4F105099880}" destId="{22B35692-8B55-104D-84ED-6A5305E23A7F}" srcOrd="8" destOrd="0" presId="urn:microsoft.com/office/officeart/2005/8/layout/radial5"/>
    <dgm:cxn modelId="{6B74DD8C-EEF6-4D40-AFFF-F5057086F8AA}" type="presParOf" srcId="{95BB1CE7-9B81-6B4F-ABCA-A4F105099880}" destId="{8743520C-C72F-C745-AE09-963F9AD9AE1D}" srcOrd="9" destOrd="0" presId="urn:microsoft.com/office/officeart/2005/8/layout/radial5"/>
    <dgm:cxn modelId="{2E762D07-6563-2F4A-BA09-FBB253EBE930}" type="presParOf" srcId="{8743520C-C72F-C745-AE09-963F9AD9AE1D}" destId="{9CD9BFED-EC63-3B41-BAE0-80CCDDA67B25}" srcOrd="0" destOrd="0" presId="urn:microsoft.com/office/officeart/2005/8/layout/radial5"/>
    <dgm:cxn modelId="{C323ADA8-343C-5C45-9B38-B97135776759}" type="presParOf" srcId="{95BB1CE7-9B81-6B4F-ABCA-A4F105099880}" destId="{97424550-98D4-9F4C-8EB3-B1692F44EFA4}" srcOrd="10" destOrd="0" presId="urn:microsoft.com/office/officeart/2005/8/layout/radial5"/>
    <dgm:cxn modelId="{18BC0A1E-215C-FE49-B0AA-0BBE4214A987}" type="presParOf" srcId="{95BB1CE7-9B81-6B4F-ABCA-A4F105099880}" destId="{C0512B2B-D341-724A-9E6F-58D0CA8AAB00}" srcOrd="11" destOrd="0" presId="urn:microsoft.com/office/officeart/2005/8/layout/radial5"/>
    <dgm:cxn modelId="{70C40063-9BBA-6345-BCCA-55B4FF4BCA0C}" type="presParOf" srcId="{C0512B2B-D341-724A-9E6F-58D0CA8AAB00}" destId="{F2E7BA9C-3362-D049-9579-2EE85F46B198}" srcOrd="0" destOrd="0" presId="urn:microsoft.com/office/officeart/2005/8/layout/radial5"/>
    <dgm:cxn modelId="{CB4915D5-2A15-8644-959E-9FD7AF1C282B}" type="presParOf" srcId="{95BB1CE7-9B81-6B4F-ABCA-A4F105099880}" destId="{AFBE053F-61E6-6A4E-982E-5C1D66C8A19D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96CA4F-FA71-7049-9795-07CD7EBFE567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F478A6-DC1E-1E46-9653-FC7C51F7D3C5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>
              <a:latin typeface="Montserrat" pitchFamily="2" charset="77"/>
            </a:rPr>
            <a:t>Social Innovation</a:t>
          </a:r>
        </a:p>
      </dgm:t>
    </dgm:pt>
    <dgm:pt modelId="{876650A1-4AAE-4941-846D-3271E0E6D208}" type="parTrans" cxnId="{7D9A54EB-B36C-9E4E-9CC8-3926E53331D8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BFB6EE3F-C24A-4F48-A0E7-69610B572CE3}" type="sibTrans" cxnId="{7D9A54EB-B36C-9E4E-9CC8-3926E53331D8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7FB983F7-CFD0-8845-8C84-189571F708AF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Needs </a:t>
          </a:r>
        </a:p>
      </dgm:t>
    </dgm:pt>
    <dgm:pt modelId="{CBD0AFEC-D437-8645-BC15-005C19DBAA19}" type="parTrans" cxnId="{1178E874-28D5-114F-8200-51DFC4F48015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2CCD7FD9-3C6F-7445-9D82-8A3C68C668CC}" type="sibTrans" cxnId="{1178E874-28D5-114F-8200-51DFC4F48015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009912C2-5777-9843-A9CF-989E21C67C40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>
              <a:latin typeface="Montserrat" pitchFamily="2" charset="77"/>
            </a:rPr>
            <a:t>Process / social interaction</a:t>
          </a:r>
        </a:p>
      </dgm:t>
    </dgm:pt>
    <dgm:pt modelId="{38EB7B3A-FE0E-EA4C-8BCD-2D19740C5CF2}" type="parTrans" cxnId="{EB4A2E25-2D03-B14B-89EE-991E8FD957FA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B14F3BC6-3B94-0046-BA86-60B378AE6C59}" type="sibTrans" cxnId="{EB4A2E25-2D03-B14B-89EE-991E8FD957FA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6035A086-DDE3-6041-BDF2-A4CAAB945D08}">
      <dgm:prSet phldrT="[Text]"/>
      <dgm:spPr/>
      <dgm:t>
        <a:bodyPr/>
        <a:lstStyle/>
        <a:p>
          <a:endParaRPr lang="en-GB" dirty="0">
            <a:latin typeface="Montserrat" pitchFamily="2" charset="77"/>
          </a:endParaRPr>
        </a:p>
      </dgm:t>
    </dgm:pt>
    <dgm:pt modelId="{F3F8149E-4283-7947-A1E4-3AE1C4B71697}" type="parTrans" cxnId="{A28BB8C3-AA61-6949-B514-B97F085B5842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4F9F332B-11E8-7D41-A923-C4A673431C60}" type="sibTrans" cxnId="{A28BB8C3-AA61-6949-B514-B97F085B5842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5AEA8515-3CDB-394F-A358-31AE3B36A67B}">
      <dgm:prSet phldrT="[Text]"/>
      <dgm:spPr>
        <a:solidFill>
          <a:schemeClr val="accent3"/>
        </a:solidFill>
      </dgm:spPr>
      <dgm:t>
        <a:bodyPr/>
        <a:lstStyle/>
        <a:p>
          <a:r>
            <a:rPr lang="en-GB" dirty="0">
              <a:latin typeface="Montserrat" pitchFamily="2" charset="77"/>
            </a:rPr>
            <a:t>Aims</a:t>
          </a:r>
        </a:p>
      </dgm:t>
    </dgm:pt>
    <dgm:pt modelId="{A6BCFCC6-A9EE-134F-AF77-331DD1439115}" type="parTrans" cxnId="{2FD770E9-86D9-5646-93A1-852CE17C86D7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EAF87871-2262-AB44-8870-3B02A189DEA4}" type="sibTrans" cxnId="{2FD770E9-86D9-5646-93A1-852CE17C86D7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71135998-0763-2045-9687-18D98B17B0F8}" type="pres">
      <dgm:prSet presAssocID="{1A96CA4F-FA71-7049-9795-07CD7EBFE56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FEE311-BD97-6C4A-89D0-7819D518894A}" type="pres">
      <dgm:prSet presAssocID="{E3F478A6-DC1E-1E46-9653-FC7C51F7D3C5}" presName="centerShape" presStyleLbl="node0" presStyleIdx="0" presStyleCnt="1"/>
      <dgm:spPr/>
    </dgm:pt>
    <dgm:pt modelId="{2A3D63A8-F037-0346-AEC0-B3E5B2276B62}" type="pres">
      <dgm:prSet presAssocID="{CBD0AFEC-D437-8645-BC15-005C19DBAA19}" presName="parTrans" presStyleLbl="sibTrans2D1" presStyleIdx="0" presStyleCnt="3"/>
      <dgm:spPr/>
    </dgm:pt>
    <dgm:pt modelId="{254B2101-80B8-9748-9779-403D9538E730}" type="pres">
      <dgm:prSet presAssocID="{CBD0AFEC-D437-8645-BC15-005C19DBAA19}" presName="connectorText" presStyleLbl="sibTrans2D1" presStyleIdx="0" presStyleCnt="3"/>
      <dgm:spPr/>
    </dgm:pt>
    <dgm:pt modelId="{B180867C-857F-A643-9E58-481A5368DD25}" type="pres">
      <dgm:prSet presAssocID="{7FB983F7-CFD0-8845-8C84-189571F708AF}" presName="node" presStyleLbl="node1" presStyleIdx="0" presStyleCnt="3" custRadScaleRad="105388">
        <dgm:presLayoutVars>
          <dgm:bulletEnabled val="1"/>
        </dgm:presLayoutVars>
      </dgm:prSet>
      <dgm:spPr/>
    </dgm:pt>
    <dgm:pt modelId="{95FE19B1-A78A-5946-95B5-58AFF7B04C6D}" type="pres">
      <dgm:prSet presAssocID="{A6BCFCC6-A9EE-134F-AF77-331DD1439115}" presName="parTrans" presStyleLbl="sibTrans2D1" presStyleIdx="1" presStyleCnt="3"/>
      <dgm:spPr/>
    </dgm:pt>
    <dgm:pt modelId="{945D9BEC-6CDA-E042-8283-76403A8A0FE6}" type="pres">
      <dgm:prSet presAssocID="{A6BCFCC6-A9EE-134F-AF77-331DD1439115}" presName="connectorText" presStyleLbl="sibTrans2D1" presStyleIdx="1" presStyleCnt="3"/>
      <dgm:spPr/>
    </dgm:pt>
    <dgm:pt modelId="{FEC72DCB-7C7D-D64D-96A2-FEB27C8BDEFE}" type="pres">
      <dgm:prSet presAssocID="{5AEA8515-3CDB-394F-A358-31AE3B36A67B}" presName="node" presStyleLbl="node1" presStyleIdx="1" presStyleCnt="3">
        <dgm:presLayoutVars>
          <dgm:bulletEnabled val="1"/>
        </dgm:presLayoutVars>
      </dgm:prSet>
      <dgm:spPr/>
    </dgm:pt>
    <dgm:pt modelId="{6B1A642C-0D91-6940-B8AB-F11064AB76AD}" type="pres">
      <dgm:prSet presAssocID="{38EB7B3A-FE0E-EA4C-8BCD-2D19740C5CF2}" presName="parTrans" presStyleLbl="sibTrans2D1" presStyleIdx="2" presStyleCnt="3"/>
      <dgm:spPr/>
    </dgm:pt>
    <dgm:pt modelId="{1406E350-9AA4-5744-B7A2-8B9E9DEC7BF9}" type="pres">
      <dgm:prSet presAssocID="{38EB7B3A-FE0E-EA4C-8BCD-2D19740C5CF2}" presName="connectorText" presStyleLbl="sibTrans2D1" presStyleIdx="2" presStyleCnt="3"/>
      <dgm:spPr/>
    </dgm:pt>
    <dgm:pt modelId="{289AC2EE-BF97-DB40-86CC-6DE996DCCF6C}" type="pres">
      <dgm:prSet presAssocID="{009912C2-5777-9843-A9CF-989E21C67C40}" presName="node" presStyleLbl="node1" presStyleIdx="2" presStyleCnt="3">
        <dgm:presLayoutVars>
          <dgm:bulletEnabled val="1"/>
        </dgm:presLayoutVars>
      </dgm:prSet>
      <dgm:spPr/>
    </dgm:pt>
  </dgm:ptLst>
  <dgm:cxnLst>
    <dgm:cxn modelId="{85DFE301-0700-7944-BF2B-FC8D176E8B83}" type="presOf" srcId="{38EB7B3A-FE0E-EA4C-8BCD-2D19740C5CF2}" destId="{1406E350-9AA4-5744-B7A2-8B9E9DEC7BF9}" srcOrd="1" destOrd="0" presId="urn:microsoft.com/office/officeart/2005/8/layout/radial5"/>
    <dgm:cxn modelId="{D5A38113-BDDD-134B-81EA-9D329FE269E7}" type="presOf" srcId="{1A96CA4F-FA71-7049-9795-07CD7EBFE567}" destId="{71135998-0763-2045-9687-18D98B17B0F8}" srcOrd="0" destOrd="0" presId="urn:microsoft.com/office/officeart/2005/8/layout/radial5"/>
    <dgm:cxn modelId="{5B575519-483C-D242-AF28-5E9EB4A4BCDE}" type="presOf" srcId="{7FB983F7-CFD0-8845-8C84-189571F708AF}" destId="{B180867C-857F-A643-9E58-481A5368DD25}" srcOrd="0" destOrd="0" presId="urn:microsoft.com/office/officeart/2005/8/layout/radial5"/>
    <dgm:cxn modelId="{EB4A2E25-2D03-B14B-89EE-991E8FD957FA}" srcId="{E3F478A6-DC1E-1E46-9653-FC7C51F7D3C5}" destId="{009912C2-5777-9843-A9CF-989E21C67C40}" srcOrd="2" destOrd="0" parTransId="{38EB7B3A-FE0E-EA4C-8BCD-2D19740C5CF2}" sibTransId="{B14F3BC6-3B94-0046-BA86-60B378AE6C59}"/>
    <dgm:cxn modelId="{57E9DB43-321A-DB49-A8BD-0192A9EF253E}" type="presOf" srcId="{E3F478A6-DC1E-1E46-9653-FC7C51F7D3C5}" destId="{A5FEE311-BD97-6C4A-89D0-7819D518894A}" srcOrd="0" destOrd="0" presId="urn:microsoft.com/office/officeart/2005/8/layout/radial5"/>
    <dgm:cxn modelId="{94EB254A-3B23-FD45-9257-EF159D9FCB23}" type="presOf" srcId="{A6BCFCC6-A9EE-134F-AF77-331DD1439115}" destId="{945D9BEC-6CDA-E042-8283-76403A8A0FE6}" srcOrd="1" destOrd="0" presId="urn:microsoft.com/office/officeart/2005/8/layout/radial5"/>
    <dgm:cxn modelId="{81D49A50-B6F1-924C-AF9D-1EE1C39D1726}" type="presOf" srcId="{009912C2-5777-9843-A9CF-989E21C67C40}" destId="{289AC2EE-BF97-DB40-86CC-6DE996DCCF6C}" srcOrd="0" destOrd="0" presId="urn:microsoft.com/office/officeart/2005/8/layout/radial5"/>
    <dgm:cxn modelId="{7C33D271-9E29-C042-9EBE-7CD0AE79843C}" type="presOf" srcId="{5AEA8515-3CDB-394F-A358-31AE3B36A67B}" destId="{FEC72DCB-7C7D-D64D-96A2-FEB27C8BDEFE}" srcOrd="0" destOrd="0" presId="urn:microsoft.com/office/officeart/2005/8/layout/radial5"/>
    <dgm:cxn modelId="{1178E874-28D5-114F-8200-51DFC4F48015}" srcId="{E3F478A6-DC1E-1E46-9653-FC7C51F7D3C5}" destId="{7FB983F7-CFD0-8845-8C84-189571F708AF}" srcOrd="0" destOrd="0" parTransId="{CBD0AFEC-D437-8645-BC15-005C19DBAA19}" sibTransId="{2CCD7FD9-3C6F-7445-9D82-8A3C68C668CC}"/>
    <dgm:cxn modelId="{73B86181-84E2-8D45-B9DC-1513D5AE3CD8}" type="presOf" srcId="{A6BCFCC6-A9EE-134F-AF77-331DD1439115}" destId="{95FE19B1-A78A-5946-95B5-58AFF7B04C6D}" srcOrd="0" destOrd="0" presId="urn:microsoft.com/office/officeart/2005/8/layout/radial5"/>
    <dgm:cxn modelId="{A7409693-CA88-DA48-AFF4-DED92EC579FA}" type="presOf" srcId="{CBD0AFEC-D437-8645-BC15-005C19DBAA19}" destId="{2A3D63A8-F037-0346-AEC0-B3E5B2276B62}" srcOrd="0" destOrd="0" presId="urn:microsoft.com/office/officeart/2005/8/layout/radial5"/>
    <dgm:cxn modelId="{CD41D798-9CBF-3242-BE0D-5883244DE053}" type="presOf" srcId="{38EB7B3A-FE0E-EA4C-8BCD-2D19740C5CF2}" destId="{6B1A642C-0D91-6940-B8AB-F11064AB76AD}" srcOrd="0" destOrd="0" presId="urn:microsoft.com/office/officeart/2005/8/layout/radial5"/>
    <dgm:cxn modelId="{A28BB8C3-AA61-6949-B514-B97F085B5842}" srcId="{1A96CA4F-FA71-7049-9795-07CD7EBFE567}" destId="{6035A086-DDE3-6041-BDF2-A4CAAB945D08}" srcOrd="1" destOrd="0" parTransId="{F3F8149E-4283-7947-A1E4-3AE1C4B71697}" sibTransId="{4F9F332B-11E8-7D41-A923-C4A673431C60}"/>
    <dgm:cxn modelId="{DC5AB7D2-2B9D-684F-9866-6EAE8A947F45}" type="presOf" srcId="{CBD0AFEC-D437-8645-BC15-005C19DBAA19}" destId="{254B2101-80B8-9748-9779-403D9538E730}" srcOrd="1" destOrd="0" presId="urn:microsoft.com/office/officeart/2005/8/layout/radial5"/>
    <dgm:cxn modelId="{2FD770E9-86D9-5646-93A1-852CE17C86D7}" srcId="{E3F478A6-DC1E-1E46-9653-FC7C51F7D3C5}" destId="{5AEA8515-3CDB-394F-A358-31AE3B36A67B}" srcOrd="1" destOrd="0" parTransId="{A6BCFCC6-A9EE-134F-AF77-331DD1439115}" sibTransId="{EAF87871-2262-AB44-8870-3B02A189DEA4}"/>
    <dgm:cxn modelId="{7D9A54EB-B36C-9E4E-9CC8-3926E53331D8}" srcId="{1A96CA4F-FA71-7049-9795-07CD7EBFE567}" destId="{E3F478A6-DC1E-1E46-9653-FC7C51F7D3C5}" srcOrd="0" destOrd="0" parTransId="{876650A1-4AAE-4941-846D-3271E0E6D208}" sibTransId="{BFB6EE3F-C24A-4F48-A0E7-69610B572CE3}"/>
    <dgm:cxn modelId="{0BD4C8CF-F57A-FE48-961D-B07F200864E0}" type="presParOf" srcId="{71135998-0763-2045-9687-18D98B17B0F8}" destId="{A5FEE311-BD97-6C4A-89D0-7819D518894A}" srcOrd="0" destOrd="0" presId="urn:microsoft.com/office/officeart/2005/8/layout/radial5"/>
    <dgm:cxn modelId="{8A7E3CD8-14F9-7E4F-AA91-08C1B4BD2ACA}" type="presParOf" srcId="{71135998-0763-2045-9687-18D98B17B0F8}" destId="{2A3D63A8-F037-0346-AEC0-B3E5B2276B62}" srcOrd="1" destOrd="0" presId="urn:microsoft.com/office/officeart/2005/8/layout/radial5"/>
    <dgm:cxn modelId="{1B5B411D-67ED-674A-AAA6-67BB54B71BC6}" type="presParOf" srcId="{2A3D63A8-F037-0346-AEC0-B3E5B2276B62}" destId="{254B2101-80B8-9748-9779-403D9538E730}" srcOrd="0" destOrd="0" presId="urn:microsoft.com/office/officeart/2005/8/layout/radial5"/>
    <dgm:cxn modelId="{2DF1434C-369A-CC48-86D6-87AA42D48BA8}" type="presParOf" srcId="{71135998-0763-2045-9687-18D98B17B0F8}" destId="{B180867C-857F-A643-9E58-481A5368DD25}" srcOrd="2" destOrd="0" presId="urn:microsoft.com/office/officeart/2005/8/layout/radial5"/>
    <dgm:cxn modelId="{41E41989-8F27-C543-86D3-477FF66214FB}" type="presParOf" srcId="{71135998-0763-2045-9687-18D98B17B0F8}" destId="{95FE19B1-A78A-5946-95B5-58AFF7B04C6D}" srcOrd="3" destOrd="0" presId="urn:microsoft.com/office/officeart/2005/8/layout/radial5"/>
    <dgm:cxn modelId="{F12D302A-96F4-0845-957E-B77D068DFACD}" type="presParOf" srcId="{95FE19B1-A78A-5946-95B5-58AFF7B04C6D}" destId="{945D9BEC-6CDA-E042-8283-76403A8A0FE6}" srcOrd="0" destOrd="0" presId="urn:microsoft.com/office/officeart/2005/8/layout/radial5"/>
    <dgm:cxn modelId="{FAC6B7A3-BDFF-C940-9C70-7BFC1C3D50DC}" type="presParOf" srcId="{71135998-0763-2045-9687-18D98B17B0F8}" destId="{FEC72DCB-7C7D-D64D-96A2-FEB27C8BDEFE}" srcOrd="4" destOrd="0" presId="urn:microsoft.com/office/officeart/2005/8/layout/radial5"/>
    <dgm:cxn modelId="{181F2C0E-62ED-AC44-965F-8F2987B8CA3F}" type="presParOf" srcId="{71135998-0763-2045-9687-18D98B17B0F8}" destId="{6B1A642C-0D91-6940-B8AB-F11064AB76AD}" srcOrd="5" destOrd="0" presId="urn:microsoft.com/office/officeart/2005/8/layout/radial5"/>
    <dgm:cxn modelId="{D6F102A9-B235-5245-A423-31AAA186B1CE}" type="presParOf" srcId="{6B1A642C-0D91-6940-B8AB-F11064AB76AD}" destId="{1406E350-9AA4-5744-B7A2-8B9E9DEC7BF9}" srcOrd="0" destOrd="0" presId="urn:microsoft.com/office/officeart/2005/8/layout/radial5"/>
    <dgm:cxn modelId="{E2754ADB-F95E-0342-ACAC-DBF58FAB241E}" type="presParOf" srcId="{71135998-0763-2045-9687-18D98B17B0F8}" destId="{289AC2EE-BF97-DB40-86CC-6DE996DCCF6C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B818BC-E309-9749-8412-597D048AAE21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C9E0D74-C354-6143-9D2B-3C32E3C61BBC}">
      <dgm:prSet custT="1"/>
      <dgm:spPr/>
      <dgm:t>
        <a:bodyPr/>
        <a:lstStyle/>
        <a:p>
          <a:r>
            <a:rPr lang="en-GB" sz="1800" dirty="0">
              <a:latin typeface="Montserrat" pitchFamily="2" charset="77"/>
            </a:rPr>
            <a:t>Stakeholder Engagement</a:t>
          </a:r>
        </a:p>
      </dgm:t>
    </dgm:pt>
    <dgm:pt modelId="{77CF0D6D-BD89-B14D-A70D-34A09FA52995}" type="parTrans" cxnId="{EBED2E6D-4A5D-0945-8C8E-01CDFFC316F3}">
      <dgm:prSet/>
      <dgm:spPr/>
      <dgm:t>
        <a:bodyPr/>
        <a:lstStyle/>
        <a:p>
          <a:endParaRPr lang="en-GB"/>
        </a:p>
      </dgm:t>
    </dgm:pt>
    <dgm:pt modelId="{915834D0-D677-6E43-BB01-F26C76E8F866}" type="sibTrans" cxnId="{EBED2E6D-4A5D-0945-8C8E-01CDFFC316F3}">
      <dgm:prSet/>
      <dgm:spPr/>
      <dgm:t>
        <a:bodyPr/>
        <a:lstStyle/>
        <a:p>
          <a:endParaRPr lang="en-GB"/>
        </a:p>
      </dgm:t>
    </dgm:pt>
    <dgm:pt modelId="{DD8EF0DD-0DA1-B349-AC9F-34C1F14F212A}">
      <dgm:prSet custT="1"/>
      <dgm:spPr/>
      <dgm:t>
        <a:bodyPr/>
        <a:lstStyle/>
        <a:p>
          <a:r>
            <a:rPr lang="en-GB" sz="1800" dirty="0">
              <a:latin typeface="Montserrat" pitchFamily="2" charset="77"/>
            </a:rPr>
            <a:t>Multi-stakeholder governance promotes active participation and shared ownership.  
Power dynamics may still </a:t>
          </a:r>
          <a:r>
            <a:rPr lang="en-GB" sz="1800" dirty="0" err="1">
              <a:latin typeface="Montserrat" pitchFamily="2" charset="77"/>
            </a:rPr>
            <a:t>favor</a:t>
          </a:r>
          <a:r>
            <a:rPr lang="en-GB" sz="1800" dirty="0">
              <a:latin typeface="Montserrat" pitchFamily="2" charset="77"/>
            </a:rPr>
            <a:t> established actors, potentially marginalizing others.  </a:t>
          </a:r>
        </a:p>
      </dgm:t>
    </dgm:pt>
    <dgm:pt modelId="{8BE2FEA4-7152-8949-9A41-F1CEAD88E091}" type="parTrans" cxnId="{6140469A-2476-0C48-A489-064DD539AF1B}">
      <dgm:prSet/>
      <dgm:spPr/>
      <dgm:t>
        <a:bodyPr/>
        <a:lstStyle/>
        <a:p>
          <a:endParaRPr lang="en-GB"/>
        </a:p>
      </dgm:t>
    </dgm:pt>
    <dgm:pt modelId="{C422F949-B5B8-974C-B1C7-7C6140ADFCC5}" type="sibTrans" cxnId="{6140469A-2476-0C48-A489-064DD539AF1B}">
      <dgm:prSet/>
      <dgm:spPr/>
      <dgm:t>
        <a:bodyPr/>
        <a:lstStyle/>
        <a:p>
          <a:endParaRPr lang="en-GB"/>
        </a:p>
      </dgm:t>
    </dgm:pt>
    <dgm:pt modelId="{C0D89CC5-B4B6-3F4B-A01D-7F4E15EF09BB}">
      <dgm:prSet custT="1"/>
      <dgm:spPr/>
      <dgm:t>
        <a:bodyPr/>
        <a:lstStyle/>
        <a:p>
          <a:r>
            <a:rPr lang="en-GB" sz="1800" dirty="0">
              <a:latin typeface="Montserrat" pitchFamily="2" charset="77"/>
            </a:rPr>
            <a:t>Knowledge Exchange</a:t>
          </a:r>
        </a:p>
      </dgm:t>
    </dgm:pt>
    <dgm:pt modelId="{BA42EA44-7BC3-D544-ABB8-08C608F2E064}" type="parTrans" cxnId="{581D2B11-552F-4B4E-8FE5-6158E4DB82E7}">
      <dgm:prSet/>
      <dgm:spPr/>
      <dgm:t>
        <a:bodyPr/>
        <a:lstStyle/>
        <a:p>
          <a:endParaRPr lang="en-GB"/>
        </a:p>
      </dgm:t>
    </dgm:pt>
    <dgm:pt modelId="{978F2025-2DE2-EE43-850F-701159C2DD1D}" type="sibTrans" cxnId="{581D2B11-552F-4B4E-8FE5-6158E4DB82E7}">
      <dgm:prSet/>
      <dgm:spPr/>
      <dgm:t>
        <a:bodyPr/>
        <a:lstStyle/>
        <a:p>
          <a:endParaRPr lang="en-GB"/>
        </a:p>
      </dgm:t>
    </dgm:pt>
    <dgm:pt modelId="{CEE85302-E9E3-AE45-9099-584FC5901C94}">
      <dgm:prSet custT="1"/>
      <dgm:spPr/>
      <dgm:t>
        <a:bodyPr/>
        <a:lstStyle/>
        <a:p>
          <a:r>
            <a:rPr lang="en-GB" sz="1800" dirty="0">
              <a:latin typeface="Montserrat" pitchFamily="2" charset="77"/>
            </a:rPr>
            <a:t>Crucial for collaboration and reinforcing governance structures 
Knowledge sharing influences policies, innovation, and resilience </a:t>
          </a:r>
        </a:p>
      </dgm:t>
    </dgm:pt>
    <dgm:pt modelId="{70A1877E-1B14-3246-BEC0-1355504D3245}" type="sibTrans" cxnId="{2174E432-AAAA-DC4A-9BCD-F01860EE774B}">
      <dgm:prSet/>
      <dgm:spPr/>
      <dgm:t>
        <a:bodyPr/>
        <a:lstStyle/>
        <a:p>
          <a:endParaRPr lang="en-GB"/>
        </a:p>
      </dgm:t>
    </dgm:pt>
    <dgm:pt modelId="{6E13B103-68DE-5546-A55F-12FDC55A2A89}" type="parTrans" cxnId="{2174E432-AAAA-DC4A-9BCD-F01860EE774B}">
      <dgm:prSet/>
      <dgm:spPr/>
      <dgm:t>
        <a:bodyPr/>
        <a:lstStyle/>
        <a:p>
          <a:endParaRPr lang="en-GB"/>
        </a:p>
      </dgm:t>
    </dgm:pt>
    <dgm:pt modelId="{B55DE792-D848-BB44-82F6-42F0C4EC4EBD}" type="pres">
      <dgm:prSet presAssocID="{23B818BC-E309-9749-8412-597D048AAE21}" presName="linear" presStyleCnt="0">
        <dgm:presLayoutVars>
          <dgm:animLvl val="lvl"/>
          <dgm:resizeHandles val="exact"/>
        </dgm:presLayoutVars>
      </dgm:prSet>
      <dgm:spPr/>
    </dgm:pt>
    <dgm:pt modelId="{771D2634-983F-C04A-88DB-637DF8F84D59}" type="pres">
      <dgm:prSet presAssocID="{EC9E0D74-C354-6143-9D2B-3C32E3C61BBC}" presName="parentText" presStyleLbl="node1" presStyleIdx="0" presStyleCnt="2" custScaleY="40726" custLinFactNeighborY="-14517">
        <dgm:presLayoutVars>
          <dgm:chMax val="0"/>
          <dgm:bulletEnabled val="1"/>
        </dgm:presLayoutVars>
      </dgm:prSet>
      <dgm:spPr/>
    </dgm:pt>
    <dgm:pt modelId="{BD1B5814-F2D4-864E-8B5D-D13FA6ADB9BA}" type="pres">
      <dgm:prSet presAssocID="{EC9E0D74-C354-6143-9D2B-3C32E3C61BBC}" presName="childText" presStyleLbl="revTx" presStyleIdx="0" presStyleCnt="2" custScaleY="144261">
        <dgm:presLayoutVars>
          <dgm:bulletEnabled val="1"/>
        </dgm:presLayoutVars>
      </dgm:prSet>
      <dgm:spPr/>
    </dgm:pt>
    <dgm:pt modelId="{C1E97911-F195-594D-BA84-D4C9F9AB6A92}" type="pres">
      <dgm:prSet presAssocID="{C0D89CC5-B4B6-3F4B-A01D-7F4E15EF09BB}" presName="parentText" presStyleLbl="node1" presStyleIdx="1" presStyleCnt="2" custScaleY="41532" custLinFactNeighborY="-11961">
        <dgm:presLayoutVars>
          <dgm:chMax val="0"/>
          <dgm:bulletEnabled val="1"/>
        </dgm:presLayoutVars>
      </dgm:prSet>
      <dgm:spPr/>
    </dgm:pt>
    <dgm:pt modelId="{E572C73F-006E-CB43-88A9-6C1C29DC0771}" type="pres">
      <dgm:prSet presAssocID="{C0D89CC5-B4B6-3F4B-A01D-7F4E15EF09B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81D2B11-552F-4B4E-8FE5-6158E4DB82E7}" srcId="{23B818BC-E309-9749-8412-597D048AAE21}" destId="{C0D89CC5-B4B6-3F4B-A01D-7F4E15EF09BB}" srcOrd="1" destOrd="0" parTransId="{BA42EA44-7BC3-D544-ABB8-08C608F2E064}" sibTransId="{978F2025-2DE2-EE43-850F-701159C2DD1D}"/>
    <dgm:cxn modelId="{0A72E428-4C55-B444-85EF-E91FE6BECF3D}" type="presOf" srcId="{CEE85302-E9E3-AE45-9099-584FC5901C94}" destId="{E572C73F-006E-CB43-88A9-6C1C29DC0771}" srcOrd="0" destOrd="0" presId="urn:microsoft.com/office/officeart/2005/8/layout/vList2"/>
    <dgm:cxn modelId="{59B43C2A-8A12-F248-BE42-224600C8D7B9}" type="presOf" srcId="{EC9E0D74-C354-6143-9D2B-3C32E3C61BBC}" destId="{771D2634-983F-C04A-88DB-637DF8F84D59}" srcOrd="0" destOrd="0" presId="urn:microsoft.com/office/officeart/2005/8/layout/vList2"/>
    <dgm:cxn modelId="{2174E432-AAAA-DC4A-9BCD-F01860EE774B}" srcId="{C0D89CC5-B4B6-3F4B-A01D-7F4E15EF09BB}" destId="{CEE85302-E9E3-AE45-9099-584FC5901C94}" srcOrd="0" destOrd="0" parTransId="{6E13B103-68DE-5546-A55F-12FDC55A2A89}" sibTransId="{70A1877E-1B14-3246-BEC0-1355504D3245}"/>
    <dgm:cxn modelId="{C5A5A165-8DEC-7A41-8606-381D94B6598C}" type="presOf" srcId="{C0D89CC5-B4B6-3F4B-A01D-7F4E15EF09BB}" destId="{C1E97911-F195-594D-BA84-D4C9F9AB6A92}" srcOrd="0" destOrd="0" presId="urn:microsoft.com/office/officeart/2005/8/layout/vList2"/>
    <dgm:cxn modelId="{EBED2E6D-4A5D-0945-8C8E-01CDFFC316F3}" srcId="{23B818BC-E309-9749-8412-597D048AAE21}" destId="{EC9E0D74-C354-6143-9D2B-3C32E3C61BBC}" srcOrd="0" destOrd="0" parTransId="{77CF0D6D-BD89-B14D-A70D-34A09FA52995}" sibTransId="{915834D0-D677-6E43-BB01-F26C76E8F866}"/>
    <dgm:cxn modelId="{6140469A-2476-0C48-A489-064DD539AF1B}" srcId="{EC9E0D74-C354-6143-9D2B-3C32E3C61BBC}" destId="{DD8EF0DD-0DA1-B349-AC9F-34C1F14F212A}" srcOrd="0" destOrd="0" parTransId="{8BE2FEA4-7152-8949-9A41-F1CEAD88E091}" sibTransId="{C422F949-B5B8-974C-B1C7-7C6140ADFCC5}"/>
    <dgm:cxn modelId="{D1DDB0E1-F703-5B42-A89C-516949B73A91}" type="presOf" srcId="{23B818BC-E309-9749-8412-597D048AAE21}" destId="{B55DE792-D848-BB44-82F6-42F0C4EC4EBD}" srcOrd="0" destOrd="0" presId="urn:microsoft.com/office/officeart/2005/8/layout/vList2"/>
    <dgm:cxn modelId="{9954E9E7-32FE-4D4C-AFE7-BD13DD47C87F}" type="presOf" srcId="{DD8EF0DD-0DA1-B349-AC9F-34C1F14F212A}" destId="{BD1B5814-F2D4-864E-8B5D-D13FA6ADB9BA}" srcOrd="0" destOrd="0" presId="urn:microsoft.com/office/officeart/2005/8/layout/vList2"/>
    <dgm:cxn modelId="{9095ED53-7106-1F47-952B-18096F16953B}" type="presParOf" srcId="{B55DE792-D848-BB44-82F6-42F0C4EC4EBD}" destId="{771D2634-983F-C04A-88DB-637DF8F84D59}" srcOrd="0" destOrd="0" presId="urn:microsoft.com/office/officeart/2005/8/layout/vList2"/>
    <dgm:cxn modelId="{19F79E35-CB9B-904C-B730-F975C62FA34E}" type="presParOf" srcId="{B55DE792-D848-BB44-82F6-42F0C4EC4EBD}" destId="{BD1B5814-F2D4-864E-8B5D-D13FA6ADB9BA}" srcOrd="1" destOrd="0" presId="urn:microsoft.com/office/officeart/2005/8/layout/vList2"/>
    <dgm:cxn modelId="{2B065951-902A-2A46-9DF2-395E1AD69C52}" type="presParOf" srcId="{B55DE792-D848-BB44-82F6-42F0C4EC4EBD}" destId="{C1E97911-F195-594D-BA84-D4C9F9AB6A92}" srcOrd="2" destOrd="0" presId="urn:microsoft.com/office/officeart/2005/8/layout/vList2"/>
    <dgm:cxn modelId="{34CD0C8D-94CB-D546-B649-525BEC8C5B06}" type="presParOf" srcId="{B55DE792-D848-BB44-82F6-42F0C4EC4EBD}" destId="{E572C73F-006E-CB43-88A9-6C1C29DC077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A32608-5F70-9C45-BA44-6D94641DE734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738A753-A89D-F34B-913E-D40091514FB2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conservation</a:t>
          </a:r>
        </a:p>
      </dgm:t>
    </dgm:pt>
    <dgm:pt modelId="{E5F49A84-0597-924A-95F5-6603EF2150B8}" type="parTrans" cxnId="{E5014BCC-4430-1544-941E-A14301868DA3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DDDBFACC-C0A5-4C47-8C54-B7B2A82AE36F}" type="sibTrans" cxnId="{E5014BCC-4430-1544-941E-A14301868DA3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F8143A91-EB93-824C-85F2-1C1534FDED57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innovation </a:t>
          </a:r>
        </a:p>
      </dgm:t>
    </dgm:pt>
    <dgm:pt modelId="{1F97FF5B-5589-D24D-8CDC-48A2C6081AA4}" type="parTrans" cxnId="{BF54FE34-C078-B74E-B37D-1BF31702F065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BB344C96-AB78-6144-AB68-FC50754C4A3C}" type="sibTrans" cxnId="{BF54FE34-C078-B74E-B37D-1BF31702F065}">
      <dgm:prSet/>
      <dgm:spPr/>
      <dgm:t>
        <a:bodyPr/>
        <a:lstStyle/>
        <a:p>
          <a:endParaRPr lang="en-GB">
            <a:latin typeface="Montserrat" pitchFamily="2" charset="77"/>
          </a:endParaRPr>
        </a:p>
      </dgm:t>
    </dgm:pt>
    <dgm:pt modelId="{95A1D73D-B6AC-1D4E-82CF-96BB77937AE9}" type="pres">
      <dgm:prSet presAssocID="{C9A32608-5F70-9C45-BA44-6D94641DE734}" presName="cycle" presStyleCnt="0">
        <dgm:presLayoutVars>
          <dgm:dir/>
          <dgm:resizeHandles val="exact"/>
        </dgm:presLayoutVars>
      </dgm:prSet>
      <dgm:spPr/>
    </dgm:pt>
    <dgm:pt modelId="{2EF90FE3-8DE7-9B41-84C1-90ACCA15144F}" type="pres">
      <dgm:prSet presAssocID="{9738A753-A89D-F34B-913E-D40091514FB2}" presName="dummy" presStyleCnt="0"/>
      <dgm:spPr/>
    </dgm:pt>
    <dgm:pt modelId="{5BDF9DCB-1B55-B745-83BC-4E805403750C}" type="pres">
      <dgm:prSet presAssocID="{9738A753-A89D-F34B-913E-D40091514FB2}" presName="node" presStyleLbl="revTx" presStyleIdx="0" presStyleCnt="2">
        <dgm:presLayoutVars>
          <dgm:bulletEnabled val="1"/>
        </dgm:presLayoutVars>
      </dgm:prSet>
      <dgm:spPr/>
    </dgm:pt>
    <dgm:pt modelId="{725EA831-F5AE-B148-869B-D182CEDB8744}" type="pres">
      <dgm:prSet presAssocID="{DDDBFACC-C0A5-4C47-8C54-B7B2A82AE36F}" presName="sibTrans" presStyleLbl="node1" presStyleIdx="0" presStyleCnt="2"/>
      <dgm:spPr/>
    </dgm:pt>
    <dgm:pt modelId="{2A6D1D8B-287B-5C4B-9FC9-40E4AB6DC0C6}" type="pres">
      <dgm:prSet presAssocID="{F8143A91-EB93-824C-85F2-1C1534FDED57}" presName="dummy" presStyleCnt="0"/>
      <dgm:spPr/>
    </dgm:pt>
    <dgm:pt modelId="{58BB1D7D-01AF-A440-9FD6-08F3C0CD9C4C}" type="pres">
      <dgm:prSet presAssocID="{F8143A91-EB93-824C-85F2-1C1534FDED57}" presName="node" presStyleLbl="revTx" presStyleIdx="1" presStyleCnt="2">
        <dgm:presLayoutVars>
          <dgm:bulletEnabled val="1"/>
        </dgm:presLayoutVars>
      </dgm:prSet>
      <dgm:spPr/>
    </dgm:pt>
    <dgm:pt modelId="{6190E57D-15D9-AF41-B06B-9910AB37F5BD}" type="pres">
      <dgm:prSet presAssocID="{BB344C96-AB78-6144-AB68-FC50754C4A3C}" presName="sibTrans" presStyleLbl="node1" presStyleIdx="1" presStyleCnt="2" custLinFactNeighborX="-1343" custLinFactNeighborY="1044"/>
      <dgm:spPr/>
    </dgm:pt>
  </dgm:ptLst>
  <dgm:cxnLst>
    <dgm:cxn modelId="{FBFB1810-80DA-184C-876E-410B1684C60D}" type="presOf" srcId="{F8143A91-EB93-824C-85F2-1C1534FDED57}" destId="{58BB1D7D-01AF-A440-9FD6-08F3C0CD9C4C}" srcOrd="0" destOrd="0" presId="urn:microsoft.com/office/officeart/2005/8/layout/cycle1"/>
    <dgm:cxn modelId="{1A342521-40F1-4747-B3D7-7886A2967916}" type="presOf" srcId="{C9A32608-5F70-9C45-BA44-6D94641DE734}" destId="{95A1D73D-B6AC-1D4E-82CF-96BB77937AE9}" srcOrd="0" destOrd="0" presId="urn:microsoft.com/office/officeart/2005/8/layout/cycle1"/>
    <dgm:cxn modelId="{BF54FE34-C078-B74E-B37D-1BF31702F065}" srcId="{C9A32608-5F70-9C45-BA44-6D94641DE734}" destId="{F8143A91-EB93-824C-85F2-1C1534FDED57}" srcOrd="1" destOrd="0" parTransId="{1F97FF5B-5589-D24D-8CDC-48A2C6081AA4}" sibTransId="{BB344C96-AB78-6144-AB68-FC50754C4A3C}"/>
    <dgm:cxn modelId="{79401E3B-5336-5847-B050-5CD326D00196}" type="presOf" srcId="{DDDBFACC-C0A5-4C47-8C54-B7B2A82AE36F}" destId="{725EA831-F5AE-B148-869B-D182CEDB8744}" srcOrd="0" destOrd="0" presId="urn:microsoft.com/office/officeart/2005/8/layout/cycle1"/>
    <dgm:cxn modelId="{20872D45-BA40-A14B-AE53-9A0303EB5D98}" type="presOf" srcId="{BB344C96-AB78-6144-AB68-FC50754C4A3C}" destId="{6190E57D-15D9-AF41-B06B-9910AB37F5BD}" srcOrd="0" destOrd="0" presId="urn:microsoft.com/office/officeart/2005/8/layout/cycle1"/>
    <dgm:cxn modelId="{4FE21371-A500-F84C-869B-3DF5DAD783FA}" type="presOf" srcId="{9738A753-A89D-F34B-913E-D40091514FB2}" destId="{5BDF9DCB-1B55-B745-83BC-4E805403750C}" srcOrd="0" destOrd="0" presId="urn:microsoft.com/office/officeart/2005/8/layout/cycle1"/>
    <dgm:cxn modelId="{E5014BCC-4430-1544-941E-A14301868DA3}" srcId="{C9A32608-5F70-9C45-BA44-6D94641DE734}" destId="{9738A753-A89D-F34B-913E-D40091514FB2}" srcOrd="0" destOrd="0" parTransId="{E5F49A84-0597-924A-95F5-6603EF2150B8}" sibTransId="{DDDBFACC-C0A5-4C47-8C54-B7B2A82AE36F}"/>
    <dgm:cxn modelId="{6CD19D76-691C-614A-93B3-F20493193CDF}" type="presParOf" srcId="{95A1D73D-B6AC-1D4E-82CF-96BB77937AE9}" destId="{2EF90FE3-8DE7-9B41-84C1-90ACCA15144F}" srcOrd="0" destOrd="0" presId="urn:microsoft.com/office/officeart/2005/8/layout/cycle1"/>
    <dgm:cxn modelId="{58F30FAB-AB15-2744-B978-FF5590630889}" type="presParOf" srcId="{95A1D73D-B6AC-1D4E-82CF-96BB77937AE9}" destId="{5BDF9DCB-1B55-B745-83BC-4E805403750C}" srcOrd="1" destOrd="0" presId="urn:microsoft.com/office/officeart/2005/8/layout/cycle1"/>
    <dgm:cxn modelId="{54418CFF-B370-3D40-83EB-DA734C0E0DC6}" type="presParOf" srcId="{95A1D73D-B6AC-1D4E-82CF-96BB77937AE9}" destId="{725EA831-F5AE-B148-869B-D182CEDB8744}" srcOrd="2" destOrd="0" presId="urn:microsoft.com/office/officeart/2005/8/layout/cycle1"/>
    <dgm:cxn modelId="{258BB677-C30E-E243-B01C-D762DB5FBDB0}" type="presParOf" srcId="{95A1D73D-B6AC-1D4E-82CF-96BB77937AE9}" destId="{2A6D1D8B-287B-5C4B-9FC9-40E4AB6DC0C6}" srcOrd="3" destOrd="0" presId="urn:microsoft.com/office/officeart/2005/8/layout/cycle1"/>
    <dgm:cxn modelId="{D4E46F03-BDF1-3840-96F6-57F072B6DA18}" type="presParOf" srcId="{95A1D73D-B6AC-1D4E-82CF-96BB77937AE9}" destId="{58BB1D7D-01AF-A440-9FD6-08F3C0CD9C4C}" srcOrd="4" destOrd="0" presId="urn:microsoft.com/office/officeart/2005/8/layout/cycle1"/>
    <dgm:cxn modelId="{DFB09207-B55D-4441-8699-903BA96C3C97}" type="presParOf" srcId="{95A1D73D-B6AC-1D4E-82CF-96BB77937AE9}" destId="{6190E57D-15D9-AF41-B06B-9910AB37F5BD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468A9-59E3-BC4C-BC1F-78F7B9D26247}">
      <dsp:nvSpPr>
        <dsp:cNvPr id="0" name=""/>
        <dsp:cNvSpPr/>
      </dsp:nvSpPr>
      <dsp:spPr>
        <a:xfrm>
          <a:off x="2783582" y="2341370"/>
          <a:ext cx="1411281" cy="1411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0" kern="1200" dirty="0">
              <a:latin typeface="Montserrat" pitchFamily="2" charset="77"/>
            </a:rPr>
            <a:t>GI</a:t>
          </a:r>
        </a:p>
      </dsp:txBody>
      <dsp:txXfrm>
        <a:off x="2990259" y="2548047"/>
        <a:ext cx="997927" cy="997927"/>
      </dsp:txXfrm>
    </dsp:sp>
    <dsp:sp modelId="{EB1A8366-6016-7547-BBE9-A00A3F852896}">
      <dsp:nvSpPr>
        <dsp:cNvPr id="0" name=""/>
        <dsp:cNvSpPr/>
      </dsp:nvSpPr>
      <dsp:spPr>
        <a:xfrm rot="16200000">
          <a:off x="3337788" y="1823358"/>
          <a:ext cx="302869" cy="481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>
            <a:latin typeface="Montserrat" pitchFamily="2" charset="77"/>
          </a:endParaRPr>
        </a:p>
      </dsp:txBody>
      <dsp:txXfrm>
        <a:off x="3383219" y="1965132"/>
        <a:ext cx="212008" cy="289031"/>
      </dsp:txXfrm>
    </dsp:sp>
    <dsp:sp modelId="{7DF6DFF9-458F-AD49-AC6A-74A7AB178448}">
      <dsp:nvSpPr>
        <dsp:cNvPr id="0" name=""/>
        <dsp:cNvSpPr/>
      </dsp:nvSpPr>
      <dsp:spPr>
        <a:xfrm>
          <a:off x="2607172" y="5817"/>
          <a:ext cx="1764101" cy="1764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Montserrat" pitchFamily="2" charset="77"/>
            </a:rPr>
            <a:t>Innovation</a:t>
          </a:r>
        </a:p>
      </dsp:txBody>
      <dsp:txXfrm>
        <a:off x="2865519" y="264164"/>
        <a:ext cx="1247407" cy="1247407"/>
      </dsp:txXfrm>
    </dsp:sp>
    <dsp:sp modelId="{42095378-2BC5-F74F-AFC7-A8CB3A428FCA}">
      <dsp:nvSpPr>
        <dsp:cNvPr id="0" name=""/>
        <dsp:cNvSpPr/>
      </dsp:nvSpPr>
      <dsp:spPr>
        <a:xfrm rot="1800000">
          <a:off x="4188913" y="3297549"/>
          <a:ext cx="302869" cy="481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>
            <a:latin typeface="Montserrat" pitchFamily="2" charset="77"/>
          </a:endParaRPr>
        </a:p>
      </dsp:txBody>
      <dsp:txXfrm>
        <a:off x="4195000" y="3371177"/>
        <a:ext cx="212008" cy="289031"/>
      </dsp:txXfrm>
    </dsp:sp>
    <dsp:sp modelId="{A5F8ED63-BD44-394D-A6EC-FB2C08E0CDE8}">
      <dsp:nvSpPr>
        <dsp:cNvPr id="0" name=""/>
        <dsp:cNvSpPr/>
      </dsp:nvSpPr>
      <dsp:spPr>
        <a:xfrm>
          <a:off x="4477044" y="3244531"/>
          <a:ext cx="1764101" cy="1764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Montserrat" pitchFamily="2" charset="77"/>
            </a:rPr>
            <a:t>Biodiversity</a:t>
          </a:r>
        </a:p>
      </dsp:txBody>
      <dsp:txXfrm>
        <a:off x="4735391" y="3502878"/>
        <a:ext cx="1247407" cy="1247407"/>
      </dsp:txXfrm>
    </dsp:sp>
    <dsp:sp modelId="{892CB121-0A80-9A46-8829-B4CB414CE807}">
      <dsp:nvSpPr>
        <dsp:cNvPr id="0" name=""/>
        <dsp:cNvSpPr/>
      </dsp:nvSpPr>
      <dsp:spPr>
        <a:xfrm rot="9000000">
          <a:off x="2486664" y="3297549"/>
          <a:ext cx="302869" cy="481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>
            <a:latin typeface="Montserrat" pitchFamily="2" charset="77"/>
          </a:endParaRPr>
        </a:p>
      </dsp:txBody>
      <dsp:txXfrm rot="10800000">
        <a:off x="2571438" y="3371177"/>
        <a:ext cx="212008" cy="289031"/>
      </dsp:txXfrm>
    </dsp:sp>
    <dsp:sp modelId="{6F4EB2FB-2780-A14F-A2FB-05F7EDF91E3B}">
      <dsp:nvSpPr>
        <dsp:cNvPr id="0" name=""/>
        <dsp:cNvSpPr/>
      </dsp:nvSpPr>
      <dsp:spPr>
        <a:xfrm>
          <a:off x="737300" y="3244531"/>
          <a:ext cx="1764101" cy="1764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Montserrat" pitchFamily="2" charset="77"/>
            </a:rPr>
            <a:t>Innovation</a:t>
          </a:r>
        </a:p>
      </dsp:txBody>
      <dsp:txXfrm>
        <a:off x="995647" y="3502878"/>
        <a:ext cx="1247407" cy="12474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F9DCB-1B55-B745-83BC-4E805403750C}">
      <dsp:nvSpPr>
        <dsp:cNvPr id="0" name=""/>
        <dsp:cNvSpPr/>
      </dsp:nvSpPr>
      <dsp:spPr>
        <a:xfrm>
          <a:off x="4540155" y="792995"/>
          <a:ext cx="1504156" cy="1504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Montserrat" pitchFamily="2" charset="77"/>
            </a:rPr>
            <a:t>conservation</a:t>
          </a:r>
        </a:p>
      </dsp:txBody>
      <dsp:txXfrm>
        <a:off x="4540155" y="792995"/>
        <a:ext cx="1504156" cy="1504156"/>
      </dsp:txXfrm>
    </dsp:sp>
    <dsp:sp modelId="{725EA831-F5AE-B148-869B-D182CEDB8744}">
      <dsp:nvSpPr>
        <dsp:cNvPr id="0" name=""/>
        <dsp:cNvSpPr/>
      </dsp:nvSpPr>
      <dsp:spPr>
        <a:xfrm>
          <a:off x="2518013" y="-913"/>
          <a:ext cx="3091973" cy="3091973"/>
        </a:xfrm>
        <a:prstGeom prst="circularArrow">
          <a:avLst>
            <a:gd name="adj1" fmla="val 9486"/>
            <a:gd name="adj2" fmla="val 685265"/>
            <a:gd name="adj3" fmla="val 7849267"/>
            <a:gd name="adj4" fmla="val 2265468"/>
            <a:gd name="adj5" fmla="val 11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B1D7D-01AF-A440-9FD6-08F3C0CD9C4C}">
      <dsp:nvSpPr>
        <dsp:cNvPr id="0" name=""/>
        <dsp:cNvSpPr/>
      </dsp:nvSpPr>
      <dsp:spPr>
        <a:xfrm>
          <a:off x="2083688" y="792995"/>
          <a:ext cx="1504156" cy="1504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Montserrat" pitchFamily="2" charset="77"/>
            </a:rPr>
            <a:t>innovation </a:t>
          </a:r>
        </a:p>
      </dsp:txBody>
      <dsp:txXfrm>
        <a:off x="2083688" y="792995"/>
        <a:ext cx="1504156" cy="1504156"/>
      </dsp:txXfrm>
    </dsp:sp>
    <dsp:sp modelId="{6190E57D-15D9-AF41-B06B-9910AB37F5BD}">
      <dsp:nvSpPr>
        <dsp:cNvPr id="0" name=""/>
        <dsp:cNvSpPr/>
      </dsp:nvSpPr>
      <dsp:spPr>
        <a:xfrm>
          <a:off x="2476488" y="31367"/>
          <a:ext cx="3091973" cy="3091973"/>
        </a:xfrm>
        <a:prstGeom prst="circularArrow">
          <a:avLst>
            <a:gd name="adj1" fmla="val 9486"/>
            <a:gd name="adj2" fmla="val 685265"/>
            <a:gd name="adj3" fmla="val 18649267"/>
            <a:gd name="adj4" fmla="val 13065468"/>
            <a:gd name="adj5" fmla="val 11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A50D0-0B5B-6C47-AC2D-78232B5E4AD5}">
      <dsp:nvSpPr>
        <dsp:cNvPr id="0" name=""/>
        <dsp:cNvSpPr/>
      </dsp:nvSpPr>
      <dsp:spPr>
        <a:xfrm>
          <a:off x="4813204" y="2035366"/>
          <a:ext cx="1452481" cy="14524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Montserrat" pitchFamily="2" charset="77"/>
            </a:rPr>
            <a:t>Organic fruit breeding</a:t>
          </a:r>
        </a:p>
      </dsp:txBody>
      <dsp:txXfrm>
        <a:off x="5025915" y="2248077"/>
        <a:ext cx="1027059" cy="1027059"/>
      </dsp:txXfrm>
    </dsp:sp>
    <dsp:sp modelId="{BE0954BA-7D9E-4742-B54B-95184FBC6F8F}">
      <dsp:nvSpPr>
        <dsp:cNvPr id="0" name=""/>
        <dsp:cNvSpPr/>
      </dsp:nvSpPr>
      <dsp:spPr>
        <a:xfrm rot="16200000">
          <a:off x="5385787" y="1507222"/>
          <a:ext cx="307315" cy="4938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>
            <a:solidFill>
              <a:schemeClr val="bg1"/>
            </a:solidFill>
          </a:endParaRPr>
        </a:p>
      </dsp:txBody>
      <dsp:txXfrm>
        <a:off x="5431884" y="1652088"/>
        <a:ext cx="215121" cy="296305"/>
      </dsp:txXfrm>
    </dsp:sp>
    <dsp:sp modelId="{1AEC5283-3A36-0F48-BB67-DAB89AAA35AC}">
      <dsp:nvSpPr>
        <dsp:cNvPr id="0" name=""/>
        <dsp:cNvSpPr/>
      </dsp:nvSpPr>
      <dsp:spPr>
        <a:xfrm>
          <a:off x="4813204" y="3045"/>
          <a:ext cx="1452481" cy="14524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u="none" strike="noStrike" kern="1200" dirty="0">
              <a:solidFill>
                <a:schemeClr val="bg1"/>
              </a:solidFill>
              <a:effectLst/>
              <a:latin typeface="Montserrat" pitchFamily="2" charset="77"/>
            </a:rPr>
            <a:t>Sustainable Agricultural Practices</a:t>
          </a:r>
          <a:endParaRPr lang="en-GB" sz="1200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5025915" y="215756"/>
        <a:ext cx="1027059" cy="1027059"/>
      </dsp:txXfrm>
    </dsp:sp>
    <dsp:sp modelId="{29A19F0A-2AC7-B342-9A14-32301E271FCA}">
      <dsp:nvSpPr>
        <dsp:cNvPr id="0" name=""/>
        <dsp:cNvSpPr/>
      </dsp:nvSpPr>
      <dsp:spPr>
        <a:xfrm rot="19800000">
          <a:off x="6258276" y="2010954"/>
          <a:ext cx="307315" cy="4938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6264452" y="2132772"/>
        <a:ext cx="215121" cy="296305"/>
      </dsp:txXfrm>
    </dsp:sp>
    <dsp:sp modelId="{1444E73E-4D27-6748-9615-23C7093EE231}">
      <dsp:nvSpPr>
        <dsp:cNvPr id="0" name=""/>
        <dsp:cNvSpPr/>
      </dsp:nvSpPr>
      <dsp:spPr>
        <a:xfrm>
          <a:off x="6573246" y="1019205"/>
          <a:ext cx="1452481" cy="14524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u="none" strike="noStrike" kern="1200" dirty="0">
              <a:solidFill>
                <a:schemeClr val="bg1"/>
              </a:solidFill>
              <a:effectLst/>
              <a:latin typeface="Montserrat" pitchFamily="2" charset="77"/>
            </a:rPr>
            <a:t>Sustainable Diets</a:t>
          </a:r>
          <a:endParaRPr lang="en-GB" sz="1200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6785957" y="1231916"/>
        <a:ext cx="1027059" cy="1027059"/>
      </dsp:txXfrm>
    </dsp:sp>
    <dsp:sp modelId="{EF033DAE-1856-4C46-8351-68BF40E7507E}">
      <dsp:nvSpPr>
        <dsp:cNvPr id="0" name=""/>
        <dsp:cNvSpPr/>
      </dsp:nvSpPr>
      <dsp:spPr>
        <a:xfrm rot="1800000">
          <a:off x="6258276" y="3018417"/>
          <a:ext cx="307315" cy="4938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>
            <a:solidFill>
              <a:schemeClr val="bg1"/>
            </a:solidFill>
          </a:endParaRPr>
        </a:p>
      </dsp:txBody>
      <dsp:txXfrm>
        <a:off x="6264452" y="3094138"/>
        <a:ext cx="215121" cy="296305"/>
      </dsp:txXfrm>
    </dsp:sp>
    <dsp:sp modelId="{EDC57B45-522B-634D-A828-78D44D609EFA}">
      <dsp:nvSpPr>
        <dsp:cNvPr id="0" name=""/>
        <dsp:cNvSpPr/>
      </dsp:nvSpPr>
      <dsp:spPr>
        <a:xfrm>
          <a:off x="6573246" y="3051527"/>
          <a:ext cx="1452481" cy="14524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u="none" strike="noStrike" kern="1200" dirty="0">
              <a:solidFill>
                <a:schemeClr val="bg1"/>
              </a:solidFill>
              <a:effectLst/>
              <a:latin typeface="Montserrat" pitchFamily="2" charset="77"/>
            </a:rPr>
            <a:t>Climate Adaptation and Resilience</a:t>
          </a:r>
        </a:p>
      </dsp:txBody>
      <dsp:txXfrm>
        <a:off x="6785957" y="3264238"/>
        <a:ext cx="1027059" cy="1027059"/>
      </dsp:txXfrm>
    </dsp:sp>
    <dsp:sp modelId="{41CCF1D1-A1C0-A847-B0DA-8D2A992FBFDE}">
      <dsp:nvSpPr>
        <dsp:cNvPr id="0" name=""/>
        <dsp:cNvSpPr/>
      </dsp:nvSpPr>
      <dsp:spPr>
        <a:xfrm rot="5400000">
          <a:off x="5385787" y="3522148"/>
          <a:ext cx="307315" cy="4938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>
            <a:solidFill>
              <a:schemeClr val="bg1"/>
            </a:solidFill>
          </a:endParaRPr>
        </a:p>
      </dsp:txBody>
      <dsp:txXfrm>
        <a:off x="5431884" y="3574820"/>
        <a:ext cx="215121" cy="296305"/>
      </dsp:txXfrm>
    </dsp:sp>
    <dsp:sp modelId="{22B35692-8B55-104D-84ED-6A5305E23A7F}">
      <dsp:nvSpPr>
        <dsp:cNvPr id="0" name=""/>
        <dsp:cNvSpPr/>
      </dsp:nvSpPr>
      <dsp:spPr>
        <a:xfrm>
          <a:off x="4813204" y="4067688"/>
          <a:ext cx="1452481" cy="14524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u="none" strike="noStrike" kern="1200" dirty="0">
              <a:solidFill>
                <a:schemeClr val="bg1"/>
              </a:solidFill>
              <a:effectLst/>
              <a:latin typeface="Montserrat" pitchFamily="2" charset="77"/>
            </a:rPr>
            <a:t>Agrobiodiversity</a:t>
          </a:r>
        </a:p>
      </dsp:txBody>
      <dsp:txXfrm>
        <a:off x="5025915" y="4280399"/>
        <a:ext cx="1027059" cy="1027059"/>
      </dsp:txXfrm>
    </dsp:sp>
    <dsp:sp modelId="{8743520C-C72F-C745-AE09-963F9AD9AE1D}">
      <dsp:nvSpPr>
        <dsp:cNvPr id="0" name=""/>
        <dsp:cNvSpPr/>
      </dsp:nvSpPr>
      <dsp:spPr>
        <a:xfrm rot="9000000">
          <a:off x="4513298" y="3018417"/>
          <a:ext cx="307315" cy="4938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4599316" y="3094138"/>
        <a:ext cx="215121" cy="296305"/>
      </dsp:txXfrm>
    </dsp:sp>
    <dsp:sp modelId="{97424550-98D4-9F4C-8EB3-B1692F44EFA4}">
      <dsp:nvSpPr>
        <dsp:cNvPr id="0" name=""/>
        <dsp:cNvSpPr/>
      </dsp:nvSpPr>
      <dsp:spPr>
        <a:xfrm>
          <a:off x="3053162" y="3051527"/>
          <a:ext cx="1452481" cy="14524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u="none" strike="noStrike" kern="1200" dirty="0">
              <a:solidFill>
                <a:schemeClr val="bg1"/>
              </a:solidFill>
              <a:effectLst/>
              <a:latin typeface="Montserrat" pitchFamily="2" charset="77"/>
            </a:rPr>
            <a:t>Local Empowerment</a:t>
          </a:r>
        </a:p>
      </dsp:txBody>
      <dsp:txXfrm>
        <a:off x="3265873" y="3264238"/>
        <a:ext cx="1027059" cy="1027059"/>
      </dsp:txXfrm>
    </dsp:sp>
    <dsp:sp modelId="{C0512B2B-D341-724A-9E6F-58D0CA8AAB00}">
      <dsp:nvSpPr>
        <dsp:cNvPr id="0" name=""/>
        <dsp:cNvSpPr/>
      </dsp:nvSpPr>
      <dsp:spPr>
        <a:xfrm rot="12600000">
          <a:off x="4513298" y="2010954"/>
          <a:ext cx="307315" cy="4938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>
            <a:solidFill>
              <a:schemeClr val="bg1"/>
            </a:solidFill>
          </a:endParaRPr>
        </a:p>
      </dsp:txBody>
      <dsp:txXfrm rot="10800000">
        <a:off x="4599316" y="2132772"/>
        <a:ext cx="215121" cy="296305"/>
      </dsp:txXfrm>
    </dsp:sp>
    <dsp:sp modelId="{AFBE053F-61E6-6A4E-982E-5C1D66C8A19D}">
      <dsp:nvSpPr>
        <dsp:cNvPr id="0" name=""/>
        <dsp:cNvSpPr/>
      </dsp:nvSpPr>
      <dsp:spPr>
        <a:xfrm>
          <a:off x="3053162" y="1019205"/>
          <a:ext cx="1452481" cy="14524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u="none" strike="noStrike" kern="1200" dirty="0">
              <a:solidFill>
                <a:schemeClr val="bg1"/>
              </a:solidFill>
              <a:effectLst/>
              <a:latin typeface="Montserrat" pitchFamily="2" charset="77"/>
            </a:rPr>
            <a:t>Innovation</a:t>
          </a:r>
        </a:p>
      </dsp:txBody>
      <dsp:txXfrm>
        <a:off x="3265873" y="1231916"/>
        <a:ext cx="1027059" cy="10270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EE311-BD97-6C4A-89D0-7819D518894A}">
      <dsp:nvSpPr>
        <dsp:cNvPr id="0" name=""/>
        <dsp:cNvSpPr/>
      </dsp:nvSpPr>
      <dsp:spPr>
        <a:xfrm>
          <a:off x="1987142" y="2121046"/>
          <a:ext cx="1283514" cy="1283514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Montserrat" pitchFamily="2" charset="77"/>
            </a:rPr>
            <a:t>Social Innovation</a:t>
          </a:r>
        </a:p>
      </dsp:txBody>
      <dsp:txXfrm>
        <a:off x="2175108" y="2309012"/>
        <a:ext cx="907582" cy="907582"/>
      </dsp:txXfrm>
    </dsp:sp>
    <dsp:sp modelId="{2A3D63A8-F037-0346-AEC0-B3E5B2276B62}">
      <dsp:nvSpPr>
        <dsp:cNvPr id="0" name=""/>
        <dsp:cNvSpPr/>
      </dsp:nvSpPr>
      <dsp:spPr>
        <a:xfrm rot="16200000">
          <a:off x="2491986" y="1652272"/>
          <a:ext cx="273826" cy="4363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>
            <a:latin typeface="Montserrat" pitchFamily="2" charset="77"/>
          </a:endParaRPr>
        </a:p>
      </dsp:txBody>
      <dsp:txXfrm>
        <a:off x="2533060" y="1780625"/>
        <a:ext cx="191678" cy="261836"/>
      </dsp:txXfrm>
    </dsp:sp>
    <dsp:sp modelId="{B180867C-857F-A643-9E58-481A5368DD25}">
      <dsp:nvSpPr>
        <dsp:cNvPr id="0" name=""/>
        <dsp:cNvSpPr/>
      </dsp:nvSpPr>
      <dsp:spPr>
        <a:xfrm>
          <a:off x="1826703" y="0"/>
          <a:ext cx="1604392" cy="16043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Montserrat" pitchFamily="2" charset="77"/>
            </a:rPr>
            <a:t>Needs </a:t>
          </a:r>
        </a:p>
      </dsp:txBody>
      <dsp:txXfrm>
        <a:off x="2061661" y="234958"/>
        <a:ext cx="1134476" cy="1134476"/>
      </dsp:txXfrm>
    </dsp:sp>
    <dsp:sp modelId="{95FE19B1-A78A-5946-95B5-58AFF7B04C6D}">
      <dsp:nvSpPr>
        <dsp:cNvPr id="0" name=""/>
        <dsp:cNvSpPr/>
      </dsp:nvSpPr>
      <dsp:spPr>
        <a:xfrm rot="1800000">
          <a:off x="3264368" y="2990144"/>
          <a:ext cx="272451" cy="4363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>
            <a:latin typeface="Montserrat" pitchFamily="2" charset="77"/>
          </a:endParaRPr>
        </a:p>
      </dsp:txBody>
      <dsp:txXfrm>
        <a:off x="3269843" y="3056989"/>
        <a:ext cx="190716" cy="261836"/>
      </dsp:txXfrm>
    </dsp:sp>
    <dsp:sp modelId="{FEC72DCB-7C7D-D64D-96A2-FEB27C8BDEFE}">
      <dsp:nvSpPr>
        <dsp:cNvPr id="0" name=""/>
        <dsp:cNvSpPr/>
      </dsp:nvSpPr>
      <dsp:spPr>
        <a:xfrm>
          <a:off x="3522392" y="2939613"/>
          <a:ext cx="1604392" cy="1604392"/>
        </a:xfrm>
        <a:prstGeom prst="ellipse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Montserrat" pitchFamily="2" charset="77"/>
            </a:rPr>
            <a:t>Aims</a:t>
          </a:r>
        </a:p>
      </dsp:txBody>
      <dsp:txXfrm>
        <a:off x="3757350" y="3174571"/>
        <a:ext cx="1134476" cy="1134476"/>
      </dsp:txXfrm>
    </dsp:sp>
    <dsp:sp modelId="{6B1A642C-0D91-6940-B8AB-F11064AB76AD}">
      <dsp:nvSpPr>
        <dsp:cNvPr id="0" name=""/>
        <dsp:cNvSpPr/>
      </dsp:nvSpPr>
      <dsp:spPr>
        <a:xfrm rot="9000000">
          <a:off x="1720980" y="2990144"/>
          <a:ext cx="272451" cy="4363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>
            <a:latin typeface="Montserrat" pitchFamily="2" charset="77"/>
          </a:endParaRPr>
        </a:p>
      </dsp:txBody>
      <dsp:txXfrm rot="10800000">
        <a:off x="1797240" y="3056989"/>
        <a:ext cx="190716" cy="261836"/>
      </dsp:txXfrm>
    </dsp:sp>
    <dsp:sp modelId="{289AC2EE-BF97-DB40-86CC-6DE996DCCF6C}">
      <dsp:nvSpPr>
        <dsp:cNvPr id="0" name=""/>
        <dsp:cNvSpPr/>
      </dsp:nvSpPr>
      <dsp:spPr>
        <a:xfrm>
          <a:off x="131015" y="2939613"/>
          <a:ext cx="1604392" cy="1604392"/>
        </a:xfrm>
        <a:prstGeom prst="ellipse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Montserrat" pitchFamily="2" charset="77"/>
            </a:rPr>
            <a:t>Process / social interaction</a:t>
          </a:r>
        </a:p>
      </dsp:txBody>
      <dsp:txXfrm>
        <a:off x="365973" y="3174571"/>
        <a:ext cx="1134476" cy="11344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D2634-983F-C04A-88DB-637DF8F84D59}">
      <dsp:nvSpPr>
        <dsp:cNvPr id="0" name=""/>
        <dsp:cNvSpPr/>
      </dsp:nvSpPr>
      <dsp:spPr>
        <a:xfrm>
          <a:off x="0" y="245684"/>
          <a:ext cx="5899360" cy="4955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Montserrat" pitchFamily="2" charset="77"/>
            </a:rPr>
            <a:t>Stakeholder Engagement</a:t>
          </a:r>
        </a:p>
      </dsp:txBody>
      <dsp:txXfrm>
        <a:off x="24191" y="269875"/>
        <a:ext cx="5850978" cy="447171"/>
      </dsp:txXfrm>
    </dsp:sp>
    <dsp:sp modelId="{BD1B5814-F2D4-864E-8B5D-D13FA6ADB9BA}">
      <dsp:nvSpPr>
        <dsp:cNvPr id="0" name=""/>
        <dsp:cNvSpPr/>
      </dsp:nvSpPr>
      <dsp:spPr>
        <a:xfrm>
          <a:off x="0" y="902382"/>
          <a:ext cx="5899360" cy="1601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30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>
              <a:latin typeface="Montserrat" pitchFamily="2" charset="77"/>
            </a:rPr>
            <a:t>Multi-stakeholder governance promotes active participation and shared ownership.  
Power dynamics may still </a:t>
          </a:r>
          <a:r>
            <a:rPr lang="en-GB" sz="1800" kern="1200" dirty="0" err="1">
              <a:latin typeface="Montserrat" pitchFamily="2" charset="77"/>
            </a:rPr>
            <a:t>favor</a:t>
          </a:r>
          <a:r>
            <a:rPr lang="en-GB" sz="1800" kern="1200" dirty="0">
              <a:latin typeface="Montserrat" pitchFamily="2" charset="77"/>
            </a:rPr>
            <a:t> established actors, potentially marginalizing others.  </a:t>
          </a:r>
        </a:p>
      </dsp:txBody>
      <dsp:txXfrm>
        <a:off x="0" y="902382"/>
        <a:ext cx="5899360" cy="1601351"/>
      </dsp:txXfrm>
    </dsp:sp>
    <dsp:sp modelId="{C1E97911-F195-594D-BA84-D4C9F9AB6A92}">
      <dsp:nvSpPr>
        <dsp:cNvPr id="0" name=""/>
        <dsp:cNvSpPr/>
      </dsp:nvSpPr>
      <dsp:spPr>
        <a:xfrm>
          <a:off x="0" y="2370962"/>
          <a:ext cx="5899360" cy="505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Montserrat" pitchFamily="2" charset="77"/>
            </a:rPr>
            <a:t>Knowledge Exchange</a:t>
          </a:r>
        </a:p>
      </dsp:txBody>
      <dsp:txXfrm>
        <a:off x="24670" y="2395632"/>
        <a:ext cx="5850020" cy="456021"/>
      </dsp:txXfrm>
    </dsp:sp>
    <dsp:sp modelId="{E572C73F-006E-CB43-88A9-6C1C29DC0771}">
      <dsp:nvSpPr>
        <dsp:cNvPr id="0" name=""/>
        <dsp:cNvSpPr/>
      </dsp:nvSpPr>
      <dsp:spPr>
        <a:xfrm>
          <a:off x="0" y="3009095"/>
          <a:ext cx="5899360" cy="1110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30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>
              <a:latin typeface="Montserrat" pitchFamily="2" charset="77"/>
            </a:rPr>
            <a:t>Crucial for collaboration and reinforcing governance structures 
Knowledge sharing influences policies, innovation, and resilience </a:t>
          </a:r>
        </a:p>
      </dsp:txBody>
      <dsp:txXfrm>
        <a:off x="0" y="3009095"/>
        <a:ext cx="5899360" cy="11100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F9DCB-1B55-B745-83BC-4E805403750C}">
      <dsp:nvSpPr>
        <dsp:cNvPr id="0" name=""/>
        <dsp:cNvSpPr/>
      </dsp:nvSpPr>
      <dsp:spPr>
        <a:xfrm>
          <a:off x="3157195" y="742377"/>
          <a:ext cx="1405929" cy="1405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Montserrat" pitchFamily="2" charset="77"/>
            </a:rPr>
            <a:t>conservation</a:t>
          </a:r>
        </a:p>
      </dsp:txBody>
      <dsp:txXfrm>
        <a:off x="3157195" y="742377"/>
        <a:ext cx="1405929" cy="1405929"/>
      </dsp:txXfrm>
    </dsp:sp>
    <dsp:sp modelId="{725EA831-F5AE-B148-869B-D182CEDB8744}">
      <dsp:nvSpPr>
        <dsp:cNvPr id="0" name=""/>
        <dsp:cNvSpPr/>
      </dsp:nvSpPr>
      <dsp:spPr>
        <a:xfrm>
          <a:off x="1265328" y="-574"/>
          <a:ext cx="2891833" cy="2891833"/>
        </a:xfrm>
        <a:prstGeom prst="circularArrow">
          <a:avLst>
            <a:gd name="adj1" fmla="val 9480"/>
            <a:gd name="adj2" fmla="val 684733"/>
            <a:gd name="adj3" fmla="val 7851858"/>
            <a:gd name="adj4" fmla="val 2263409"/>
            <a:gd name="adj5" fmla="val 11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B1D7D-01AF-A440-9FD6-08F3C0CD9C4C}">
      <dsp:nvSpPr>
        <dsp:cNvPr id="0" name=""/>
        <dsp:cNvSpPr/>
      </dsp:nvSpPr>
      <dsp:spPr>
        <a:xfrm>
          <a:off x="859366" y="742377"/>
          <a:ext cx="1405929" cy="1405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Montserrat" pitchFamily="2" charset="77"/>
            </a:rPr>
            <a:t>innovation </a:t>
          </a:r>
        </a:p>
      </dsp:txBody>
      <dsp:txXfrm>
        <a:off x="859366" y="742377"/>
        <a:ext cx="1405929" cy="1405929"/>
      </dsp:txXfrm>
    </dsp:sp>
    <dsp:sp modelId="{6190E57D-15D9-AF41-B06B-9910AB37F5BD}">
      <dsp:nvSpPr>
        <dsp:cNvPr id="0" name=""/>
        <dsp:cNvSpPr/>
      </dsp:nvSpPr>
      <dsp:spPr>
        <a:xfrm>
          <a:off x="1226491" y="29616"/>
          <a:ext cx="2891833" cy="2891833"/>
        </a:xfrm>
        <a:prstGeom prst="circularArrow">
          <a:avLst>
            <a:gd name="adj1" fmla="val 9480"/>
            <a:gd name="adj2" fmla="val 684733"/>
            <a:gd name="adj3" fmla="val 18651858"/>
            <a:gd name="adj4" fmla="val 13063409"/>
            <a:gd name="adj5" fmla="val 11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7CF8D-8BF3-7B4F-9EE2-98F90D043EB3}" type="datetimeFigureOut">
              <a:rPr lang="en-IT" smtClean="0"/>
              <a:t>20/11/24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19601-0E1F-E74B-A111-D3F399698D2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4504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29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845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2A1BC-3EE1-9ECD-D722-638724B7E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F707249-8339-5866-873B-A8E9B58B4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A9E1786-05FE-51A6-45A0-1078C1C90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1F0ACC-25E6-E905-0FB2-D2C51C707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039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19601-0E1F-E74B-A111-D3F399698D2A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8968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19601-0E1F-E74B-A111-D3F399698D2A}" type="slidenum">
              <a:rPr lang="en-IT" smtClean="0"/>
              <a:t>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14309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A2E52-1586-CC49-BF87-68DF21241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B06EE-CD07-1EEF-2872-8DED944BEF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F7B4C5-DB11-738A-F38B-3231B0685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D23A2-B75C-82A5-910F-42DBE6C23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19601-0E1F-E74B-A111-D3F399698D2A}" type="slidenum">
              <a:rPr lang="en-IT" smtClean="0"/>
              <a:t>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86570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19601-0E1F-E74B-A111-D3F399698D2A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68437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19601-0E1F-E74B-A111-D3F399698D2A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9780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532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68E5-DDF8-CA9A-24F6-E1064F13E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793C2-4833-91C5-4D25-C2848F904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6759B-8996-EE28-9280-E623EAFD9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87C6E-41EB-A54D-BE13-EB9DBD0241DA}" type="datetimeFigureOut">
              <a:rPr lang="en-IT" smtClean="0"/>
              <a:t>20/11/24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B956E-2459-94D8-AA0E-198586E63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A2369-96FA-2F48-EEEE-AFF91F61F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4B38-BEFE-9B48-AA6C-BFBC6E1A5A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9254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7CF0-B987-2D4A-52EE-C6599B44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FA80FE-E6BD-D498-8F55-FE4748713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7E77C-0804-082D-A05D-5E4A30091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87C6E-41EB-A54D-BE13-EB9DBD0241DA}" type="datetimeFigureOut">
              <a:rPr lang="en-IT" smtClean="0"/>
              <a:t>20/11/24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FBB-1FEB-6F24-1F5F-36F36C6A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6F603-B98D-D139-5038-4369B8D7B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4B38-BEFE-9B48-AA6C-BFBC6E1A5A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52854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3B28AB-E830-2A5E-49D6-52BC38ACB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DBB41-DC03-9FD0-2699-4A9F74404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94A26-6527-3555-E4A5-5FD696E0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87C6E-41EB-A54D-BE13-EB9DBD0241DA}" type="datetimeFigureOut">
              <a:rPr lang="en-IT" smtClean="0"/>
              <a:t>20/11/24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95A0A-976D-8716-9596-795849DE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F53B5-C72F-5AFE-D645-DE432814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4B38-BEFE-9B48-AA6C-BFBC6E1A5A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22787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"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CA71C0-66DE-4D6D-8176-FC24BD1219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14944" y="1524000"/>
            <a:ext cx="5818909" cy="1521945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rgbClr val="062A4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A33DCFF-8AC4-46F7-B2AE-82C5919CDD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14926" y="5295209"/>
            <a:ext cx="5818927" cy="907517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solidFill>
                  <a:srgbClr val="062A4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Date and </a:t>
            </a:r>
            <a:r>
              <a:rPr lang="it-IT" dirty="0" err="1"/>
              <a:t>presenters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F116547-A0CD-4F69-A5E6-8D3A5A67FE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4927" y="3045947"/>
            <a:ext cx="5818927" cy="855663"/>
          </a:xfrm>
        </p:spPr>
        <p:txBody>
          <a:bodyPr>
            <a:noAutofit/>
          </a:bodyPr>
          <a:lstStyle>
            <a:lvl1pPr marL="0" indent="0">
              <a:buNone/>
              <a:defRPr sz="1600" b="0" i="1">
                <a:solidFill>
                  <a:srgbClr val="062A48"/>
                </a:solidFill>
                <a:latin typeface="Montserrat Medium" panose="00000600000000000000" pitchFamily="2" charset="0"/>
                <a:ea typeface="Roboto" panose="02000000000000000000" pitchFamily="2" charset="0"/>
              </a:defRPr>
            </a:lvl1pPr>
            <a:lvl2pPr>
              <a:defRPr sz="825">
                <a:solidFill>
                  <a:schemeClr val="bg1"/>
                </a:solidFill>
                <a:latin typeface="Montserrat Medium" panose="00000600000000000000" pitchFamily="2" charset="0"/>
                <a:ea typeface="Roboto" panose="02000000000000000000" pitchFamily="2" charset="0"/>
              </a:defRPr>
            </a:lvl2pPr>
            <a:lvl3pPr>
              <a:defRPr sz="825">
                <a:solidFill>
                  <a:schemeClr val="bg1"/>
                </a:solidFill>
                <a:latin typeface="Montserrat Medium" panose="00000600000000000000" pitchFamily="2" charset="0"/>
                <a:ea typeface="Roboto" panose="02000000000000000000" pitchFamily="2" charset="0"/>
              </a:defRPr>
            </a:lvl3pPr>
            <a:lvl4pPr>
              <a:defRPr sz="825">
                <a:solidFill>
                  <a:schemeClr val="bg1"/>
                </a:solidFill>
                <a:latin typeface="Montserrat Medium" panose="00000600000000000000" pitchFamily="2" charset="0"/>
                <a:ea typeface="Roboto" panose="02000000000000000000" pitchFamily="2" charset="0"/>
              </a:defRPr>
            </a:lvl4pPr>
            <a:lvl5pPr>
              <a:defRPr sz="825">
                <a:solidFill>
                  <a:schemeClr val="bg1"/>
                </a:solidFill>
                <a:latin typeface="Montserrat Medium" panose="000006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it-IT" dirty="0"/>
              <a:t>Sub-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4DB661-F752-264F-89EE-7D17DBC30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0F722-682E-7A47-B150-90E5A05077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008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_TEXT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3F4DAF7-1B5B-4690-BBDA-3B4E9EEE73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1459" y="1516465"/>
            <a:ext cx="4939146" cy="4525989"/>
          </a:xfrm>
        </p:spPr>
        <p:txBody>
          <a:bodyPr lIns="46800" rIns="46800">
            <a:normAutofit/>
          </a:bodyPr>
          <a:lstStyle>
            <a:lvl1pPr marL="0" indent="0" algn="just">
              <a:lnSpc>
                <a:spcPct val="150000"/>
              </a:lnSpc>
              <a:buNone/>
              <a:defRPr sz="2000" b="0" i="0">
                <a:latin typeface="Montserrat" pitchFamily="2" charset="77"/>
              </a:defRPr>
            </a:lvl1pPr>
            <a:lvl2pPr>
              <a:defRPr sz="825">
                <a:latin typeface="Montserrat SemiBold" panose="00000700000000000000" pitchFamily="2" charset="0"/>
              </a:defRPr>
            </a:lvl2pPr>
            <a:lvl3pPr>
              <a:defRPr sz="825">
                <a:latin typeface="Montserrat SemiBold" panose="00000700000000000000" pitchFamily="2" charset="0"/>
              </a:defRPr>
            </a:lvl3pPr>
            <a:lvl4pPr>
              <a:defRPr sz="825">
                <a:latin typeface="Montserrat SemiBold" panose="00000700000000000000" pitchFamily="2" charset="0"/>
              </a:defRPr>
            </a:lvl4pPr>
            <a:lvl5pPr>
              <a:defRPr sz="825"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text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B10991BF-DC6D-44AC-BFB5-4786FE3F19C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88975" y="1516465"/>
            <a:ext cx="4939146" cy="4525989"/>
          </a:xfrm>
        </p:spPr>
        <p:txBody>
          <a:bodyPr lIns="46800" rIns="46800">
            <a:normAutofit/>
          </a:bodyPr>
          <a:lstStyle>
            <a:lvl1pPr marL="0" indent="0" algn="just">
              <a:lnSpc>
                <a:spcPct val="150000"/>
              </a:lnSpc>
              <a:buNone/>
              <a:defRPr sz="2000" b="0" i="0">
                <a:latin typeface="Montserrat" pitchFamily="2" charset="77"/>
              </a:defRPr>
            </a:lvl1pPr>
            <a:lvl2pPr>
              <a:defRPr sz="825">
                <a:latin typeface="Montserrat SemiBold" panose="00000700000000000000" pitchFamily="2" charset="0"/>
              </a:defRPr>
            </a:lvl2pPr>
            <a:lvl3pPr>
              <a:defRPr sz="825">
                <a:latin typeface="Montserrat SemiBold" panose="00000700000000000000" pitchFamily="2" charset="0"/>
              </a:defRPr>
            </a:lvl3pPr>
            <a:lvl4pPr>
              <a:defRPr sz="825">
                <a:latin typeface="Montserrat SemiBold" panose="00000700000000000000" pitchFamily="2" charset="0"/>
              </a:defRPr>
            </a:lvl4pPr>
            <a:lvl5pPr>
              <a:defRPr sz="825"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text </a:t>
            </a:r>
            <a:r>
              <a:rPr lang="it-IT" dirty="0" err="1"/>
              <a:t>here</a:t>
            </a:r>
            <a:endParaRPr lang="it-IT" dirty="0"/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D52DCDFC-5168-46D4-B91F-D703B3AB5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66083" b="-26732"/>
          <a:stretch/>
        </p:blipFill>
        <p:spPr>
          <a:xfrm>
            <a:off x="10242872" y="6367210"/>
            <a:ext cx="1822843" cy="454070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126C6F5D-EF46-0440-A3D4-931390D4B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66083" b="-26732"/>
          <a:stretch/>
        </p:blipFill>
        <p:spPr>
          <a:xfrm>
            <a:off x="10242871" y="6367210"/>
            <a:ext cx="1822843" cy="454070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DA14CC84-B8D4-704C-8E5A-A83E7379FB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459" y="379864"/>
            <a:ext cx="10192787" cy="719394"/>
          </a:xfrm>
        </p:spPr>
        <p:txBody>
          <a:bodyPr anchor="t">
            <a:normAutofit/>
          </a:bodyPr>
          <a:lstStyle>
            <a:lvl1pPr>
              <a:defRPr sz="32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421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593ED-3627-53CA-8B14-1615D7C5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64FF2-68B0-9F46-797C-AABC9E99D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D3D6-D456-AB2C-C19A-2494015FD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87C6E-41EB-A54D-BE13-EB9DBD0241DA}" type="datetimeFigureOut">
              <a:rPr lang="en-IT" smtClean="0"/>
              <a:t>20/11/24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16D11-A5BF-C14E-E5F6-77F68A7A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82E9D-A2F3-9AA6-4400-33077BD4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4B38-BEFE-9B48-AA6C-BFBC6E1A5A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244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055BD-6779-7193-436D-ECA94733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05235-3278-7CE9-12B6-10984C42A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238A3-3C5E-EEB0-45DE-FCA13F24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87C6E-41EB-A54D-BE13-EB9DBD0241DA}" type="datetimeFigureOut">
              <a:rPr lang="en-IT" smtClean="0"/>
              <a:t>20/11/24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9D1A1-2A14-49A2-7CC8-ED936F17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9DD17-FC6E-EA5D-FB83-F22C3E857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4B38-BEFE-9B48-AA6C-BFBC6E1A5A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0039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186A-A749-CD75-C8FC-02920D972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B19E3-FBF0-1F1B-6DED-C417FB888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28EFA-AEFC-1D43-37DC-30ABF6F55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DC4C5-36A9-5938-ECF0-FBDF946D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87C6E-41EB-A54D-BE13-EB9DBD0241DA}" type="datetimeFigureOut">
              <a:rPr lang="en-IT" smtClean="0"/>
              <a:t>20/11/24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24611-6153-A4EB-42E2-908D94862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F0D10-32C9-B4F2-DDAC-BDE706C2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4B38-BEFE-9B48-AA6C-BFBC6E1A5A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0325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5F37-241D-1901-2A90-A90BE10E6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78D3B-C910-5403-AAA8-EE03D9437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BCFEC-7AE4-BE72-22FB-ADD5C937D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1771E-25E6-DD46-D3E2-CE3EF1B6A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44F51-A22B-6673-E51C-18191AB86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16AE29-5887-8412-20D6-7B30FCDB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87C6E-41EB-A54D-BE13-EB9DBD0241DA}" type="datetimeFigureOut">
              <a:rPr lang="en-IT" smtClean="0"/>
              <a:t>20/11/24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113D60-EE15-84ED-0A3B-2383B9F0E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C9F32D-9435-8625-F50A-FE367B72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4B38-BEFE-9B48-AA6C-BFBC6E1A5A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2313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4839B-3BE3-BDB0-C60C-E9B6F60D9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B73A0-A79D-744D-7B14-021E99C1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87C6E-41EB-A54D-BE13-EB9DBD0241DA}" type="datetimeFigureOut">
              <a:rPr lang="en-IT" smtClean="0"/>
              <a:t>20/11/24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21F02D-36B2-87B6-7D5D-82B51F39F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5AB50-67CD-C64B-5733-65E624A0E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4B38-BEFE-9B48-AA6C-BFBC6E1A5A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5531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024ABA-C58F-269E-F6B7-6CBEDDA7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87C6E-41EB-A54D-BE13-EB9DBD0241DA}" type="datetimeFigureOut">
              <a:rPr lang="en-IT" smtClean="0"/>
              <a:t>20/11/24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3C439-E6BE-8003-2B38-790C9A704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4E614-B086-5E65-C1DC-C3FC0741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4B38-BEFE-9B48-AA6C-BFBC6E1A5A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25639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67D08-F030-190E-E5F6-32E18027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A01C9-9E1C-B491-BF59-4DEB25555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993751-05F6-ADCF-063F-23920035B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A7EDC-9F03-D3CA-0D03-81F0D9757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87C6E-41EB-A54D-BE13-EB9DBD0241DA}" type="datetimeFigureOut">
              <a:rPr lang="en-IT" smtClean="0"/>
              <a:t>20/11/24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D6030-22CB-936D-C69F-E5A0177B3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54AC4-F684-C7A4-660C-F70C4838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4B38-BEFE-9B48-AA6C-BFBC6E1A5A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8939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9C569-D680-1D0C-0FCA-FEFF2586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8B4C4F-38E1-EE07-0E4C-61F33FE259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6502A-31BE-FDB6-53C5-D4DE8D2EF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DA33F-8559-13A5-8740-3E9722446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87C6E-41EB-A54D-BE13-EB9DBD0241DA}" type="datetimeFigureOut">
              <a:rPr lang="en-IT" smtClean="0"/>
              <a:t>20/11/24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19FA5-BD63-33B1-B719-7E96EDA7B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AF16B-1C95-FF80-C686-6A27EB26C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4B38-BEFE-9B48-AA6C-BFBC6E1A5A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07692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9E98F8-9AB8-26A1-59B6-9F50F242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2F02E-8187-C58F-61C3-CD77A4B1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47378-0640-C397-DE8D-8B35FA6CC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F87C6E-41EB-A54D-BE13-EB9DBD0241DA}" type="datetimeFigureOut">
              <a:rPr lang="en-IT" smtClean="0"/>
              <a:t>20/11/24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CEBCB-FE64-C71B-EFA0-A93E16A58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1DF79-F5BE-878E-C6FE-779EBCC25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A24B38-BEFE-9B48-AA6C-BFBC6E1A5A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3430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apple-tree-apple-orchard-380196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38F58B-6905-6540-3D97-EB6850696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4944" y="1524000"/>
            <a:ext cx="5818909" cy="2162175"/>
          </a:xfrm>
        </p:spPr>
        <p:txBody>
          <a:bodyPr/>
          <a:lstStyle/>
          <a:p>
            <a:br>
              <a:rPr lang="en-US" i="1" dirty="0"/>
            </a:br>
            <a:r>
              <a:rPr lang="en-GB" dirty="0"/>
              <a:t>Enhancing sustainability and innovation through Geographical Indications in organic fruit breeding</a:t>
            </a:r>
            <a:br>
              <a:rPr lang="en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5BC05D2-6FD9-7109-486A-068F674DAD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1600" dirty="0"/>
              <a:t>Parma, 21/11/2024 </a:t>
            </a:r>
          </a:p>
          <a:p>
            <a:r>
              <a:rPr lang="it-IT" sz="1600" dirty="0"/>
              <a:t>Mariagiulia Mariani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F868B73-7F66-E4E4-7B7F-84CD29263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927" y="3560301"/>
            <a:ext cx="5818927" cy="855663"/>
          </a:xfrm>
        </p:spPr>
        <p:txBody>
          <a:bodyPr/>
          <a:lstStyle/>
          <a:p>
            <a:r>
              <a:rPr lang="en-GB" sz="2000" i="0" dirty="0">
                <a:latin typeface="Montserrat" pitchFamily="2" charset="77"/>
              </a:rPr>
              <a:t>International Conference on "The Role of Origin in the Sustainability of Localised Food Systems, in particular, the role of circular economy in Geographical Indications"</a:t>
            </a:r>
            <a:endParaRPr lang="it-IT" sz="2000" i="0" dirty="0"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7E80B-207B-1037-75F4-4109560DA1D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13416" r="55007" b="-12"/>
          <a:stretch/>
        </p:blipFill>
        <p:spPr bwMode="auto">
          <a:xfrm>
            <a:off x="0" y="0"/>
            <a:ext cx="539877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0217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F99A1-175C-6100-E42A-0D920648F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9408987-247F-8F1F-E2FE-9DF2DDE12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dirty="0"/>
              <a:t>Cases: PDO Sidra de Asturias</a:t>
            </a:r>
            <a:r>
              <a:rPr lang="en-US" dirty="0"/>
              <a:t> (</a:t>
            </a:r>
            <a:r>
              <a:rPr lang="it-IT" dirty="0" err="1"/>
              <a:t>Spain</a:t>
            </a:r>
            <a:r>
              <a:rPr lang="it-IT" dirty="0"/>
              <a:t>)</a:t>
            </a:r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F39A5C21-E03A-4BCF-A189-7CBAD0646E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631263"/>
              </p:ext>
            </p:extLst>
          </p:nvPr>
        </p:nvGraphicFramePr>
        <p:xfrm>
          <a:off x="831459" y="1240233"/>
          <a:ext cx="10406811" cy="322852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10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5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9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9827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 medium"/>
                          <a:cs typeface="Montserrat medium"/>
                        </a:rPr>
                        <a:t>Developer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 medium"/>
                          <a:cs typeface="Montserrat medium"/>
                        </a:rPr>
                        <a:t>Need/Aim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 medium"/>
                          <a:cs typeface="Montserrat medium"/>
                        </a:rPr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 medium"/>
                          <a:cs typeface="Montserrat medium"/>
                        </a:rPr>
                        <a:t>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701">
                <a:tc>
                  <a:txBody>
                    <a:bodyPr/>
                    <a:lstStyle/>
                    <a:p>
                      <a:pPr>
                        <a:spcAft>
                          <a:spcPts val="400"/>
                        </a:spcAft>
                      </a:pPr>
                      <a:r>
                        <a:rPr lang="en-US" sz="1350" kern="1200" dirty="0">
                          <a:effectLst/>
                          <a:latin typeface="Montserrat medium"/>
                          <a:cs typeface="Montserrat medium"/>
                        </a:rPr>
                        <a:t>PPP (Ministry, cider apple producers and cider houses, SERIDA and </a:t>
                      </a:r>
                      <a:r>
                        <a:rPr lang="en-US" sz="1350" kern="1200" dirty="0" err="1">
                          <a:effectLst/>
                          <a:latin typeface="Montserrat medium"/>
                          <a:cs typeface="Montserrat medium"/>
                        </a:rPr>
                        <a:t>Asturian</a:t>
                      </a:r>
                      <a:r>
                        <a:rPr lang="en-US" sz="1350" kern="1200" dirty="0">
                          <a:effectLst/>
                          <a:latin typeface="Montserrat medium"/>
                          <a:cs typeface="Montserrat medium"/>
                        </a:rPr>
                        <a:t> population)</a:t>
                      </a:r>
                      <a:r>
                        <a:rPr lang="en-US" dirty="0">
                          <a:effectLst/>
                          <a:latin typeface="Montserrat medium"/>
                          <a:cs typeface="Montserrat medium"/>
                        </a:rPr>
                        <a:t> </a:t>
                      </a:r>
                      <a:endParaRPr lang="en-US" dirty="0">
                        <a:latin typeface="Montserrat medium"/>
                        <a:cs typeface="Montserrat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Value the </a:t>
                      </a:r>
                      <a:r>
                        <a:rPr lang="en-US" sz="1350" b="1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genetic diversity </a:t>
                      </a: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of apple varieties and encourage their use.</a:t>
                      </a:r>
                    </a:p>
                    <a:p>
                      <a:pPr>
                        <a:spcAft>
                          <a:spcPts val="40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Defend a </a:t>
                      </a:r>
                      <a:r>
                        <a:rPr lang="en-US" sz="1350" b="1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traditional product</a:t>
                      </a: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 (cider).</a:t>
                      </a:r>
                    </a:p>
                    <a:p>
                      <a:pPr>
                        <a:spcAft>
                          <a:spcPts val="40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Enhancing </a:t>
                      </a:r>
                      <a:r>
                        <a:rPr lang="en-US" sz="1350" b="1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local rural economy</a:t>
                      </a: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 and development.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40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Participative development of varieties.</a:t>
                      </a:r>
                    </a:p>
                    <a:p>
                      <a:pPr>
                        <a:spcAft>
                          <a:spcPts val="40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End-users’ involvement, e.g., connection with consumers.</a:t>
                      </a:r>
                    </a:p>
                    <a:p>
                      <a:pPr>
                        <a:spcAft>
                          <a:spcPts val="40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Cultivating trust base community and relations.</a:t>
                      </a:r>
                    </a:p>
                    <a:p>
                      <a:pPr>
                        <a:spcAft>
                          <a:spcPts val="40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Exchanging experiences, knowledge and info</a:t>
                      </a:r>
                      <a:r>
                        <a:rPr lang="en-US" dirty="0">
                          <a:effectLst/>
                          <a:latin typeface="Montserrat medium"/>
                          <a:cs typeface="Montserrat medium"/>
                        </a:rPr>
                        <a:t> </a:t>
                      </a:r>
                      <a:endParaRPr lang="en-US" dirty="0">
                        <a:latin typeface="Montserrat medium"/>
                        <a:cs typeface="Montserrat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40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Vertical connection in the sector.</a:t>
                      </a:r>
                    </a:p>
                    <a:p>
                      <a:pPr>
                        <a:spcAft>
                          <a:spcPts val="40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Innovative partnership with research</a:t>
                      </a:r>
                      <a:r>
                        <a:rPr lang="en-US" sz="1350" kern="1200" baseline="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 and </a:t>
                      </a: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civil society organizations.</a:t>
                      </a:r>
                    </a:p>
                    <a:p>
                      <a:pPr>
                        <a:spcAft>
                          <a:spcPts val="40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New communication tools and supports.</a:t>
                      </a:r>
                    </a:p>
                    <a:p>
                      <a:pPr>
                        <a:spcAft>
                          <a:spcPts val="40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Montserrat medium"/>
                          <a:ea typeface="+mn-ea"/>
                          <a:cs typeface="Montserrat medium"/>
                        </a:rPr>
                        <a:t>Events for sharing taste and heritage.</a:t>
                      </a:r>
                      <a:r>
                        <a:rPr lang="en-US" dirty="0">
                          <a:effectLst/>
                          <a:latin typeface="Montserrat medium"/>
                          <a:cs typeface="Montserrat medium"/>
                        </a:rPr>
                        <a:t> </a:t>
                      </a:r>
                      <a:endParaRPr lang="en-US" dirty="0">
                        <a:latin typeface="Montserrat medium"/>
                        <a:cs typeface="Montserrat med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333DF30-2792-06E2-6658-1A32A2538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823" y="4071342"/>
            <a:ext cx="2501121" cy="2534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7925E1-3CBB-CAC5-46FF-412209012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59" y="4071342"/>
            <a:ext cx="3835364" cy="25475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FF85F1-9667-C065-694B-DDA3C945F568}"/>
              </a:ext>
            </a:extLst>
          </p:cNvPr>
          <p:cNvSpPr txBox="1"/>
          <p:nvPr/>
        </p:nvSpPr>
        <p:spPr>
          <a:xfrm>
            <a:off x="7402906" y="4719483"/>
            <a:ext cx="3835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 PDO for Asturian cider that involves over 70 traditional apple varieties, managed through a public-private partnership that fosters collaboration and biodiversity conservation.</a:t>
            </a:r>
            <a:r>
              <a:rPr lang="en-IT" sz="1600" dirty="0">
                <a:effectLst/>
                <a:latin typeface="Montserrat" pitchFamily="2" charset="77"/>
              </a:rPr>
              <a:t> </a:t>
            </a:r>
            <a:endParaRPr lang="en-IT" sz="16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2730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B7B6B-4C3C-B5D4-6D97-AFE0FCC1A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A87A4B-D0B0-4E57-243B-CA258882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dirty="0"/>
              <a:t>Cases: PDO </a:t>
            </a:r>
            <a:r>
              <a:rPr lang="en-GB" dirty="0" err="1"/>
              <a:t>Susina</a:t>
            </a:r>
            <a:r>
              <a:rPr lang="en-GB" dirty="0"/>
              <a:t> di Dro (</a:t>
            </a:r>
            <a:r>
              <a:rPr lang="it-IT" dirty="0" err="1"/>
              <a:t>Italy</a:t>
            </a:r>
            <a:r>
              <a:rPr lang="it-IT" dirty="0"/>
              <a:t>)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8F04F60-EE5D-2CE7-AFC6-FF2FB7C6E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31459" y="3662385"/>
            <a:ext cx="4477960" cy="2815751"/>
          </a:xfrm>
          <a:prstGeom prst="rect">
            <a:avLst/>
          </a:prstGeom>
        </p:spPr>
      </p:pic>
      <p:graphicFrame>
        <p:nvGraphicFramePr>
          <p:cNvPr id="4" name="Content Placeholder 18">
            <a:extLst>
              <a:ext uri="{FF2B5EF4-FFF2-40B4-BE49-F238E27FC236}">
                <a16:creationId xmlns:a16="http://schemas.microsoft.com/office/drawing/2014/main" id="{D6A8AB85-3999-4A25-051D-395E190F84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4644840"/>
              </p:ext>
            </p:extLst>
          </p:nvPr>
        </p:nvGraphicFramePr>
        <p:xfrm>
          <a:off x="831460" y="1099260"/>
          <a:ext cx="10583792" cy="3377941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206708">
                  <a:extLst>
                    <a:ext uri="{9D8B030D-6E8A-4147-A177-3AD203B41FA5}">
                      <a16:colId xmlns:a16="http://schemas.microsoft.com/office/drawing/2014/main" val="1984448665"/>
                    </a:ext>
                  </a:extLst>
                </a:gridCol>
                <a:gridCol w="2551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9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6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321"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  <a:tabLst>
                          <a:tab pos="190500" algn="l"/>
                        </a:tabLst>
                        <a:defRPr/>
                      </a:pPr>
                      <a:r>
                        <a:rPr lang="it-IT" sz="1800" b="1" kern="1200" dirty="0" err="1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+mn-cs"/>
                        </a:rPr>
                        <a:t>Developper</a:t>
                      </a:r>
                      <a:endParaRPr sz="1800" b="1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9920" marR="1992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  <a:tabLst>
                          <a:tab pos="190500" algn="l"/>
                        </a:tabLst>
                        <a:defRPr/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+mn-cs"/>
                        </a:rPr>
                        <a:t>Need/Aim </a:t>
                      </a:r>
                      <a:endParaRPr sz="1800" b="1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9920" marR="1992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  <a:tabLst>
                          <a:tab pos="190500" algn="l"/>
                        </a:tabLst>
                        <a:defRPr/>
                      </a:pPr>
                      <a:r>
                        <a:rPr lang="en-GB" sz="1800" b="1" dirty="0">
                          <a:latin typeface="Montserrat" pitchFamily="2" charset="77"/>
                        </a:rPr>
                        <a:t>Process</a:t>
                      </a:r>
                      <a:endParaRPr lang="en-GB" sz="1800" b="1" dirty="0">
                        <a:latin typeface="Montserrat" pitchFamily="2" charset="77"/>
                        <a:ea typeface="Times New Roman"/>
                        <a:cs typeface="Times New Roman"/>
                      </a:endParaRPr>
                    </a:p>
                  </a:txBody>
                  <a:tcPr marL="19920" marR="1992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  <a:tabLst>
                          <a:tab pos="190500" algn="l"/>
                        </a:tabLst>
                        <a:defRPr/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+mn-cs"/>
                        </a:rPr>
                        <a:t>Outputs</a:t>
                      </a:r>
                      <a:endParaRPr sz="1800" b="1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9920" marR="199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45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50" b="0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+mn-cs"/>
                        </a:rPr>
                        <a:t>Operative group of Trento province. </a:t>
                      </a:r>
                    </a:p>
                    <a:p>
                      <a:pPr algn="just">
                        <a:spcBef>
                          <a:spcPts val="500"/>
                        </a:spcBef>
                        <a:spcAft>
                          <a:spcPts val="500"/>
                        </a:spcAft>
                        <a:defRPr/>
                      </a:pPr>
                      <a:endParaRPr lang="en-GB" sz="1350" b="0" dirty="0">
                        <a:latin typeface="Montserrat" pitchFamily="2" charset="77"/>
                      </a:endParaRPr>
                    </a:p>
                  </a:txBody>
                  <a:tcPr marL="19920" marR="1992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500"/>
                        </a:spcBef>
                        <a:spcAft>
                          <a:spcPts val="500"/>
                        </a:spcAft>
                        <a:defRPr/>
                      </a:pPr>
                      <a:r>
                        <a:rPr lang="en-US" sz="1350" b="0" dirty="0">
                          <a:latin typeface="Montserrat" pitchFamily="2" charset="77"/>
                        </a:rPr>
                        <a:t>Enhancing local and/or rural development.</a:t>
                      </a:r>
                      <a:endParaRPr lang="en-GB" sz="1350" b="0" dirty="0">
                        <a:latin typeface="Montserrat" pitchFamily="2" charset="77"/>
                      </a:endParaRPr>
                    </a:p>
                    <a:p>
                      <a:pPr>
                        <a:spcBef>
                          <a:spcPts val="500"/>
                        </a:spcBef>
                        <a:spcAft>
                          <a:spcPts val="500"/>
                        </a:spcAft>
                        <a:defRPr/>
                      </a:pPr>
                      <a:r>
                        <a:rPr lang="en-US" sz="1350" b="0" dirty="0">
                          <a:latin typeface="Montserrat" pitchFamily="2" charset="77"/>
                        </a:rPr>
                        <a:t>Increasing economic opportunities in rural areas.</a:t>
                      </a:r>
                      <a:endParaRPr lang="en-GB" sz="1350" b="0" dirty="0">
                        <a:latin typeface="Montserrat" pitchFamily="2" charset="77"/>
                      </a:endParaRPr>
                    </a:p>
                    <a:p>
                      <a:pPr algn="just">
                        <a:spcBef>
                          <a:spcPts val="500"/>
                        </a:spcBef>
                        <a:spcAft>
                          <a:spcPts val="500"/>
                        </a:spcAft>
                        <a:defRPr/>
                      </a:pPr>
                      <a:r>
                        <a:rPr lang="en-US" sz="1350" b="0" dirty="0">
                          <a:latin typeface="Montserrat" pitchFamily="2" charset="77"/>
                        </a:rPr>
                        <a:t>Protection of agricultural biodiversity.</a:t>
                      </a:r>
                      <a:endParaRPr lang="en-GB" sz="1350" b="0" dirty="0">
                        <a:latin typeface="Montserrat" pitchFamily="2" charset="77"/>
                      </a:endParaRPr>
                    </a:p>
                  </a:txBody>
                  <a:tcPr marL="19920" marR="1992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  <a:tabLst>
                          <a:tab pos="190500" algn="l"/>
                        </a:tabLst>
                        <a:defRPr/>
                      </a:pPr>
                      <a:r>
                        <a:rPr lang="en-GB" sz="1350" b="0" dirty="0">
                          <a:latin typeface="Montserrat" pitchFamily="2" charset="77"/>
                        </a:rPr>
                        <a:t>Participative development of varieties.</a:t>
                      </a:r>
                      <a:endParaRPr sz="1350" b="0" dirty="0">
                        <a:latin typeface="Montserrat" pitchFamily="2" charset="77"/>
                      </a:endParaRPr>
                    </a:p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  <a:tabLst>
                          <a:tab pos="190500" algn="l"/>
                        </a:tabLst>
                        <a:defRPr/>
                      </a:pPr>
                      <a:r>
                        <a:rPr lang="en-US" sz="1350" b="0" dirty="0">
                          <a:latin typeface="Montserrat" pitchFamily="2" charset="77"/>
                        </a:rPr>
                        <a:t>End-users’ involvement, e.g., </a:t>
                      </a:r>
                      <a:r>
                        <a:rPr lang="en-GB" sz="1350" b="0" dirty="0">
                          <a:latin typeface="Montserrat" pitchFamily="2" charset="77"/>
                        </a:rPr>
                        <a:t>connection with consumers.</a:t>
                      </a:r>
                      <a:endParaRPr sz="1350" b="0" dirty="0">
                        <a:latin typeface="Montserrat" pitchFamily="2" charset="77"/>
                      </a:endParaRPr>
                    </a:p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  <a:tabLst>
                          <a:tab pos="190500" algn="l"/>
                        </a:tabLst>
                        <a:defRPr/>
                      </a:pPr>
                      <a:r>
                        <a:rPr lang="en-GB" sz="1350" b="0" dirty="0">
                          <a:latin typeface="Montserrat" pitchFamily="2" charset="77"/>
                        </a:rPr>
                        <a:t>Establishing connections with organic networks.</a:t>
                      </a:r>
                      <a:endParaRPr sz="1350" b="0" dirty="0">
                        <a:latin typeface="Montserrat" pitchFamily="2" charset="77"/>
                      </a:endParaRPr>
                    </a:p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  <a:tabLst>
                          <a:tab pos="190500" algn="l"/>
                        </a:tabLst>
                        <a:defRPr/>
                      </a:pPr>
                      <a:r>
                        <a:rPr lang="en-US" sz="1350" b="0" dirty="0">
                          <a:latin typeface="Montserrat" pitchFamily="2" charset="77"/>
                        </a:rPr>
                        <a:t>Cultivating trust base community and relations.</a:t>
                      </a:r>
                      <a:endParaRPr lang="en-GB" sz="1350" b="0" dirty="0">
                        <a:latin typeface="Montserrat" pitchFamily="2" charset="77"/>
                      </a:endParaRPr>
                    </a:p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  <a:tabLst>
                          <a:tab pos="190500" algn="l"/>
                        </a:tabLst>
                        <a:defRPr/>
                      </a:pPr>
                      <a:r>
                        <a:rPr lang="en-US" sz="1350" b="0" dirty="0">
                          <a:latin typeface="Montserrat" pitchFamily="2" charset="77"/>
                        </a:rPr>
                        <a:t>Exchanging experiences, knowledge and info.</a:t>
                      </a:r>
                      <a:endParaRPr lang="en-GB" sz="1350" b="0" dirty="0">
                        <a:solidFill>
                          <a:schemeClr val="tx1"/>
                        </a:solidFill>
                        <a:latin typeface="Montserrat" pitchFamily="2" charset="77"/>
                        <a:cs typeface="Times New Roman"/>
                      </a:endParaRPr>
                    </a:p>
                  </a:txBody>
                  <a:tcPr marL="19920" marR="1992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  <a:tabLst>
                          <a:tab pos="190500" algn="l"/>
                        </a:tabLst>
                        <a:defRPr/>
                      </a:pPr>
                      <a:r>
                        <a:rPr lang="en-US" sz="1350" b="0" dirty="0">
                          <a:latin typeface="Montserrat" pitchFamily="2" charset="77"/>
                        </a:rPr>
                        <a:t>Innovative market models, e.g.:</a:t>
                      </a:r>
                      <a:endParaRPr lang="en-GB" sz="1350" b="0" dirty="0">
                        <a:latin typeface="Montserrat" pitchFamily="2" charset="77"/>
                      </a:endParaRPr>
                    </a:p>
                    <a:p>
                      <a:pPr marL="291465" indent="-291465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0500" algn="l"/>
                        </a:tabLst>
                        <a:defRPr/>
                      </a:pPr>
                      <a:r>
                        <a:rPr lang="en-US" sz="1350" b="0" dirty="0">
                          <a:latin typeface="Montserrat" pitchFamily="2" charset="77"/>
                        </a:rPr>
                        <a:t>    </a:t>
                      </a:r>
                      <a:r>
                        <a:rPr lang="en-GB" sz="1350" b="0" dirty="0">
                          <a:latin typeface="Montserrat" pitchFamily="2" charset="77"/>
                        </a:rPr>
                        <a:t>-Multifunctionality and integration of tourism.</a:t>
                      </a:r>
                      <a:endParaRPr sz="1350" b="0" dirty="0">
                        <a:latin typeface="Montserrat" pitchFamily="2" charset="77"/>
                      </a:endParaRPr>
                    </a:p>
                    <a:p>
                      <a:pPr marL="291465" indent="-291465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0500" algn="l"/>
                        </a:tabLst>
                        <a:defRPr/>
                      </a:pPr>
                      <a:r>
                        <a:rPr lang="en-US" sz="1350" b="0" dirty="0">
                          <a:latin typeface="Montserrat" pitchFamily="2" charset="77"/>
                        </a:rPr>
                        <a:t> </a:t>
                      </a:r>
                      <a:r>
                        <a:rPr lang="en-US" sz="1350" b="0" baseline="0" dirty="0">
                          <a:latin typeface="Montserrat" pitchFamily="2" charset="77"/>
                        </a:rPr>
                        <a:t> </a:t>
                      </a:r>
                      <a:r>
                        <a:rPr lang="en-GB" sz="1350" b="0" dirty="0">
                          <a:latin typeface="Montserrat" pitchFamily="2" charset="77"/>
                        </a:rPr>
                        <a:t>-New options for the growth of the organic market, e.g., collaboration with public procurement.</a:t>
                      </a:r>
                    </a:p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  <a:tabLst>
                          <a:tab pos="190500" algn="l"/>
                        </a:tabLst>
                        <a:defRPr/>
                      </a:pPr>
                      <a:r>
                        <a:rPr lang="en-GB" sz="1350" b="0" dirty="0">
                          <a:latin typeface="Montserrat" pitchFamily="2" charset="77"/>
                        </a:rPr>
                        <a:t>Conservatories or other means of ensuring access to fruit plants.</a:t>
                      </a:r>
                    </a:p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  <a:defRPr/>
                      </a:pPr>
                      <a:r>
                        <a:rPr lang="en-GB" sz="1350" b="0" dirty="0">
                          <a:latin typeface="Montserrat" pitchFamily="2" charset="77"/>
                        </a:rPr>
                        <a:t>Exchanges of fruit plants among gardeners, farmers, scientists and researchers.</a:t>
                      </a:r>
                      <a:endParaRPr lang="en-GB" sz="1350" b="0" dirty="0">
                        <a:solidFill>
                          <a:schemeClr val="tx1"/>
                        </a:solidFill>
                        <a:latin typeface="Montserrat" pitchFamily="2" charset="77"/>
                        <a:cs typeface="Times New Roman"/>
                      </a:endParaRPr>
                    </a:p>
                  </a:txBody>
                  <a:tcPr marL="19920" marR="199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DFD63D1-C14E-5053-A290-37999B853619}"/>
              </a:ext>
            </a:extLst>
          </p:cNvPr>
          <p:cNvSpPr txBox="1"/>
          <p:nvPr/>
        </p:nvSpPr>
        <p:spPr>
          <a:xfrm>
            <a:off x="5737122" y="4822723"/>
            <a:ext cx="5678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 participatory initiative focused on improving the local plum variety through genetic and sanitary selection, ensuring high-quality nursery materials while involving a wide range of stakeholders.</a:t>
            </a:r>
            <a:r>
              <a:rPr lang="en-IT" sz="1600" dirty="0">
                <a:effectLst/>
                <a:latin typeface="Montserrat" pitchFamily="2" charset="77"/>
              </a:rPr>
              <a:t> </a:t>
            </a:r>
            <a:endParaRPr lang="en-IT" sz="16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0441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GB" dirty="0"/>
              <a:t>Governance-Focused SI in OFB</a:t>
            </a:r>
            <a:endParaRPr lang="it-IT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4E4BC5-C93D-2411-EA6D-B4250EDE2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459" y="1516465"/>
            <a:ext cx="4920412" cy="452598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b="1" dirty="0"/>
              <a:t>Aligns with policies </a:t>
            </a:r>
            <a:r>
              <a:rPr lang="en-IT" dirty="0"/>
              <a:t>on organic certification and biodiversity.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Uses "quality schemes" for </a:t>
            </a:r>
            <a:r>
              <a:rPr lang="en-IT" b="1" dirty="0"/>
              <a:t>financial incentives and collaboration</a:t>
            </a:r>
            <a:r>
              <a:rPr lang="en-IT" dirty="0"/>
              <a:t>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Focuses on </a:t>
            </a:r>
            <a:r>
              <a:rPr lang="en-IT" b="1" dirty="0"/>
              <a:t>collaborative breeding of local varieties</a:t>
            </a:r>
            <a:r>
              <a:rPr lang="en-IT" dirty="0"/>
              <a:t>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Meets policy requirements and seizes market opportunities. </a:t>
            </a:r>
          </a:p>
          <a:p>
            <a:endParaRPr lang="en-IT" dirty="0"/>
          </a:p>
        </p:txBody>
      </p:sp>
      <p:pic>
        <p:nvPicPr>
          <p:cNvPr id="4" name="Picture 3" descr="A person in a raincoat holding a bunch of cherries&#10;&#10;Description automatically generated">
            <a:extLst>
              <a:ext uri="{FF2B5EF4-FFF2-40B4-BE49-F238E27FC236}">
                <a16:creationId xmlns:a16="http://schemas.microsoft.com/office/drawing/2014/main" id="{D8F0CF00-E40C-316C-655A-9923DC4874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936"/>
          <a:stretch/>
        </p:blipFill>
        <p:spPr>
          <a:xfrm>
            <a:off x="6218905" y="1592709"/>
            <a:ext cx="5141636" cy="423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84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7F381-B5A3-746E-B166-6EEE827AF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5DFB91-AF7C-B784-B732-1BE98B440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it-IT" dirty="0" err="1"/>
              <a:t>Conclusions</a:t>
            </a:r>
            <a:r>
              <a:rPr lang="it-IT" dirty="0"/>
              <a:t>: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 for </a:t>
            </a:r>
            <a:r>
              <a:rPr lang="it-IT" dirty="0" err="1"/>
              <a:t>transformation</a:t>
            </a:r>
            <a:r>
              <a:rPr lang="it-IT" dirty="0"/>
              <a:t>?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6BA555B-33EA-6A89-1955-698E914978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809265"/>
              </p:ext>
            </p:extLst>
          </p:nvPr>
        </p:nvGraphicFramePr>
        <p:xfrm>
          <a:off x="5648628" y="1398076"/>
          <a:ext cx="589936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E8CFA40-BDC0-3029-04B8-2A3DABC11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8102656"/>
              </p:ext>
            </p:extLst>
          </p:nvPr>
        </p:nvGraphicFramePr>
        <p:xfrm>
          <a:off x="226136" y="2094270"/>
          <a:ext cx="5422491" cy="2890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02054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38F58B-6905-6540-3D97-EB6850696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4944" y="1524000"/>
            <a:ext cx="5818909" cy="2162175"/>
          </a:xfrm>
        </p:spPr>
        <p:txBody>
          <a:bodyPr/>
          <a:lstStyle/>
          <a:p>
            <a:br>
              <a:rPr lang="en-US" i="1" dirty="0"/>
            </a:b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F868B73-7F66-E4E4-7B7F-84CD29263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927" y="2564781"/>
            <a:ext cx="5818927" cy="479502"/>
          </a:xfrm>
        </p:spPr>
        <p:txBody>
          <a:bodyPr/>
          <a:lstStyle/>
          <a:p>
            <a:r>
              <a:rPr lang="it-IT" sz="2400" i="0" dirty="0">
                <a:latin typeface="Montserrat" pitchFamily="2" charset="77"/>
              </a:rPr>
              <a:t>Thanks for </a:t>
            </a:r>
            <a:r>
              <a:rPr lang="it-IT" sz="2400" i="0" dirty="0" err="1">
                <a:latin typeface="Montserrat" pitchFamily="2" charset="77"/>
              </a:rPr>
              <a:t>your</a:t>
            </a:r>
            <a:r>
              <a:rPr lang="it-IT" sz="2400" i="0" dirty="0">
                <a:latin typeface="Montserrat" pitchFamily="2" charset="77"/>
              </a:rPr>
              <a:t> </a:t>
            </a:r>
            <a:r>
              <a:rPr lang="it-IT" sz="2400" i="0" dirty="0" err="1">
                <a:latin typeface="Montserrat" pitchFamily="2" charset="77"/>
              </a:rPr>
              <a:t>attention</a:t>
            </a:r>
            <a:r>
              <a:rPr lang="it-IT" sz="2400" i="0" dirty="0">
                <a:latin typeface="Montserrat" pitchFamily="2" charset="77"/>
              </a:rPr>
              <a:t>!</a:t>
            </a:r>
          </a:p>
          <a:p>
            <a:endParaRPr lang="it-IT" sz="2400" i="0" dirty="0"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7E80B-207B-1037-75F4-4109560DA1D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13416" r="55007" b="-12"/>
          <a:stretch/>
        </p:blipFill>
        <p:spPr bwMode="auto">
          <a:xfrm>
            <a:off x="0" y="0"/>
            <a:ext cx="539877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F9FD5A-B24E-2CC5-00B2-413F3F2688A5}"/>
              </a:ext>
            </a:extLst>
          </p:cNvPr>
          <p:cNvSpPr txBox="1"/>
          <p:nvPr/>
        </p:nvSpPr>
        <p:spPr>
          <a:xfrm>
            <a:off x="5914926" y="3685697"/>
            <a:ext cx="508017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Montserrat" pitchFamily="2" charset="77"/>
              </a:rPr>
              <a:t>Mariagiulia Mariani</a:t>
            </a:r>
          </a:p>
          <a:p>
            <a:br>
              <a:rPr lang="en-US" sz="2200" b="1" i="1" dirty="0">
                <a:latin typeface="Montserrat" pitchFamily="2" charset="77"/>
              </a:rPr>
            </a:br>
            <a:r>
              <a:rPr lang="it-IT" sz="2200" b="1" dirty="0" err="1">
                <a:latin typeface="Montserrat" pitchFamily="2" charset="77"/>
              </a:rPr>
              <a:t>mariagiulia.mariani@agr.unipi.it</a:t>
            </a:r>
            <a:endParaRPr lang="en-IT" sz="22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272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914C86-1D4F-8E79-C23B-2823E871B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458" y="1516465"/>
            <a:ext cx="9525411" cy="500286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Needs</a:t>
            </a:r>
            <a:r>
              <a:rPr lang="it-IT" dirty="0"/>
              <a:t> and </a:t>
            </a:r>
            <a:r>
              <a:rPr lang="it-IT" dirty="0" err="1"/>
              <a:t>potential</a:t>
            </a:r>
            <a:r>
              <a:rPr lang="it-IT" dirty="0"/>
              <a:t> of the Organic </a:t>
            </a:r>
            <a:r>
              <a:rPr lang="it-IT" dirty="0" err="1"/>
              <a:t>Fruit</a:t>
            </a:r>
            <a:r>
              <a:rPr lang="it-IT" dirty="0"/>
              <a:t> Breeding </a:t>
            </a:r>
            <a:r>
              <a:rPr lang="it-IT" dirty="0" err="1"/>
              <a:t>sector</a:t>
            </a:r>
            <a:endParaRPr lang="it-IT" dirty="0"/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dirty="0"/>
              <a:t>The </a:t>
            </a:r>
            <a:r>
              <a:rPr lang="it-IT" dirty="0" err="1"/>
              <a:t>role</a:t>
            </a:r>
            <a:r>
              <a:rPr lang="it-IT" dirty="0"/>
              <a:t> of Social Innovation: </a:t>
            </a:r>
            <a:r>
              <a:rPr lang="it-IT" dirty="0" err="1"/>
              <a:t>InnOBreed</a:t>
            </a:r>
            <a:r>
              <a:rPr lang="it-IT" dirty="0"/>
              <a:t> project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GIs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Social Innovation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dirty="0"/>
              <a:t>Case studies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Conclusions</a:t>
            </a:r>
            <a:endParaRPr lang="it-IT" dirty="0"/>
          </a:p>
          <a:p>
            <a:pPr algn="l">
              <a:lnSpc>
                <a:spcPct val="100000"/>
              </a:lnSpc>
            </a:pPr>
            <a:endParaRPr lang="it-IT" dirty="0"/>
          </a:p>
          <a:p>
            <a:pPr algn="l">
              <a:lnSpc>
                <a:spcPct val="100000"/>
              </a:lnSpc>
            </a:pPr>
            <a:endParaRPr lang="it-IT" dirty="0"/>
          </a:p>
          <a:p>
            <a:pPr algn="l">
              <a:lnSpc>
                <a:spcPct val="100000"/>
              </a:lnSpc>
            </a:pPr>
            <a:endParaRPr lang="it-IT" dirty="0"/>
          </a:p>
          <a:p>
            <a:pPr algn="l">
              <a:lnSpc>
                <a:spcPct val="100000"/>
              </a:lnSpc>
            </a:pPr>
            <a:endParaRPr lang="it-IT" dirty="0"/>
          </a:p>
          <a:p>
            <a:pPr algn="l">
              <a:lnSpc>
                <a:spcPct val="100000"/>
              </a:lnSpc>
            </a:pPr>
            <a:endParaRPr lang="it-IT" sz="24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59DB2A0-9855-AA81-7F57-CB3397FF8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459" y="379864"/>
            <a:ext cx="10954141" cy="719394"/>
          </a:xfrm>
        </p:spPr>
        <p:txBody>
          <a:bodyPr anchor="t">
            <a:normAutofit/>
          </a:bodyPr>
          <a:lstStyle/>
          <a:p>
            <a:r>
              <a:rPr lang="it-IT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381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68DCD-3626-4023-A7FE-19D64682D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CF3B83-8C9E-7789-0F04-D5B4F4E48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458" y="1516465"/>
            <a:ext cx="10642787" cy="2244374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Geographical Indications in the EU are aligning with biodiversity goals, </a:t>
            </a:r>
            <a:r>
              <a:rPr lang="en-GB" dirty="0"/>
              <a:t>incentivizing: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sustainable farming practices,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cultural practices and landscapes,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social processes related to biodiversity management</a:t>
            </a:r>
            <a:endParaRPr lang="en-GB" sz="2000" dirty="0"/>
          </a:p>
          <a:p>
            <a:pPr algn="r"/>
            <a:r>
              <a:rPr lang="en-GB" sz="2000" i="1" dirty="0"/>
              <a:t>(</a:t>
            </a:r>
            <a:r>
              <a:rPr lang="en-GB" sz="2100" i="1" dirty="0" err="1"/>
              <a:t>Bérard</a:t>
            </a:r>
            <a:r>
              <a:rPr lang="en-GB" sz="2100" i="1" dirty="0"/>
              <a:t> et al., 2008, </a:t>
            </a:r>
            <a:r>
              <a:rPr lang="en-GB" sz="2100" i="1" dirty="0" err="1"/>
              <a:t>Belletti</a:t>
            </a:r>
            <a:r>
              <a:rPr lang="en-GB" sz="2100" i="1" dirty="0"/>
              <a:t> et al., 2015; Bowen &amp; Zapata, 2009)</a:t>
            </a:r>
          </a:p>
          <a:p>
            <a:pPr algn="l">
              <a:lnSpc>
                <a:spcPct val="100000"/>
              </a:lnSpc>
            </a:pPr>
            <a:endParaRPr lang="it-IT" dirty="0"/>
          </a:p>
          <a:p>
            <a:pPr algn="l">
              <a:lnSpc>
                <a:spcPct val="100000"/>
              </a:lnSpc>
            </a:pPr>
            <a:endParaRPr lang="it-IT" dirty="0"/>
          </a:p>
          <a:p>
            <a:pPr algn="l">
              <a:lnSpc>
                <a:spcPct val="100000"/>
              </a:lnSpc>
            </a:pPr>
            <a:endParaRPr lang="it-IT" dirty="0"/>
          </a:p>
          <a:p>
            <a:pPr algn="l">
              <a:lnSpc>
                <a:spcPct val="100000"/>
              </a:lnSpc>
            </a:pPr>
            <a:endParaRPr lang="it-IT" dirty="0"/>
          </a:p>
          <a:p>
            <a:pPr algn="l">
              <a:lnSpc>
                <a:spcPct val="100000"/>
              </a:lnSpc>
            </a:pPr>
            <a:endParaRPr lang="it-IT" sz="24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F19712-48F6-1337-9FE5-3B8C3679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459" y="379864"/>
            <a:ext cx="10954141" cy="719394"/>
          </a:xfrm>
        </p:spPr>
        <p:txBody>
          <a:bodyPr anchor="t">
            <a:normAutofit/>
          </a:bodyPr>
          <a:lstStyle/>
          <a:p>
            <a:r>
              <a:rPr lang="it-IT" dirty="0"/>
              <a:t>The </a:t>
            </a:r>
            <a:r>
              <a:rPr lang="it-IT" dirty="0" err="1"/>
              <a:t>context</a:t>
            </a:r>
            <a:endParaRPr lang="it-IT" dirty="0"/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0AFB4500-BD85-7E6A-7587-36EECEDBDE32}"/>
              </a:ext>
            </a:extLst>
          </p:cNvPr>
          <p:cNvSpPr txBox="1">
            <a:spLocks/>
          </p:cNvSpPr>
          <p:nvPr/>
        </p:nvSpPr>
        <p:spPr>
          <a:xfrm>
            <a:off x="865873" y="3760839"/>
            <a:ext cx="10642787" cy="2595716"/>
          </a:xfrm>
          <a:prstGeom prst="rect">
            <a:avLst/>
          </a:prstGeom>
        </p:spPr>
        <p:txBody>
          <a:bodyPr vert="horz" lIns="46800" tIns="45720" rIns="46800" bIns="45720" rtlCol="0">
            <a:normAutofit fontScale="77500" lnSpcReduction="20000"/>
          </a:bodyPr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25" kern="1200">
                <a:solidFill>
                  <a:schemeClr val="tx1"/>
                </a:solidFill>
                <a:latin typeface="Montserrat SemiBold" panose="000007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25" kern="1200">
                <a:solidFill>
                  <a:schemeClr val="tx1"/>
                </a:solidFill>
                <a:latin typeface="Montserrat SemiBold" panose="000007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25" kern="1200">
                <a:solidFill>
                  <a:schemeClr val="tx1"/>
                </a:solidFill>
                <a:latin typeface="Montserrat SemiBold" panose="000007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25" kern="1200">
                <a:solidFill>
                  <a:schemeClr val="tx1"/>
                </a:solidFill>
                <a:latin typeface="Montserrat SemiBold" panose="000007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Montserrat" pitchFamily="2" charset="77"/>
              </a:rPr>
              <a:t>Impact on biodiversity varies.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Montserrat" pitchFamily="2" charset="77"/>
              </a:rPr>
              <a:t>embracing </a:t>
            </a:r>
            <a:r>
              <a:rPr lang="en-GB" dirty="0" err="1">
                <a:latin typeface="Montserrat" pitchFamily="2" charset="77"/>
              </a:rPr>
              <a:t>agro</a:t>
            </a:r>
            <a:r>
              <a:rPr lang="en-GB" dirty="0">
                <a:latin typeface="Montserrat" pitchFamily="2" charset="77"/>
              </a:rPr>
              <a:t>-ecological practices, which focus on soil health, organic methods, and local adaptations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Montserrat" pitchFamily="2" charset="77"/>
              </a:rPr>
              <a:t>incorporating sustainability criteria that specifically address biodiversity conservation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GB" dirty="0">
                <a:latin typeface="Montserrat" pitchFamily="2" charset="77"/>
              </a:rPr>
              <a:t>ddressing single vs. multiple varieties or techniques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</a:t>
            </a:r>
            <a:r>
              <a:rPr lang="en-GB" dirty="0">
                <a:latin typeface="Montserrat" pitchFamily="2" charset="77"/>
              </a:rPr>
              <a:t>conomic and power relations between stakeholders. </a:t>
            </a:r>
            <a:endParaRPr lang="it-IT" dirty="0"/>
          </a:p>
          <a:p>
            <a:pPr algn="l">
              <a:lnSpc>
                <a:spcPct val="100000"/>
              </a:lnSpc>
            </a:pPr>
            <a:endParaRPr lang="it-IT" dirty="0"/>
          </a:p>
          <a:p>
            <a:pPr algn="l">
              <a:lnSpc>
                <a:spcPct val="100000"/>
              </a:lnSpc>
            </a:pPr>
            <a:endParaRPr lang="it-IT" sz="2400" b="1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35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3F0C8A-587D-FFDC-F99B-3B53A2EF3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3880"/>
          </a:xfrm>
        </p:spPr>
        <p:txBody>
          <a:bodyPr>
            <a:normAutofit/>
          </a:bodyPr>
          <a:lstStyle/>
          <a:p>
            <a:r>
              <a:rPr lang="en-IT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goal of the presentation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270F367-AC5B-7794-21B2-F087FD727C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339288"/>
              </p:ext>
            </p:extLst>
          </p:nvPr>
        </p:nvGraphicFramePr>
        <p:xfrm>
          <a:off x="204018" y="1371600"/>
          <a:ext cx="6978447" cy="5014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4A0C7C0-86C7-B06B-4477-2DDF157FC791}"/>
              </a:ext>
            </a:extLst>
          </p:cNvPr>
          <p:cNvSpPr txBox="1"/>
          <p:nvPr/>
        </p:nvSpPr>
        <p:spPr>
          <a:xfrm>
            <a:off x="7079225" y="2219010"/>
            <a:ext cx="463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… in the </a:t>
            </a:r>
            <a:r>
              <a:rPr lang="en-IT" dirty="0">
                <a:latin typeface="Montserrat" pitchFamily="2" charset="77"/>
              </a:rPr>
              <a:t>Organic</a:t>
            </a:r>
            <a:r>
              <a:rPr lang="en-IT" dirty="0"/>
              <a:t> Fruit Breeding Sector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D93A0E1-C2FB-1740-0BB3-939AFEE319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3223640"/>
              </p:ext>
            </p:extLst>
          </p:nvPr>
        </p:nvGraphicFramePr>
        <p:xfrm>
          <a:off x="5350387" y="3000937"/>
          <a:ext cx="8128000" cy="3090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80493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/>
              <a:t>Multitrait</a:t>
            </a:r>
            <a:r>
              <a:rPr lang="en-GB" b="1" dirty="0"/>
              <a:t> varieties </a:t>
            </a:r>
            <a:r>
              <a:rPr lang="en-GB" dirty="0"/>
              <a:t>are needed to address pest resistance, abiotic stress tolerance, and nutritional enhancement.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Cultivars tailored to </a:t>
            </a:r>
            <a:r>
              <a:rPr lang="en-GB" b="1" dirty="0"/>
              <a:t>organic practices and environments</a:t>
            </a:r>
            <a:r>
              <a:rPr lang="en-GB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Multifunctional varieties </a:t>
            </a:r>
            <a:r>
              <a:rPr lang="en-GB" dirty="0"/>
              <a:t>serving multiple purposes, including landscape aesthetics and socio-economic support.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Aligning with evolving consumer preferences </a:t>
            </a:r>
            <a:r>
              <a:rPr lang="en-GB" dirty="0"/>
              <a:t>to ensure market demand and economic viability for farmers.</a:t>
            </a:r>
          </a:p>
          <a:p>
            <a:pPr algn="r"/>
            <a:r>
              <a:rPr lang="en-US" sz="2000" i="1" dirty="0">
                <a:effectLst/>
                <a:latin typeface="Montserrat" pitchFamily="2" charset="77"/>
                <a:ea typeface="Arial Unicode MS" panose="020B0604020202020204" pitchFamily="34" charset="-128"/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effectLst/>
                <a:latin typeface="Montserrat" pitchFamily="2" charset="77"/>
                <a:ea typeface="Arial Unicode MS" panose="020B0604020202020204" pitchFamily="34" charset="-128"/>
                <a:cs typeface="Times New Roman" panose="02020603050405020304" pitchFamily="18" charset="0"/>
              </a:rPr>
              <a:t>Chable</a:t>
            </a:r>
            <a:r>
              <a:rPr lang="en-US" sz="2000" i="1" dirty="0">
                <a:effectLst/>
                <a:latin typeface="Montserrat" pitchFamily="2" charset="77"/>
                <a:ea typeface="Arial Unicode MS" panose="020B0604020202020204" pitchFamily="34" charset="-128"/>
                <a:cs typeface="Times New Roman" panose="02020603050405020304" pitchFamily="18" charset="0"/>
              </a:rPr>
              <a:t> et al. 2020) </a:t>
            </a:r>
            <a:endParaRPr lang="en-IT" sz="2000" i="1" dirty="0"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it-IT" dirty="0"/>
              <a:t>Challenges in the Organic </a:t>
            </a:r>
            <a:r>
              <a:rPr lang="it-IT" dirty="0" err="1"/>
              <a:t>Fruit</a:t>
            </a:r>
            <a:r>
              <a:rPr lang="it-IT" dirty="0"/>
              <a:t> Breeding </a:t>
            </a:r>
            <a:r>
              <a:rPr lang="it-IT" dirty="0" err="1"/>
              <a:t>sector</a:t>
            </a:r>
            <a:endParaRPr lang="it-IT" dirty="0"/>
          </a:p>
        </p:txBody>
      </p:sp>
      <p:pic>
        <p:nvPicPr>
          <p:cNvPr id="2" name="Picture 1" descr="A close-up of a tree with apples&#10;&#10;Description automatically generated">
            <a:extLst>
              <a:ext uri="{FF2B5EF4-FFF2-40B4-BE49-F238E27FC236}">
                <a16:creationId xmlns:a16="http://schemas.microsoft.com/office/drawing/2014/main" id="{4978B6E9-4FB0-6418-4149-8FA3DB62B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762"/>
          <a:stretch/>
        </p:blipFill>
        <p:spPr>
          <a:xfrm>
            <a:off x="6421397" y="1516465"/>
            <a:ext cx="4602849" cy="444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00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it-IT" dirty="0"/>
              <a:t>Organic </a:t>
            </a:r>
            <a:r>
              <a:rPr lang="it-IT" dirty="0" err="1"/>
              <a:t>Fruit</a:t>
            </a:r>
            <a:r>
              <a:rPr lang="it-IT" dirty="0"/>
              <a:t> Breeding: a </a:t>
            </a:r>
            <a:r>
              <a:rPr lang="it-IT" dirty="0" err="1"/>
              <a:t>crucial</a:t>
            </a:r>
            <a:r>
              <a:rPr lang="it-IT" dirty="0"/>
              <a:t> </a:t>
            </a:r>
            <a:r>
              <a:rPr lang="it-IT" dirty="0" err="1"/>
              <a:t>sector</a:t>
            </a:r>
            <a:r>
              <a:rPr lang="it-IT" dirty="0"/>
              <a:t> for system redesign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A1FE8DC-3792-8517-89F0-E1E6A894D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5246524"/>
              </p:ext>
            </p:extLst>
          </p:nvPr>
        </p:nvGraphicFramePr>
        <p:xfrm>
          <a:off x="831459" y="1099257"/>
          <a:ext cx="11078890" cy="5523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0950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30D57-F552-30B3-39CB-402711904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980EE3-90D4-5C62-B993-F8657BA0C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 emerging approach to innovation: Social Innovation</a:t>
            </a:r>
            <a:endParaRPr lang="it-IT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8A259C38-45F3-26FE-3F13-5F60A3304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dirty="0">
                <a:latin typeface="Montserrat" pitchFamily="2" charset="77"/>
              </a:rPr>
              <a:t>Moving from a discontent with innovation as we know it, and its ability to deliver just and sustainable outcomes</a:t>
            </a:r>
          </a:p>
          <a:p>
            <a:pPr marL="342900" indent="-342900">
              <a:buFont typeface="Arial"/>
              <a:buChar char="•"/>
            </a:pPr>
            <a:endParaRPr lang="en-US" sz="1800" dirty="0">
              <a:latin typeface="Montserrat" pitchFamily="2" charset="77"/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>
                <a:latin typeface="Montserrat" pitchFamily="2" charset="77"/>
              </a:rPr>
              <a:t>Needs of integrating </a:t>
            </a:r>
            <a:r>
              <a:rPr lang="en-US" sz="1800" b="1" dirty="0">
                <a:latin typeface="Montserrat" pitchFamily="2" charset="77"/>
              </a:rPr>
              <a:t>including other processes, actors and purposes </a:t>
            </a:r>
            <a:endParaRPr lang="en-US" sz="1800" dirty="0">
              <a:latin typeface="Montserrat" pitchFamily="2" charset="77"/>
            </a:endParaRP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11040E6-01AC-4929-A1DF-F3CE890CFA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4760692"/>
              </p:ext>
            </p:extLst>
          </p:nvPr>
        </p:nvGraphicFramePr>
        <p:xfrm>
          <a:off x="6096000" y="1338929"/>
          <a:ext cx="5257800" cy="4546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138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1459" y="1516465"/>
            <a:ext cx="6616476" cy="4551826"/>
          </a:xfrm>
        </p:spPr>
        <p:txBody>
          <a:bodyPr>
            <a:normAutofit fontScale="85000" lnSpcReduction="10000"/>
          </a:bodyPr>
          <a:lstStyle/>
          <a:p>
            <a:pPr marL="0" marR="71945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000" i="1" dirty="0">
                <a:ea typeface="Calibri" panose="020F0502020204030204" pitchFamily="34" charset="0"/>
              </a:rPr>
              <a:t>Social innovation in the organic fruit breeding sector refers to the development of </a:t>
            </a:r>
            <a:r>
              <a:rPr lang="en-GB" sz="2000" b="1" i="1" dirty="0">
                <a:ea typeface="Calibri" panose="020F0502020204030204" pitchFamily="34" charset="0"/>
              </a:rPr>
              <a:t>new perspectives and social practices</a:t>
            </a:r>
            <a:r>
              <a:rPr lang="en-GB" sz="2000" i="1" dirty="0">
                <a:ea typeface="Calibri" panose="020F0502020204030204" pitchFamily="34" charset="0"/>
              </a:rPr>
              <a:t> that address </a:t>
            </a:r>
            <a:r>
              <a:rPr lang="en-GB" sz="2000" b="1" i="1" dirty="0">
                <a:ea typeface="Calibri" panose="020F0502020204030204" pitchFamily="34" charset="0"/>
              </a:rPr>
              <a:t>social, environmental, and market challenges</a:t>
            </a:r>
            <a:r>
              <a:rPr lang="en-GB" sz="2000" i="1" dirty="0">
                <a:ea typeface="Calibri" panose="020F0502020204030204" pitchFamily="34" charset="0"/>
              </a:rPr>
              <a:t> faced by the sector, especially by </a:t>
            </a:r>
            <a:r>
              <a:rPr lang="en-GB" sz="2000" b="1" i="1" dirty="0">
                <a:ea typeface="Calibri" panose="020F0502020204030204" pitchFamily="34" charset="0"/>
              </a:rPr>
              <a:t>organic fruit growers</a:t>
            </a:r>
            <a:r>
              <a:rPr lang="en-GB" sz="2000" i="1" dirty="0">
                <a:ea typeface="Calibri" panose="020F0502020204030204" pitchFamily="34" charset="0"/>
              </a:rPr>
              <a:t>, and the overall society and planet.  </a:t>
            </a:r>
            <a:endParaRPr lang="en-IT" sz="2000" dirty="0">
              <a:ea typeface="Calibri" panose="020F0502020204030204" pitchFamily="34" charset="0"/>
            </a:endParaRPr>
          </a:p>
          <a:p>
            <a:pPr marL="0" marR="71945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000" i="1" dirty="0">
                <a:ea typeface="Calibri" panose="020F0502020204030204" pitchFamily="34" charset="0"/>
              </a:rPr>
              <a:t>It comprises a</a:t>
            </a:r>
            <a:r>
              <a:rPr lang="en-GB" sz="2000" b="1" i="1" dirty="0">
                <a:ea typeface="Calibri" panose="020F0502020204030204" pitchFamily="34" charset="0"/>
              </a:rPr>
              <a:t> reconfiguration of social relationships </a:t>
            </a:r>
            <a:r>
              <a:rPr lang="en-GB" sz="2000" i="1" dirty="0">
                <a:ea typeface="Calibri" panose="020F0502020204030204" pitchFamily="34" charset="0"/>
              </a:rPr>
              <a:t>based on </a:t>
            </a:r>
            <a:r>
              <a:rPr lang="en-GB" sz="2000" b="1" i="1" dirty="0">
                <a:ea typeface="Calibri" panose="020F0502020204030204" pitchFamily="34" charset="0"/>
              </a:rPr>
              <a:t>trust, participation, and knowledge exchanges between different actors</a:t>
            </a:r>
            <a:r>
              <a:rPr lang="en-GB" sz="2000" i="1" dirty="0">
                <a:ea typeface="Calibri" panose="020F0502020204030204" pitchFamily="34" charset="0"/>
              </a:rPr>
              <a:t>, from farmers to consumers. </a:t>
            </a:r>
            <a:endParaRPr lang="en-IT" sz="2000" dirty="0">
              <a:ea typeface="Calibri" panose="020F0502020204030204" pitchFamily="34" charset="0"/>
            </a:endParaRPr>
          </a:p>
          <a:p>
            <a:pPr marL="0" marR="71945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000" i="1" dirty="0">
                <a:ea typeface="Calibri" panose="020F0502020204030204" pitchFamily="34" charset="0"/>
              </a:rPr>
              <a:t>It aims to </a:t>
            </a:r>
            <a:r>
              <a:rPr lang="en-GB" sz="2000" b="1" i="1" dirty="0">
                <a:ea typeface="Calibri" panose="020F0502020204030204" pitchFamily="34" charset="0"/>
              </a:rPr>
              <a:t>improve the well-being</a:t>
            </a:r>
            <a:r>
              <a:rPr lang="en-GB" sz="2000" i="1" dirty="0">
                <a:ea typeface="Calibri" panose="020F0502020204030204" pitchFamily="34" charset="0"/>
              </a:rPr>
              <a:t>, </a:t>
            </a:r>
            <a:r>
              <a:rPr lang="en-GB" sz="2000" b="1" i="1" dirty="0">
                <a:ea typeface="Calibri" panose="020F0502020204030204" pitchFamily="34" charset="0"/>
              </a:rPr>
              <a:t>empowerment</a:t>
            </a:r>
            <a:r>
              <a:rPr lang="en-GB" sz="2000" i="1" dirty="0">
                <a:ea typeface="Calibri" panose="020F0502020204030204" pitchFamily="34" charset="0"/>
              </a:rPr>
              <a:t>, and </a:t>
            </a:r>
            <a:r>
              <a:rPr lang="en-GB" sz="2000" b="1" i="1" dirty="0">
                <a:ea typeface="Calibri" panose="020F0502020204030204" pitchFamily="34" charset="0"/>
              </a:rPr>
              <a:t>inclusion </a:t>
            </a:r>
            <a:r>
              <a:rPr lang="en-GB" sz="2000" i="1" dirty="0">
                <a:ea typeface="Calibri" panose="020F0502020204030204" pitchFamily="34" charset="0"/>
              </a:rPr>
              <a:t>of all stakeholders involved in the production and consumption of organic fruits while promoting social, economic, and environmental sustainability in the long term. </a:t>
            </a:r>
            <a:endParaRPr lang="en-IT" sz="2000" dirty="0">
              <a:ea typeface="Calibri" panose="020F050202020403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it-IT" dirty="0"/>
              <a:t>Social Innovation in the Organic </a:t>
            </a:r>
            <a:r>
              <a:rPr lang="it-IT" dirty="0" err="1"/>
              <a:t>Fruit</a:t>
            </a:r>
            <a:r>
              <a:rPr lang="it-IT" dirty="0"/>
              <a:t> Breeding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EA0822A-2233-68D8-07A5-DE7A538353A7}"/>
              </a:ext>
            </a:extLst>
          </p:cNvPr>
          <p:cNvSpPr txBox="1">
            <a:spLocks/>
          </p:cNvSpPr>
          <p:nvPr/>
        </p:nvSpPr>
        <p:spPr>
          <a:xfrm>
            <a:off x="7937820" y="2005315"/>
            <a:ext cx="2613212" cy="339449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50" dirty="0">
                <a:latin typeface="Montserrat Medium"/>
                <a:cs typeface="Montserrat Medium"/>
              </a:rPr>
              <a:t>EU funded Horizon 2020 </a:t>
            </a:r>
            <a:r>
              <a:rPr lang="en-US" sz="1350" dirty="0" err="1">
                <a:latin typeface="Montserrat Medium"/>
                <a:cs typeface="Montserrat Medium"/>
              </a:rPr>
              <a:t>InnOBreed</a:t>
            </a:r>
            <a:r>
              <a:rPr lang="en-US" sz="1350" dirty="0">
                <a:latin typeface="Montserrat Medium"/>
                <a:cs typeface="Montserrat Medium"/>
              </a:rPr>
              <a:t> (Innovative Organic Fruit Breeding and Uses) project.</a:t>
            </a:r>
          </a:p>
          <a:p>
            <a:pPr marL="0" indent="0" algn="ctr">
              <a:buNone/>
            </a:pPr>
            <a:endParaRPr lang="en-US" sz="1350" dirty="0">
              <a:latin typeface="Montserrat Medium"/>
              <a:cs typeface="Montserrat Medium"/>
            </a:endParaRPr>
          </a:p>
          <a:p>
            <a:pPr marL="0" indent="0" algn="ctr">
              <a:buNone/>
            </a:pPr>
            <a:r>
              <a:rPr lang="en-US" sz="1350" b="1" dirty="0">
                <a:latin typeface="Montserrat" pitchFamily="2" charset="77"/>
                <a:cs typeface="Montserrat Medium"/>
              </a:rPr>
              <a:t> </a:t>
            </a:r>
            <a:r>
              <a:rPr lang="en-US" sz="1350" b="1" dirty="0">
                <a:latin typeface="Montserrat" pitchFamily="2" charset="77"/>
              </a:rPr>
              <a:t>https://</a:t>
            </a:r>
            <a:r>
              <a:rPr lang="en-US" sz="1350" b="1" dirty="0" err="1">
                <a:latin typeface="Montserrat" pitchFamily="2" charset="77"/>
              </a:rPr>
              <a:t>innobreed.eu</a:t>
            </a:r>
            <a:r>
              <a:rPr lang="en-US" sz="1350" b="1" dirty="0">
                <a:latin typeface="Montserrat" pitchFamily="2" charset="77"/>
              </a:rPr>
              <a:t>/</a:t>
            </a:r>
            <a:endParaRPr lang="en-US" sz="1350" b="1" dirty="0">
              <a:latin typeface="Montserrat" pitchFamily="2" charset="77"/>
              <a:cs typeface="Montserrat Medium"/>
            </a:endParaRPr>
          </a:p>
          <a:p>
            <a:endParaRPr lang="en-US" sz="2100" dirty="0">
              <a:latin typeface="Montserrat Medium"/>
              <a:cs typeface="Montserrat Medium"/>
            </a:endParaRPr>
          </a:p>
          <a:p>
            <a:endParaRPr lang="en-US" sz="2100" dirty="0"/>
          </a:p>
        </p:txBody>
      </p:sp>
      <p:pic>
        <p:nvPicPr>
          <p:cNvPr id="10" name="Immagine 57">
            <a:extLst>
              <a:ext uri="{FF2B5EF4-FFF2-40B4-BE49-F238E27FC236}">
                <a16:creationId xmlns:a16="http://schemas.microsoft.com/office/drawing/2014/main" id="{8EDA6180-8D20-32D5-E2FC-B21B1D110020}"/>
              </a:ext>
            </a:extLst>
          </p:cNvPr>
          <p:cNvPicPr/>
          <p:nvPr/>
        </p:nvPicPr>
        <p:blipFill>
          <a:blip r:embed="rId2"/>
          <a:srcRect l="17143" t="15715" r="18572" b="22857"/>
          <a:stretch/>
        </p:blipFill>
        <p:spPr bwMode="auto">
          <a:xfrm>
            <a:off x="8349852" y="3385254"/>
            <a:ext cx="2064543" cy="2071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49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20C01-882D-B9EA-9EB5-A220064D5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BD175E-363A-EE0C-37B3-7C5E2B184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it-IT" dirty="0" err="1"/>
              <a:t>GIs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Social </a:t>
            </a:r>
            <a:r>
              <a:rPr lang="it-IT" dirty="0" err="1"/>
              <a:t>Innovations</a:t>
            </a:r>
            <a:r>
              <a:rPr lang="it-IT" dirty="0"/>
              <a:t> in the </a:t>
            </a:r>
            <a:r>
              <a:rPr lang="it-IT" dirty="0" err="1"/>
              <a:t>Organic</a:t>
            </a:r>
            <a:r>
              <a:rPr lang="it-IT" dirty="0"/>
              <a:t> </a:t>
            </a:r>
            <a:r>
              <a:rPr lang="it-IT" dirty="0" err="1"/>
              <a:t>Fruit</a:t>
            </a:r>
            <a:r>
              <a:rPr lang="it-IT" dirty="0"/>
              <a:t> Breeding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53EFC-37E5-CF3C-CC91-4F5BA7135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459" y="1516465"/>
            <a:ext cx="5436605" cy="4781096"/>
          </a:xfrm>
        </p:spPr>
        <p:txBody>
          <a:bodyPr>
            <a:normAutofit fontScale="850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addressing </a:t>
            </a:r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specific social needs </a:t>
            </a:r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generating solutions </a:t>
            </a:r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within rural communities, promoting rural development, community empowerment, and biodiversity conservation.</a:t>
            </a:r>
            <a:r>
              <a:rPr lang="en-IT" dirty="0">
                <a:effectLst/>
              </a:rPr>
              <a:t> 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foster local 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collaboration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between producers, consumers, and researchers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lead to 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innovative strategies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for conserving biodiversity at the local level, e.g.  participatory breeding programs, the development of new production techniques, and governance models that prioritize sustainability.</a:t>
            </a:r>
          </a:p>
        </p:txBody>
      </p:sp>
      <p:pic>
        <p:nvPicPr>
          <p:cNvPr id="11" name="Picture 10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00A5F8C2-8621-7F9C-FB41-FCBCFDEA5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367"/>
          <a:stretch/>
        </p:blipFill>
        <p:spPr>
          <a:xfrm>
            <a:off x="6487665" y="1516465"/>
            <a:ext cx="4872876" cy="458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61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4145</TotalTime>
  <Words>959</Words>
  <Application>Microsoft Macintosh PowerPoint</Application>
  <PresentationFormat>Widescreen</PresentationFormat>
  <Paragraphs>132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Montserrat</vt:lpstr>
      <vt:lpstr>Montserrat medium</vt:lpstr>
      <vt:lpstr>Montserrat medium</vt:lpstr>
      <vt:lpstr>Montserrat SemiBold</vt:lpstr>
      <vt:lpstr>Roboto</vt:lpstr>
      <vt:lpstr>Times New Roman</vt:lpstr>
      <vt:lpstr>Office Theme</vt:lpstr>
      <vt:lpstr> Enhancing sustainability and innovation through Geographical Indications in organic fruit breeding  </vt:lpstr>
      <vt:lpstr>Agenda</vt:lpstr>
      <vt:lpstr>The context</vt:lpstr>
      <vt:lpstr>The goal of the presentation</vt:lpstr>
      <vt:lpstr>Challenges in the Organic Fruit Breeding sector</vt:lpstr>
      <vt:lpstr>Organic Fruit Breeding: a crucial sector for system redesign</vt:lpstr>
      <vt:lpstr>An emerging approach to innovation: Social Innovation</vt:lpstr>
      <vt:lpstr>Social Innovation in the Organic Fruit Breeding</vt:lpstr>
      <vt:lpstr>GIs as Social Innovations in the Organic Fruit Breeding</vt:lpstr>
      <vt:lpstr>Cases: PDO Sidra de Asturias (Spain)</vt:lpstr>
      <vt:lpstr>Cases: PDO Susina di Dro (Italy)</vt:lpstr>
      <vt:lpstr>Governance-Focused SI in OFB</vt:lpstr>
      <vt:lpstr>Conclusions: which elements for transformation?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Seeding change:  Examples of Social Innovations in organic fruit breeding for sustainable agriculture.</dc:title>
  <dc:creator>Mariagiulia Mariani</dc:creator>
  <cp:lastModifiedBy>Mariagiulia Mariani</cp:lastModifiedBy>
  <cp:revision>12</cp:revision>
  <cp:lastPrinted>2024-11-21T07:53:10Z</cp:lastPrinted>
  <dcterms:created xsi:type="dcterms:W3CDTF">2024-09-13T08:36:00Z</dcterms:created>
  <dcterms:modified xsi:type="dcterms:W3CDTF">2024-11-21T07:55:11Z</dcterms:modified>
</cp:coreProperties>
</file>