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i7KUqJcMzHs972eKZQLR9dfCrc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customschemas.google.com/relationships/presentationmetadata" Target="metadata"/><Relationship Id="rId14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2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1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1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2"/>
          <p:cNvSpPr txBox="1"/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" type="body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14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1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6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6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9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0"/>
          <p:cNvSpPr txBox="1"/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2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1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3.png"/><Relationship Id="rId4" Type="http://schemas.openxmlformats.org/officeDocument/2006/relationships/image" Target="../media/image32.jpg"/><Relationship Id="rId5" Type="http://schemas.openxmlformats.org/officeDocument/2006/relationships/image" Target="../media/image12.png"/><Relationship Id="rId6" Type="http://schemas.openxmlformats.org/officeDocument/2006/relationships/image" Target="../media/image17.png"/><Relationship Id="rId7" Type="http://schemas.openxmlformats.org/officeDocument/2006/relationships/image" Target="../media/image41.png"/><Relationship Id="rId8" Type="http://schemas.openxmlformats.org/officeDocument/2006/relationships/image" Target="../media/image2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20.png"/><Relationship Id="rId22" Type="http://schemas.openxmlformats.org/officeDocument/2006/relationships/image" Target="../media/image34.png"/><Relationship Id="rId21" Type="http://schemas.openxmlformats.org/officeDocument/2006/relationships/image" Target="../media/image16.jpg"/><Relationship Id="rId24" Type="http://schemas.openxmlformats.org/officeDocument/2006/relationships/image" Target="../media/image33.png"/><Relationship Id="rId23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26" Type="http://schemas.openxmlformats.org/officeDocument/2006/relationships/image" Target="../media/image23.jpg"/><Relationship Id="rId25" Type="http://schemas.openxmlformats.org/officeDocument/2006/relationships/image" Target="../media/image22.jpg"/><Relationship Id="rId28" Type="http://schemas.openxmlformats.org/officeDocument/2006/relationships/image" Target="../media/image21.jpg"/><Relationship Id="rId27" Type="http://schemas.openxmlformats.org/officeDocument/2006/relationships/image" Target="../media/image37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29" Type="http://schemas.openxmlformats.org/officeDocument/2006/relationships/image" Target="../media/image38.png"/><Relationship Id="rId7" Type="http://schemas.openxmlformats.org/officeDocument/2006/relationships/image" Target="../media/image7.png"/><Relationship Id="rId8" Type="http://schemas.openxmlformats.org/officeDocument/2006/relationships/image" Target="../media/image13.jpg"/><Relationship Id="rId31" Type="http://schemas.openxmlformats.org/officeDocument/2006/relationships/image" Target="../media/image27.png"/><Relationship Id="rId30" Type="http://schemas.openxmlformats.org/officeDocument/2006/relationships/image" Target="../media/image31.png"/><Relationship Id="rId11" Type="http://schemas.openxmlformats.org/officeDocument/2006/relationships/image" Target="../media/image2.png"/><Relationship Id="rId33" Type="http://schemas.openxmlformats.org/officeDocument/2006/relationships/image" Target="../media/image30.png"/><Relationship Id="rId10" Type="http://schemas.openxmlformats.org/officeDocument/2006/relationships/image" Target="../media/image26.jpg"/><Relationship Id="rId32" Type="http://schemas.openxmlformats.org/officeDocument/2006/relationships/image" Target="../media/image45.png"/><Relationship Id="rId13" Type="http://schemas.openxmlformats.org/officeDocument/2006/relationships/image" Target="../media/image11.png"/><Relationship Id="rId12" Type="http://schemas.openxmlformats.org/officeDocument/2006/relationships/image" Target="../media/image14.jpg"/><Relationship Id="rId15" Type="http://schemas.openxmlformats.org/officeDocument/2006/relationships/image" Target="../media/image8.png"/><Relationship Id="rId14" Type="http://schemas.openxmlformats.org/officeDocument/2006/relationships/image" Target="../media/image1.jpg"/><Relationship Id="rId17" Type="http://schemas.openxmlformats.org/officeDocument/2006/relationships/image" Target="../media/image19.png"/><Relationship Id="rId16" Type="http://schemas.openxmlformats.org/officeDocument/2006/relationships/image" Target="../media/image9.jpg"/><Relationship Id="rId19" Type="http://schemas.openxmlformats.org/officeDocument/2006/relationships/image" Target="../media/image18.jpg"/><Relationship Id="rId18" Type="http://schemas.openxmlformats.org/officeDocument/2006/relationships/image" Target="../media/image2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42.png"/><Relationship Id="rId5" Type="http://schemas.openxmlformats.org/officeDocument/2006/relationships/image" Target="../media/image39.png"/><Relationship Id="rId6" Type="http://schemas.openxmlformats.org/officeDocument/2006/relationships/image" Target="../media/image4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30.png"/><Relationship Id="rId5" Type="http://schemas.openxmlformats.org/officeDocument/2006/relationships/image" Target="../media/image40.png"/><Relationship Id="rId6" Type="http://schemas.openxmlformats.org/officeDocument/2006/relationships/image" Target="../media/image42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/>
          <p:nvPr/>
        </p:nvSpPr>
        <p:spPr>
          <a:xfrm>
            <a:off x="0" y="0"/>
            <a:ext cx="12192001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>
            <p:ph type="ctrTitle"/>
          </p:nvPr>
        </p:nvSpPr>
        <p:spPr>
          <a:xfrm>
            <a:off x="552100" y="127375"/>
            <a:ext cx="11226600" cy="32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en-US" sz="2800"/>
              <a:t>International Conference – 20-22 November in Parma</a:t>
            </a:r>
            <a:br>
              <a:rPr lang="en-US" sz="4000"/>
            </a:br>
            <a:br>
              <a:rPr lang="en-US" sz="4000"/>
            </a:br>
            <a:r>
              <a:rPr i="1" lang="en-US" sz="1800">
                <a:latin typeface="Arial"/>
                <a:ea typeface="Arial"/>
                <a:cs typeface="Arial"/>
                <a:sym typeface="Arial"/>
              </a:rPr>
              <a:t>Workshop 1. Sustainability Elements of Geographical Indications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br>
              <a:rPr b="1" lang="en-US" sz="3600"/>
            </a:br>
            <a:r>
              <a:rPr b="1" i="1" lang="en-US" sz="3600"/>
              <a:t>Sustainable commitments and socio-economic challenges of livestock Geographical Indications in Occitania</a:t>
            </a:r>
            <a:br>
              <a:rPr b="1" i="1" lang="en-US" sz="3600"/>
            </a:br>
            <a:r>
              <a:rPr b="1" lang="en-US" sz="2800"/>
              <a:t>GUIBERT Cécile, Université Toulouse Jean Jaurès, France</a:t>
            </a:r>
            <a:endParaRPr b="1" i="1" sz="2800"/>
          </a:p>
        </p:txBody>
      </p:sp>
      <p:pic>
        <p:nvPicPr>
          <p:cNvPr descr="A logo of a green and yellow leaf&#10;&#10;Description automatically generated"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380" y="4654378"/>
            <a:ext cx="2800542" cy="15262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"/>
          <p:cNvCxnSpPr/>
          <p:nvPr/>
        </p:nvCxnSpPr>
        <p:spPr>
          <a:xfrm>
            <a:off x="6805053" y="4343400"/>
            <a:ext cx="4389120" cy="0"/>
          </a:xfrm>
          <a:prstGeom prst="straightConnector1">
            <a:avLst/>
          </a:prstGeom>
          <a:noFill/>
          <a:ln cap="flat" cmpd="sng" w="9525">
            <a:solidFill>
              <a:schemeClr val="dk2">
                <a:alpha val="89803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1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6638" y="4384183"/>
            <a:ext cx="1712041" cy="1796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capture d’écran, graphisme&#10;&#10;Description générée automatiquement" id="108" name="Google Shape;10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6600" y="3724562"/>
            <a:ext cx="1588017" cy="5350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logo, Graphique&#10;&#10;Description générée automatiquement" id="109" name="Google Shape;10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8494" y="3567090"/>
            <a:ext cx="1385128" cy="692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logo, Graphique&#10;&#10;Description générée automatiquement" id="110" name="Google Shape;110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37425" y="3440567"/>
            <a:ext cx="854719" cy="854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Graphique, graphisme, Caractère coloré, créativité&#10;&#10;Description générée automatiquement" id="111" name="Google Shape;111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86249" y="3619910"/>
            <a:ext cx="1871568" cy="446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Google Shape;207;p1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 txBox="1"/>
          <p:nvPr>
            <p:ph type="title"/>
          </p:nvPr>
        </p:nvSpPr>
        <p:spPr>
          <a:xfrm>
            <a:off x="5220925" y="965200"/>
            <a:ext cx="6516000" cy="49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Font typeface="Calibri"/>
              <a:buNone/>
            </a:pPr>
            <a:r>
              <a:rPr lang="en-US" sz="6200">
                <a:solidFill>
                  <a:schemeClr val="dk2"/>
                </a:solidFill>
              </a:rPr>
              <a:t>Thank you for listening !</a:t>
            </a:r>
            <a:br>
              <a:rPr lang="en-US" sz="6200">
                <a:solidFill>
                  <a:schemeClr val="dk2"/>
                </a:solidFill>
              </a:rPr>
            </a:br>
            <a:br>
              <a:rPr lang="en-US" sz="6200">
                <a:solidFill>
                  <a:schemeClr val="dk2"/>
                </a:solidFill>
              </a:rPr>
            </a:br>
            <a:r>
              <a:rPr lang="en-US" sz="4500" u="sng">
                <a:solidFill>
                  <a:schemeClr val="dk2"/>
                </a:solidFill>
              </a:rPr>
              <a:t>cecile.guibert@purpan.fr</a:t>
            </a:r>
            <a:endParaRPr/>
          </a:p>
        </p:txBody>
      </p:sp>
      <p:sp>
        <p:nvSpPr>
          <p:cNvPr id="210" name="Google Shape;210;p10"/>
          <p:cNvSpPr/>
          <p:nvPr/>
        </p:nvSpPr>
        <p:spPr>
          <a:xfrm>
            <a:off x="0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4584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Past successes of quality chains and current sustainability challenges </a:t>
            </a:r>
            <a:endParaRPr/>
          </a:p>
        </p:txBody>
      </p:sp>
      <p:sp>
        <p:nvSpPr>
          <p:cNvPr id="117" name="Google Shape;117;p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There are some well-known examples of the success of French GIs, in terms of territorial development and maintaining traditional production in areas disadvantaged by agricultural modernization (as in mountain areas)</a:t>
            </a:r>
            <a:endParaRPr/>
          </a:p>
          <a:p>
            <a:pPr indent="-228600" lvl="0" marL="34290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Quality chains have intrinsic qualities in terms of sustainability, because they differ from standard productions and because of their link to a terroir </a:t>
            </a:r>
            <a:endParaRPr/>
          </a:p>
          <a:p>
            <a:pPr indent="0" lvl="1" marL="292608" rtl="0" algn="just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US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	=&gt; this argument is strongly asserted by economic players, but the reality of situations is very 	heterogeneous.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Past successes of quality chains and current sustainability challenges </a:t>
            </a:r>
            <a:endParaRPr/>
          </a:p>
        </p:txBody>
      </p:sp>
      <p:sp>
        <p:nvSpPr>
          <p:cNvPr id="123" name="Google Shape;123;p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agricultural transition challenges also concern them, and they are already active on these issues</a:t>
            </a:r>
            <a:endParaRPr/>
          </a:p>
          <a:p>
            <a:pPr indent="0" lvl="0" marL="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Today's challenges are exacerbated for all livestock sectors, including DPO, PGI and the French Label Rouge: </a:t>
            </a:r>
            <a:endParaRPr/>
          </a:p>
          <a:p>
            <a:pPr indent="0" lvl="0" marL="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35508" rtl="0" algn="just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n-US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Controversy surrounding livestock farming, animal welfare and the environment</a:t>
            </a:r>
            <a:endParaRPr/>
          </a:p>
          <a:p>
            <a:pPr indent="-342900" lvl="1" marL="635508" rt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n-US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Major structural socio-economic difficulties (farm renewal, farmers incomes, inequalities in value sharing, farmers living and working conditions, cost-efficiency of processing operators of retailers etc.).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An abundance of sustainability initiatives... on several scales </a:t>
            </a:r>
            <a:endParaRPr/>
          </a:p>
        </p:txBody>
      </p:sp>
      <p:sp>
        <p:nvSpPr>
          <p:cNvPr id="129" name="Google Shape;129;p4"/>
          <p:cNvSpPr txBox="1"/>
          <p:nvPr>
            <p:ph idx="1" type="body"/>
          </p:nvPr>
        </p:nvSpPr>
        <p:spPr>
          <a:xfrm>
            <a:off x="1108653" y="1737360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 geography thesis on these Geographical Indications for livestock farming in the Occitanie region of southern France, examining the role of territorial anchorage in their transition dynamics =&gt; a study of the historical trajectories and current actions of some thirty meat and cheese products</a:t>
            </a:r>
            <a:endParaRPr/>
          </a:p>
          <a:p>
            <a:pPr indent="-342900" lvl="0" marL="34290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Method : an analysis of specifications, review of scientific literature and qualitative interview survey of most of these agricultural sectors between 2019 and 2023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Une image contenant clipart, mammifère, Graphique, conception&#10;&#10;Description générée automatiquement" id="130" name="Google Shape;1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1452" y="3957251"/>
            <a:ext cx="667621" cy="66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logo, texte, Police, Marque&#10;&#10;Description générée automatiquement" id="131" name="Google Shape;13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8366" y="5595887"/>
            <a:ext cx="698966" cy="496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affiche, graphisme, Graphique&#10;&#10;Description générée automatiquement" id="132" name="Google Shape;13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6290" y="4662366"/>
            <a:ext cx="502640" cy="7335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logo, graphisme&#10;&#10;Description générée automatiquement" id="133" name="Google Shape;13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32991" y="4706423"/>
            <a:ext cx="861501" cy="496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logo, Graphique&#10;&#10;Description générée automatiquement" id="134" name="Google Shape;13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35629" y="5530778"/>
            <a:ext cx="792590" cy="437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logo, Police, arbre&#10;&#10;Description générée automatiquement" id="135" name="Google Shape;135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2358" y="4662366"/>
            <a:ext cx="792590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624083" y="4852814"/>
            <a:ext cx="886889" cy="4129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heval, logo&#10;&#10;Description générée automatiquement" id="137" name="Google Shape;137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624083" y="3987369"/>
            <a:ext cx="845408" cy="660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mammifère, Police, cochon&#10;&#10;Description générée automatiquement" id="138" name="Google Shape;138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677817" y="5566470"/>
            <a:ext cx="814594" cy="621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typographie, Graphique&#10;&#10;Description générée automatiquement" id="139" name="Google Shape;139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265908" y="5665128"/>
            <a:ext cx="1323153" cy="3101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logo, Police, Graphique&#10;&#10;Description générée automatiquement" id="140" name="Google Shape;140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286048" y="4743835"/>
            <a:ext cx="1043794" cy="521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logo, Graphique&#10;&#10;Description générée automatiquement" id="141" name="Google Shape;141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287337" y="4009734"/>
            <a:ext cx="1178048" cy="627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logo, Police, texte, cercle&#10;&#10;Description générée automatiquement" id="142" name="Google Shape;142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542544" y="5475093"/>
            <a:ext cx="617698" cy="661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chien, texte&#10;&#10;Description générée automatiquement" id="143" name="Google Shape;143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561778" y="4700259"/>
            <a:ext cx="591245" cy="613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symbole, Emblème, logo, écusson&#10;&#10;Description générée automatiquement" id="144" name="Google Shape;144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489885" y="3921091"/>
            <a:ext cx="698966" cy="6989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lipart, bétail, logo&#10;&#10;Description générée automatiquement" id="145" name="Google Shape;145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918095" y="4674262"/>
            <a:ext cx="710375" cy="781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mammifère, clipart, dessin humoristique&#10;&#10;Description générée automatiquement" id="146" name="Google Shape;146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926706" y="3865651"/>
            <a:ext cx="708893" cy="781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noir, obscurité&#10;&#10;Description générée automatiquement" id="147" name="Google Shape;147;p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945551" y="5595887"/>
            <a:ext cx="667621" cy="582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dessin, éléphant, illustration&#10;&#10;Description générée automatiquement" id="148" name="Google Shape;148;p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777102" y="5521038"/>
            <a:ext cx="777365" cy="777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mammifère, clipart, Graphique&#10;&#10;Description générée automatiquement" id="149" name="Google Shape;149;p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897478" y="5595887"/>
            <a:ext cx="582698" cy="627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lipart, dessin humoristique, chien&#10;&#10;Description générée automatiquement" id="150" name="Google Shape;150;p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854997" y="3921091"/>
            <a:ext cx="621576" cy="613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dessin humoristique, clipart, mammifère&#10;&#10;Description générée automatiquement" id="151" name="Google Shape;151;p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754928" y="5595887"/>
            <a:ext cx="696144" cy="711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Graphique, symbole&#10;&#10;Description générée automatiquement" id="152" name="Google Shape;152;p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668022" y="5430185"/>
            <a:ext cx="705173" cy="705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graphisme, Graphique, illustration&#10;&#10;Description générée automatiquement" id="153" name="Google Shape;153;p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4630295" y="4001736"/>
            <a:ext cx="738785" cy="52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heval, Police, graphisme&#10;&#10;Description générée automatiquement" id="154" name="Google Shape;154;p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657195" y="4704008"/>
            <a:ext cx="989037" cy="6277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illustration&#10;&#10;Description générée automatiquement" id="155" name="Google Shape;155;p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860227" y="4700259"/>
            <a:ext cx="657201" cy="657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symbole, Emblème, logo&#10;&#10;Description générée automatiquement" id="156" name="Google Shape;156;p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748862" y="3966274"/>
            <a:ext cx="940153" cy="52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logo, Graphique&#10;&#10;Description générée automatiquement" id="157" name="Google Shape;157;p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4615347" y="4704075"/>
            <a:ext cx="810525" cy="657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logo, Graphique&#10;&#10;Description générée automatiquement" id="158" name="Google Shape;158;p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9751156" y="4768653"/>
            <a:ext cx="667917" cy="6679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galliformes, poulet, volaille, oiseau&#10;&#10;Description générée automatiquement" id="159" name="Google Shape;159;p4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607387" y="4033473"/>
            <a:ext cx="1556355" cy="474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mammifère, clipart, silhouette&#10;&#10;Description générée automatiquement" id="160" name="Google Shape;160;p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793988" y="3932439"/>
            <a:ext cx="710960" cy="627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An abundance of sustainability initiatives... on several scales </a:t>
            </a:r>
            <a:endParaRPr/>
          </a:p>
        </p:txBody>
      </p:sp>
      <p:sp>
        <p:nvSpPr>
          <p:cNvPr id="166" name="Google Shape;166;p5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One of the main findings is that, to meet the challenges of sustainability, these sectors are trying to be present at all scales : European federation for hardy breeds, national PDOs federation, regional cooperations, territory projects, agri-food company initiatives for sustainability, working groups between farmers, etc. </a:t>
            </a:r>
            <a:endParaRPr/>
          </a:p>
          <a:p>
            <a:pPr indent="-228600" lvl="0" marL="34290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Another important result shows the embeddedness, not only of scales of action, but also of sectoral and territorial logics. </a:t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But some structural socio-economic challenges are difficult  to overcome</a:t>
            </a:r>
            <a:endParaRPr/>
          </a:p>
        </p:txBody>
      </p:sp>
      <p:sp>
        <p:nvSpPr>
          <p:cNvPr id="172" name="Google Shape;172;p6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There is a finding of concern, revealing the difficulties and socio-economic fragility of some GIs, even for long-established GIs</a:t>
            </a:r>
            <a:endParaRPr/>
          </a:p>
          <a:p>
            <a:pPr indent="-342900" lvl="0" marL="34290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There are examples of apparently good social, environmental and economic performance (PDO Porc Noir de Bigorre, for example), but the survival of some GIs is under direct threat.</a:t>
            </a:r>
            <a:endParaRPr/>
          </a:p>
          <a:p>
            <a:pPr indent="-342900" lvl="0" marL="34290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These structural challenges may be exacerbated by the political context of agricultural transition ; or, for some, the efforts made towards sustainability may be swept away by an unresolved structural problem, or difficulties in complying with new regulatory requirements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But some structural socio-economic challenges are difficult  to overcome</a:t>
            </a:r>
            <a:endParaRPr/>
          </a:p>
        </p:txBody>
      </p:sp>
      <p:sp>
        <p:nvSpPr>
          <p:cNvPr id="178" name="Google Shape;178;p7"/>
          <p:cNvSpPr txBox="1"/>
          <p:nvPr>
            <p:ph idx="1" type="body"/>
          </p:nvPr>
        </p:nvSpPr>
        <p:spPr>
          <a:xfrm>
            <a:off x="1111901" y="2010584"/>
            <a:ext cx="7107606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Veau d’Aveyron et du Ségala (PGI ; Label Rouge)</a:t>
            </a:r>
            <a:endParaRPr b="1"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- a traditional veal breeding sector, located in the departments of Tarn and Aveyron, with a wide range of distribution channels (department stores, butchers, restaurants, etc.).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- characterized by a strong and active collective on issues such as value sharing, best environmental practices and product quality; but also, by an imbalance of power in favor of economic players in the slaughtering and trading sectors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- weakened by structural problems of value-adding in the beef sector, and by the difficulties experienced by mass retailers (like Auchan)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- endangered by low farm renewal in the coming years, a demographic erosion of producers to come </a:t>
            </a:r>
            <a:endParaRPr/>
          </a:p>
        </p:txBody>
      </p:sp>
      <p:pic>
        <p:nvPicPr>
          <p:cNvPr descr="Une image contenant noir, obscurité&#10;&#10;Description générée automatiquement" id="179" name="Google Shape;17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9877" y="2010584"/>
            <a:ext cx="1626449" cy="1418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Emblème, symbole, logo, Marque&#10;&#10;Description générée automatiquement" id="180" name="Google Shape;18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26270" y="2575219"/>
            <a:ext cx="1019353" cy="1019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logo, Graphique, Police, Marque&#10;&#10;Description générée automatiquement" id="181" name="Google Shape;18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26270" y="1737360"/>
            <a:ext cx="1019353" cy="1019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bétail, vache, Vache laitière, mammifère&#10;&#10;Description générée automatiquement" id="182" name="Google Shape;18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14479" y="3648759"/>
            <a:ext cx="3521088" cy="2348538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But some structural socio-economic challenges are difficult  to overcome</a:t>
            </a:r>
            <a:endParaRPr/>
          </a:p>
        </p:txBody>
      </p:sp>
      <p:sp>
        <p:nvSpPr>
          <p:cNvPr id="188" name="Google Shape;188;p8"/>
          <p:cNvSpPr txBox="1"/>
          <p:nvPr>
            <p:ph idx="1" type="body"/>
          </p:nvPr>
        </p:nvSpPr>
        <p:spPr>
          <a:xfrm>
            <a:off x="935764" y="1724894"/>
            <a:ext cx="7861156" cy="4368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20000"/>
          </a:bodyPr>
          <a:lstStyle/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Bleu des Causses (PDO)</a:t>
            </a:r>
            <a:endParaRPr/>
          </a:p>
          <a:p>
            <a:pPr indent="-107950" lvl="0" marL="9144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en-US" sz="2000"/>
              <a:t> A blue-veined cheese made from cow's milk, produced by an industry close to the Roquefort industry in Aveyron.</a:t>
            </a:r>
            <a:endParaRPr/>
          </a:p>
          <a:p>
            <a:pPr indent="-107950" lvl="0" marL="9144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en-US"/>
              <a:t> In a difficult position due to the collapse in sales volumes... and a prevailing feeling of powerlessness in the face of the changes required in terms of sustainability.</a:t>
            </a:r>
            <a:endParaRPr/>
          </a:p>
          <a:p>
            <a:pPr indent="0" lvl="0" marL="9144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Canard à foie gras du Sud-Ouest (PGI)</a:t>
            </a:r>
            <a:endParaRPr b="1"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/>
              <a:t>- animals raised for foie gras production, corn-fed according to the farming traditions of south-western France </a:t>
            </a:r>
            <a:endParaRPr/>
          </a:p>
          <a:p>
            <a:pPr indent="-1079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/>
              <a:t>- it has been hard hit by the impact of successive bird flu outbreaks on production capacity</a:t>
            </a:r>
            <a:endParaRPr/>
          </a:p>
          <a:p>
            <a:pPr indent="-1079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/>
              <a:t>- and whose consumption is being called into question, for economic reasons (luxury products in a context of inflation) and animal welfare. </a:t>
            </a:r>
            <a:endParaRPr/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9534" y="1874523"/>
            <a:ext cx="1348141" cy="627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mammifère, clipart, silhouette&#10;&#10;Description générée automatiquement" id="190" name="Google Shape;19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6868" y="4065035"/>
            <a:ext cx="1029551" cy="908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logo, symbole, Emblème, Graphique&#10;&#10;Description générée automatiquement" id="191" name="Google Shape;19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10555" y="1808182"/>
            <a:ext cx="815256" cy="815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Emblème, symbole, logo, Marque&#10;&#10;Description générée automatiquement" id="192" name="Google Shape;19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56419" y="4158714"/>
            <a:ext cx="815256" cy="815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laitier, fromages, nourriture&#10;&#10;Description générée automatiquement" id="193" name="Google Shape;193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26868" y="2489342"/>
            <a:ext cx="2167375" cy="1090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oiseau, oiseau aquatique, bec, plume&#10;&#10;Description générée automatiquement" id="194" name="Google Shape;194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32734" y="5247502"/>
            <a:ext cx="1723502" cy="99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r>
              <a:rPr lang="en-US"/>
              <a:t>Prospects: what capacities for action do GIs have for their transition to sustainability? </a:t>
            </a:r>
            <a:endParaRPr/>
          </a:p>
        </p:txBody>
      </p:sp>
      <p:sp>
        <p:nvSpPr>
          <p:cNvPr id="200" name="Google Shape;200;p9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By their very nature, these GIs have advantages for sustainability, but they are not always objectified or promoted.</a:t>
            </a:r>
            <a:endParaRPr/>
          </a:p>
          <a:p>
            <a:pPr indent="-342900" lvl="0" marL="34290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GIs are active on transition issues, but vary in their degree of commitment...</a:t>
            </a:r>
            <a:endParaRPr/>
          </a:p>
          <a:p>
            <a:pPr indent="-342900" lvl="0" marL="34290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Inequalities in the ability to take action to achieve sustainability goals become apparent</a:t>
            </a:r>
            <a:endParaRPr/>
          </a:p>
          <a:p>
            <a:pPr indent="-342900" lvl="0" marL="34290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An example is how Corporate social responsibility (CSR) has been adopted and deployed by manufacturers and major industries… versus a lack of financial and engineering resources for the most modest sectors to bring about change or to highlight the good practices they have already implemented.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2024-02-08T14:52:08Z</dcterms:created>
  <dc:creator>Isabella Maglietti Smith</dc:creator>
</cp:coreProperties>
</file>