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9F514-4E9D-43A5-9601-EB987620D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6FBBEA-C1E1-4BFD-B095-A3C4F6A0E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F05030-D394-4109-9620-0E3A3F48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28AEC7-AF87-4096-9E26-16A1813D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B04F77-DA75-4F80-8ABC-6CF01233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4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BFA05A-A3FD-4E5B-8AD6-046EAEA3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2A2224-1133-42F4-B05A-1EA9639B8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8707EA-DB0A-4795-A97D-65C3E7E9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4A2CDD-100A-43CB-AC3B-F25E887F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A5ED1D-CC9A-4838-9248-7E17D118C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63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7C7EE6-CEDF-4009-B481-AF94C13DF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0F79EA-FBFD-4A13-9F96-93254F42D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0DD084-4EDC-44DE-AB2F-59CA07F9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97F444-5396-461A-9EF4-CE2E0103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C6DE62-F58E-4A4A-9AE6-F66530DE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36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6B165E-C029-4E9A-BC00-0FF8FD23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22EB8C-E8A6-4C40-B56A-00F06B0DF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D3E2EE-FCCA-43B0-85A0-B98876D7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27B3E1-45FA-4E92-AEB8-888B5AAC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E86A07-CE99-4BA5-BA88-ACD73C22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438FD2-058A-4887-AE57-E5555B139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364292-E7D3-48D6-A05B-1D9FDDAFE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FB8B3C-93F1-425D-87E2-CE50A284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5C8846-F88E-4EF1-AA00-F9075A7E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3F786-B718-4DDE-9B28-DF730A38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02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AFA26-940E-40AE-9115-67EB386C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594520-207D-441A-A4BA-D72950331F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99D324-2A59-497B-9F75-837FC216F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DB848D-8A0D-4492-AFB5-F22833A5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D73511-340B-451A-A77C-6F82CEDB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CF5BE2-5434-4000-8462-E229ED27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77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9C4FA-8700-4E3D-A89F-8939ABBFF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E57824-022F-4607-8EA4-11FC4DBC7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CF4722-AC63-4DDE-8327-C6E5DADEC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DA3819-C927-485C-B65C-47AA37C69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F8ED31-9823-4190-9BD9-7775A0683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AB7EB5-D8A4-4B94-9D3D-67E69D7E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E910FB-E335-4F28-8045-E24D408C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5F53F5-48D2-41C7-BB8C-5B146D1C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7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36B7B-7D82-4BA8-AA19-683BD08F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379BC8-B3F1-4787-91A1-8C1AD637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0A01C2-4D21-4F27-AD1B-D9FC3D4BD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7C925F-4EDA-47C3-A1FE-9F84B0AC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58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204C13-FD27-44FD-B8A2-32D45453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95CC81-6EF9-4B5B-84FF-70DC0FD8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D1B1FC-8791-4C17-A07A-937FF6ED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59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58DDA-A087-4C77-9437-F36356D65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943B04-673F-4E15-B946-C43D60E6F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57A2F8-5B33-454E-A64D-0030F953D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46ED3D-4DBB-4F84-9959-461CE1C8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DD495E-4FAD-4ABB-B283-11496900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91EB67-498A-4B27-8C8D-449D84B8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59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C2292-1689-45DF-8D37-4390C9F55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179F24-073C-4ED5-AEAF-5A4CE123F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F4DD0E-0C82-491D-9E50-E3E8638DC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93C09B-62A7-4C34-ABAD-B36A1B895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845E3A-C32F-4A77-9C92-D9974EA68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DFCC8F-248A-4C99-BAC8-C45CF2C8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10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141E5F-3A11-482D-B352-09083429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CC450-B243-4A88-A8ED-C33E92081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4C0721-7604-4101-B7C5-C8CA9089F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D5C2-078C-454E-99BF-2B24E341694B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4356DF-3A1B-40B7-9A43-82F4DFD69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F58795-2ACD-4FAB-8EE0-907E4CB49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678BF-F4F4-4528-97A0-41FD9C4AEF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4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F71302-9D88-4918-8AAE-BE953018B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Role of Origin in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the Sustainability of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 err="1">
                <a:solidFill>
                  <a:srgbClr val="002060"/>
                </a:solidFill>
              </a:rPr>
              <a:t>Localised</a:t>
            </a:r>
            <a:r>
              <a:rPr lang="en-US" b="1" dirty="0">
                <a:solidFill>
                  <a:srgbClr val="002060"/>
                </a:solidFill>
              </a:rPr>
              <a:t> Food Systems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8D80B1-70A1-4C40-9E1F-AE201BE50E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/>
              <a:t>The role of circular economy in Geographical Indications</a:t>
            </a:r>
          </a:p>
          <a:p>
            <a:endParaRPr lang="en-US" dirty="0"/>
          </a:p>
          <a:p>
            <a:r>
              <a:rPr lang="en-US" dirty="0"/>
              <a:t>François CASABIANCA</a:t>
            </a:r>
          </a:p>
          <a:p>
            <a:r>
              <a:rPr lang="en-US" dirty="0"/>
              <a:t>Origin for Sustainability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0318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B0EBEA-981B-48AE-9000-4A707169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A </a:t>
            </a:r>
            <a:r>
              <a:rPr lang="fr-FR" b="1" dirty="0" err="1">
                <a:solidFill>
                  <a:srgbClr val="002060"/>
                </a:solidFill>
              </a:rPr>
              <a:t>common</a:t>
            </a:r>
            <a:r>
              <a:rPr lang="fr-FR" b="1" dirty="0">
                <a:solidFill>
                  <a:srgbClr val="002060"/>
                </a:solidFill>
              </a:rPr>
              <a:t> thread for the </a:t>
            </a:r>
            <a:r>
              <a:rPr lang="fr-FR" b="1" dirty="0" err="1">
                <a:solidFill>
                  <a:srgbClr val="002060"/>
                </a:solidFill>
              </a:rPr>
              <a:t>whole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b="1" dirty="0" err="1">
                <a:solidFill>
                  <a:srgbClr val="002060"/>
                </a:solidFill>
              </a:rPr>
              <a:t>conference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1425A3-CCC5-4571-946C-8CD8CDE6B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Sustainable development is a long-term, intergenerational issue. </a:t>
            </a:r>
            <a:br>
              <a:rPr lang="en-US" dirty="0"/>
            </a:br>
            <a:r>
              <a:rPr lang="en-US" dirty="0"/>
              <a:t>It's an opportunity for GI governance.</a:t>
            </a:r>
          </a:p>
          <a:p>
            <a:r>
              <a:rPr lang="en-US" dirty="0"/>
              <a:t>Tackling the SD challenges will boost the GI systems.</a:t>
            </a:r>
          </a:p>
          <a:p>
            <a:endParaRPr lang="en-US" dirty="0"/>
          </a:p>
          <a:p>
            <a:r>
              <a:rPr lang="en-US" dirty="0"/>
              <a:t>Therefore, our question today is this: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As GIs are clearly being challenged by SD,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Are the GIs followers, just adopting ideas from other food chains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or pioneers, taking initiatives and exploring their own ways toward SD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13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D629FA-AA1E-4D06-9013-DF2FF6E2E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The intentions of the Conference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BAE39-2FD1-4974-B90B-5204AADD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Covering a large set of preoccupations as: </a:t>
            </a:r>
            <a:br>
              <a:rPr lang="en-US" dirty="0"/>
            </a:br>
            <a:r>
              <a:rPr lang="en-US" dirty="0"/>
              <a:t>innovating in energy conservation, waste recycling, </a:t>
            </a:r>
            <a:br>
              <a:rPr lang="en-US" dirty="0"/>
            </a:br>
            <a:r>
              <a:rPr lang="en-US" dirty="0"/>
              <a:t>promoting circular economy principles, </a:t>
            </a:r>
            <a:br>
              <a:rPr lang="en-US" dirty="0"/>
            </a:br>
            <a:r>
              <a:rPr lang="en-US" dirty="0"/>
              <a:t>preserving agrobiodiversity, </a:t>
            </a:r>
            <a:br>
              <a:rPr lang="en-US" dirty="0"/>
            </a:br>
            <a:r>
              <a:rPr lang="en-US" dirty="0"/>
              <a:t>stimulating economic and social life in marginal areas, </a:t>
            </a:r>
            <a:br>
              <a:rPr lang="en-US" dirty="0"/>
            </a:br>
            <a:r>
              <a:rPr lang="en-US" dirty="0"/>
              <a:t>and adopting agroecological practices.</a:t>
            </a:r>
          </a:p>
          <a:p>
            <a:r>
              <a:rPr lang="en-US" dirty="0"/>
              <a:t>Innovations such as </a:t>
            </a:r>
            <a:br>
              <a:rPr lang="en-US" dirty="0"/>
            </a:br>
            <a:r>
              <a:rPr lang="en-US" dirty="0"/>
              <a:t>enhanced labelling and marketing strategies aim to </a:t>
            </a:r>
            <a:br>
              <a:rPr lang="en-US" dirty="0"/>
            </a:br>
            <a:r>
              <a:rPr lang="en-US" dirty="0"/>
              <a:t>raise consumer awareness </a:t>
            </a:r>
            <a:br>
              <a:rPr lang="en-US" dirty="0"/>
            </a:br>
            <a:r>
              <a:rPr lang="en-US" dirty="0"/>
              <a:t>and support sustainable production.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91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0A0F8-66CD-4B74-84BA-FDD406FEF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GI and </a:t>
            </a:r>
            <a:r>
              <a:rPr lang="fr-FR" b="1" dirty="0" err="1">
                <a:solidFill>
                  <a:srgbClr val="002060"/>
                </a:solidFill>
              </a:rPr>
              <a:t>sustainability</a:t>
            </a:r>
            <a:r>
              <a:rPr lang="fr-FR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E82F53-F995-4366-9EC1-D829BB349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new but becomes crucial for the future of GIs faced with multiple transitions to cope with.</a:t>
            </a:r>
            <a:br>
              <a:rPr lang="en-US" dirty="0"/>
            </a:br>
            <a:endParaRPr lang="en-US" dirty="0"/>
          </a:p>
          <a:p>
            <a:r>
              <a:rPr lang="en-US" dirty="0"/>
              <a:t>Sustainable GI vs GI contributing to SD?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3 pillars Economic / Environmental / Social 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Inter-generational commitments / not hinder the rights of next generations.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788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DDF17-4180-4581-8481-98D21D92C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002060"/>
                </a:solidFill>
              </a:rPr>
              <a:t>Undeniable</a:t>
            </a:r>
            <a:r>
              <a:rPr lang="fr-FR" b="1" dirty="0">
                <a:solidFill>
                  <a:srgbClr val="002060"/>
                </a:solidFill>
              </a:rPr>
              <a:t> assets of GI for SD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13C3D2-090E-45CB-8DB3-1428DC9C5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Agroecosystems where communities have built local ways of producing and knowledge that leads to unique foods, whose typicity depends on these agroecosystems that have been called "terroir".</a:t>
            </a:r>
          </a:p>
          <a:p>
            <a:r>
              <a:rPr lang="en-US" dirty="0"/>
              <a:t>Biodiversity and the functioning of ecosystems, practices and knowledge that preserve these ecosystems and allow for the management of landscapes.</a:t>
            </a:r>
          </a:p>
          <a:p>
            <a:r>
              <a:rPr lang="en-US" dirty="0"/>
              <a:t>A body of rules guaranteeing a convergence of the </a:t>
            </a:r>
            <a:r>
              <a:rPr lang="en-US" dirty="0" err="1"/>
              <a:t>behaviour</a:t>
            </a:r>
            <a:r>
              <a:rPr lang="en-US" dirty="0"/>
              <a:t> of local actors, formal and informal commitment of these actors within a consortium that regulates the interests of each and ensures a fair distribution of the value produced in the value chain.</a:t>
            </a:r>
          </a:p>
          <a:p>
            <a:r>
              <a:rPr lang="en-US" dirty="0"/>
              <a:t>Recognition in targeted markets by a premium that remunerates the efforts made,  demanding clients and connoisseurs willing to pay more.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328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154BF-F6B7-44A7-BC01-762E8FF6A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Observable </a:t>
            </a:r>
            <a:r>
              <a:rPr lang="fr-FR" b="1" dirty="0" err="1">
                <a:solidFill>
                  <a:srgbClr val="002060"/>
                </a:solidFill>
              </a:rPr>
              <a:t>limits</a:t>
            </a:r>
            <a:r>
              <a:rPr lang="fr-FR" b="1" dirty="0">
                <a:solidFill>
                  <a:srgbClr val="002060"/>
                </a:solidFill>
              </a:rPr>
              <a:t> of </a:t>
            </a:r>
            <a:r>
              <a:rPr lang="fr-FR" b="1" dirty="0" err="1">
                <a:solidFill>
                  <a:srgbClr val="002060"/>
                </a:solidFill>
              </a:rPr>
              <a:t>numerous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b="1" dirty="0" err="1">
                <a:solidFill>
                  <a:srgbClr val="002060"/>
                </a:solidFill>
              </a:rPr>
              <a:t>GIs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F5090C-7582-4719-AE05-3F0DF932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Specialization that makes one vulnerable / A simplification of ecosystems that isolates from other productive orientations present in the territory.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dominant export at high prices deprives local rights holders of a reactivation of their taste benchmarks and their know-how. </a:t>
            </a:r>
            <a:br>
              <a:rPr lang="en-US" dirty="0"/>
            </a:br>
            <a:r>
              <a:rPr lang="en-US" dirty="0"/>
              <a:t>What typicity can be guaranteed over time if the knowledge of local connoisseurs is not passed on to the younger generations?</a:t>
            </a:r>
            <a:br>
              <a:rPr lang="en-US" dirty="0"/>
            </a:br>
            <a:endParaRPr lang="en-US" dirty="0"/>
          </a:p>
          <a:p>
            <a:r>
              <a:rPr lang="en-US" dirty="0"/>
              <a:t>Production systems without explicit requirements to maintain biodiversity and preserve ecosystems. </a:t>
            </a:r>
            <a:br>
              <a:rPr lang="en-US" dirty="0"/>
            </a:br>
            <a:r>
              <a:rPr lang="en-US" dirty="0"/>
              <a:t>The appearance of the double GI + AB label as a signal that deficiencies are clearly identified. </a:t>
            </a:r>
            <a:br>
              <a:rPr lang="en-US" dirty="0"/>
            </a:br>
            <a:r>
              <a:rPr lang="en-US" dirty="0"/>
              <a:t>Societal expectations that are often ignored / for example the Animal Welfare in the livestock sectors.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Governance is often deficient in ensuring a fair distribution of added value.</a:t>
            </a:r>
          </a:p>
        </p:txBody>
      </p:sp>
    </p:spTree>
    <p:extLst>
      <p:ext uri="{BB962C8B-B14F-4D97-AF65-F5344CB8AC3E}">
        <p14:creationId xmlns:p14="http://schemas.microsoft.com/office/powerpoint/2010/main" val="56371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ECD4C-C09C-4E21-B9FC-F2E9896F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SD as new </a:t>
            </a:r>
            <a:r>
              <a:rPr lang="fr-FR" b="1" dirty="0" err="1">
                <a:solidFill>
                  <a:srgbClr val="002060"/>
                </a:solidFill>
              </a:rPr>
              <a:t>stakes</a:t>
            </a:r>
            <a:r>
              <a:rPr lang="fr-FR" b="1" dirty="0">
                <a:solidFill>
                  <a:srgbClr val="002060"/>
                </a:solidFill>
              </a:rPr>
              <a:t> for </a:t>
            </a:r>
            <a:r>
              <a:rPr lang="fr-FR" b="1" dirty="0" err="1">
                <a:solidFill>
                  <a:srgbClr val="002060"/>
                </a:solidFill>
              </a:rPr>
              <a:t>GIs</a:t>
            </a:r>
            <a:r>
              <a:rPr lang="fr-FR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FD5911-98E2-41CD-A5CD-F698FA4DD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SD = The three pillars simultaneously </a:t>
            </a:r>
            <a:br>
              <a:rPr lang="en-US" dirty="0"/>
            </a:br>
            <a:r>
              <a:rPr lang="en-US" dirty="0"/>
              <a:t>/ not the economy first and the others in marginal correction.</a:t>
            </a:r>
            <a:br>
              <a:rPr lang="en-US" dirty="0"/>
            </a:br>
            <a:r>
              <a:rPr lang="en-US" dirty="0"/>
              <a:t>Need of trade-offs and trajectories for navigation over time </a:t>
            </a:r>
          </a:p>
          <a:p>
            <a:r>
              <a:rPr lang="fr-FR" dirty="0" err="1"/>
              <a:t>Environmental</a:t>
            </a:r>
            <a:r>
              <a:rPr lang="fr-FR" dirty="0"/>
              <a:t> </a:t>
            </a:r>
            <a:r>
              <a:rPr lang="fr-FR" dirty="0" err="1"/>
              <a:t>pillar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 err="1"/>
              <a:t>Preservation</a:t>
            </a:r>
            <a:r>
              <a:rPr lang="fr-FR" dirty="0"/>
              <a:t> of the </a:t>
            </a:r>
            <a:r>
              <a:rPr lang="fr-FR" dirty="0" err="1"/>
              <a:t>agroecosystems</a:t>
            </a:r>
            <a:r>
              <a:rPr lang="fr-FR" dirty="0"/>
              <a:t>, </a:t>
            </a:r>
            <a:r>
              <a:rPr lang="fr-FR" dirty="0" err="1"/>
              <a:t>biodiversity</a:t>
            </a:r>
            <a:r>
              <a:rPr lang="fr-FR" dirty="0"/>
              <a:t>, </a:t>
            </a:r>
            <a:r>
              <a:rPr lang="fr-FR" dirty="0" err="1"/>
              <a:t>landscape</a:t>
            </a:r>
            <a:r>
              <a:rPr lang="fr-FR" dirty="0"/>
              <a:t> management, animal </a:t>
            </a:r>
            <a:r>
              <a:rPr lang="fr-FR" dirty="0" err="1"/>
              <a:t>welfare</a:t>
            </a:r>
            <a:r>
              <a:rPr lang="fr-FR" dirty="0"/>
              <a:t>, water </a:t>
            </a:r>
            <a:r>
              <a:rPr lang="fr-FR" dirty="0" err="1"/>
              <a:t>quality</a:t>
            </a:r>
            <a:r>
              <a:rPr lang="fr-FR" dirty="0"/>
              <a:t>, </a:t>
            </a:r>
            <a:r>
              <a:rPr lang="fr-FR" dirty="0" err="1"/>
              <a:t>soil</a:t>
            </a:r>
            <a:r>
              <a:rPr lang="fr-FR" dirty="0"/>
              <a:t> life… </a:t>
            </a:r>
            <a:br>
              <a:rPr lang="fr-FR" dirty="0"/>
            </a:br>
            <a:r>
              <a:rPr lang="fr-FR" dirty="0"/>
              <a:t>An urgent </a:t>
            </a:r>
            <a:r>
              <a:rPr lang="fr-FR" dirty="0" err="1"/>
              <a:t>need</a:t>
            </a:r>
            <a:r>
              <a:rPr lang="fr-FR" dirty="0"/>
              <a:t> in times of quick </a:t>
            </a:r>
            <a:r>
              <a:rPr lang="fr-FR" dirty="0" err="1"/>
              <a:t>Climate</a:t>
            </a:r>
            <a:r>
              <a:rPr lang="fr-FR" dirty="0"/>
              <a:t> change.</a:t>
            </a:r>
          </a:p>
          <a:p>
            <a:r>
              <a:rPr lang="fr-FR" dirty="0"/>
              <a:t>Social </a:t>
            </a:r>
            <a:r>
              <a:rPr lang="fr-FR" dirty="0" err="1"/>
              <a:t>pillar</a:t>
            </a:r>
            <a:r>
              <a:rPr lang="fr-FR" dirty="0"/>
              <a:t> :</a:t>
            </a:r>
            <a:br>
              <a:rPr lang="fr-FR" dirty="0"/>
            </a:br>
            <a:r>
              <a:rPr lang="en-US" dirty="0"/>
              <a:t>Who is entitled to represent the GIs of an area?</a:t>
            </a:r>
            <a:br>
              <a:rPr lang="en-US" dirty="0"/>
            </a:br>
            <a:r>
              <a:rPr lang="en-US" dirty="0"/>
              <a:t>Only stakeholders taking part of the </a:t>
            </a:r>
            <a:r>
              <a:rPr lang="en-US" dirty="0" err="1"/>
              <a:t>Gis</a:t>
            </a:r>
            <a:r>
              <a:rPr lang="en-US" dirty="0"/>
              <a:t> management, or also the citizens as users (and payers) of healthy and environmentally sustainable food? </a:t>
            </a:r>
            <a:br>
              <a:rPr lang="en-US" dirty="0"/>
            </a:br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democratic stake </a:t>
            </a:r>
            <a:r>
              <a:rPr lang="en-US" dirty="0"/>
              <a:t>for GI governance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331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63D15-C6F8-443B-A57C-524D7862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SD as a space of change for GIs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D906B6-EC7F-4785-8AC5-2936EEBCC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vision that remains largely dominant in the global worldwide adoption of GI systems: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Intellectual property rights seen as only the right to play in the market with a protected name vector of reputation.</a:t>
            </a:r>
            <a:br>
              <a:rPr lang="en-US" dirty="0"/>
            </a:br>
            <a:endParaRPr lang="en-US" dirty="0"/>
          </a:p>
          <a:p>
            <a:r>
              <a:rPr lang="en-US" dirty="0"/>
              <a:t>SD and GIs main changes 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production of </a:t>
            </a:r>
            <a:r>
              <a:rPr lang="en-US" b="1" dirty="0">
                <a:solidFill>
                  <a:srgbClr val="FF0000"/>
                </a:solidFill>
              </a:rPr>
              <a:t>public goods </a:t>
            </a:r>
            <a:r>
              <a:rPr lang="en-US" dirty="0"/>
              <a:t>where the citizens of the local society have their say and where ecosystems are respected.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261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A86022-FED2-4DE8-97A8-B67C148D6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002060"/>
                </a:solidFill>
              </a:rPr>
              <a:t>During</a:t>
            </a:r>
            <a:r>
              <a:rPr lang="fr-FR" b="1" dirty="0">
                <a:solidFill>
                  <a:srgbClr val="002060"/>
                </a:solidFill>
              </a:rPr>
              <a:t> the </a:t>
            </a:r>
            <a:r>
              <a:rPr lang="fr-FR" b="1" dirty="0" err="1">
                <a:solidFill>
                  <a:srgbClr val="002060"/>
                </a:solidFill>
              </a:rPr>
              <a:t>morning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743032-2B1F-42D6-AE48-D5E3AE0FD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Plenary session 1</a:t>
            </a:r>
            <a:br>
              <a:rPr lang="en-US" dirty="0"/>
            </a:br>
            <a:r>
              <a:rPr lang="en-US" dirty="0"/>
              <a:t>Health as a major public good / It will follow directly from this introduction.</a:t>
            </a:r>
          </a:p>
          <a:p>
            <a:r>
              <a:rPr lang="en-US" b="1" dirty="0"/>
              <a:t>Plenary session 2</a:t>
            </a:r>
            <a:br>
              <a:rPr lang="en-US" dirty="0"/>
            </a:br>
            <a:r>
              <a:rPr lang="en-US" dirty="0"/>
              <a:t>Circularity and territory / the Parma Cheese and ham / and today ?</a:t>
            </a:r>
            <a:br>
              <a:rPr lang="en-US" dirty="0"/>
            </a:br>
            <a:r>
              <a:rPr lang="en-US" dirty="0"/>
              <a:t>What solidarity should be built within the territories?</a:t>
            </a:r>
          </a:p>
          <a:p>
            <a:r>
              <a:rPr lang="en-US" b="1" dirty="0"/>
              <a:t>Plenary session 3</a:t>
            </a:r>
            <a:br>
              <a:rPr lang="en-US" dirty="0"/>
            </a:br>
            <a:r>
              <a:rPr lang="en-US" dirty="0"/>
              <a:t>The major challenge of the knowledge commons /</a:t>
            </a:r>
            <a:br>
              <a:rPr lang="en-US" dirty="0"/>
            </a:br>
            <a:r>
              <a:rPr lang="en-US" dirty="0"/>
              <a:t>Shared knowledge, communities of practice, new forms of responsibility.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426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F391C-4437-4B5E-8461-B69FC685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002060"/>
                </a:solidFill>
              </a:rPr>
              <a:t>During</a:t>
            </a:r>
            <a:r>
              <a:rPr lang="fr-FR" b="1" dirty="0">
                <a:solidFill>
                  <a:srgbClr val="002060"/>
                </a:solidFill>
              </a:rPr>
              <a:t> the </a:t>
            </a:r>
            <a:r>
              <a:rPr lang="fr-FR" b="1" dirty="0" err="1">
                <a:solidFill>
                  <a:srgbClr val="002060"/>
                </a:solidFill>
              </a:rPr>
              <a:t>afternoon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A10CB-314F-4178-ADF2-DE71FDB45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4 workshops as complementary explorations</a:t>
            </a:r>
          </a:p>
          <a:p>
            <a:r>
              <a:rPr lang="en-US" dirty="0"/>
              <a:t>Elements of sustainability </a:t>
            </a:r>
          </a:p>
          <a:p>
            <a:r>
              <a:rPr lang="en-US" dirty="0"/>
              <a:t>Responsible practices and ethics </a:t>
            </a:r>
          </a:p>
          <a:p>
            <a:r>
              <a:rPr lang="en-US" dirty="0"/>
              <a:t>Real costs and the bioeconomy, circularity</a:t>
            </a:r>
          </a:p>
          <a:p>
            <a:r>
              <a:rPr lang="en-US" dirty="0"/>
              <a:t>The </a:t>
            </a:r>
            <a:r>
              <a:rPr lang="en-US" dirty="0" err="1"/>
              <a:t>GISmart</a:t>
            </a:r>
            <a:r>
              <a:rPr lang="en-US" dirty="0"/>
              <a:t> perspective.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053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781</Words>
  <Application>Microsoft Office PowerPoint</Application>
  <PresentationFormat>Grand écran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The Role of Origin in  the Sustainability of  Localised Food Systems</vt:lpstr>
      <vt:lpstr>The intentions of the Conference</vt:lpstr>
      <vt:lpstr>GI and sustainability?</vt:lpstr>
      <vt:lpstr>Undeniable assets of GI for SD</vt:lpstr>
      <vt:lpstr>Observable limits of numerous GIs</vt:lpstr>
      <vt:lpstr>SD as new stakes for GIs </vt:lpstr>
      <vt:lpstr>SD as a space of change for GIs</vt:lpstr>
      <vt:lpstr>During the morning</vt:lpstr>
      <vt:lpstr>During the afternoon</vt:lpstr>
      <vt:lpstr>A common thread for the whole 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Origin in  the Sustainability of  Localised Food Systems</dc:title>
  <dc:creator>François Casabianca</dc:creator>
  <cp:lastModifiedBy>François Casabianca</cp:lastModifiedBy>
  <cp:revision>3</cp:revision>
  <dcterms:created xsi:type="dcterms:W3CDTF">2024-11-18T08:21:45Z</dcterms:created>
  <dcterms:modified xsi:type="dcterms:W3CDTF">2024-11-19T08:27:59Z</dcterms:modified>
</cp:coreProperties>
</file>